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79" r:id="rId10"/>
    <p:sldId id="277" r:id="rId11"/>
    <p:sldId id="276" r:id="rId12"/>
    <p:sldId id="278" r:id="rId13"/>
    <p:sldId id="265" r:id="rId14"/>
    <p:sldId id="266" r:id="rId15"/>
    <p:sldId id="267" r:id="rId16"/>
    <p:sldId id="268" r:id="rId17"/>
    <p:sldId id="270" r:id="rId18"/>
    <p:sldId id="271" r:id="rId19"/>
    <p:sldId id="26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57" d="100"/>
          <a:sy n="57" d="100"/>
        </p:scale>
        <p:origin x="188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hyperlink" Target="https://kurch-gim2.gosuslugi.ru/" TargetMode="External"/><Relationship Id="rId4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hyperlink" Target="https://kurch-gim2.gosuslugi.ru/" TargetMode="External"/><Relationship Id="rId2" Type="http://schemas.openxmlformats.org/officeDocument/2006/relationships/image" Target="../media/image11.jpeg"/><Relationship Id="rId1" Type="http://schemas.openxmlformats.org/officeDocument/2006/relationships/image" Target="../media/image10.jpeg"/><Relationship Id="rId4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426B33-2860-43FC-B271-1B68212C384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FC7673C8-8512-4FEB-AA2A-28DF1266B7DB}">
      <dgm:prSet phldrT="[Текст]"/>
      <dgm:spPr/>
      <dgm:t>
        <a:bodyPr/>
        <a:lstStyle/>
        <a:p>
          <a:r>
            <a:rPr lang="ru-RU" b="1" dirty="0" smtClean="0">
              <a:solidFill>
                <a:srgbClr val="FFFF00"/>
              </a:solidFill>
            </a:rPr>
            <a:t>Консультациями</a:t>
          </a:r>
          <a:r>
            <a:rPr lang="ru-RU" dirty="0" smtClean="0"/>
            <a:t> по подготовке к ГИА в 9х и 11х классах и внеурочными занятиями по предмету. </a:t>
          </a:r>
          <a:r>
            <a:rPr lang="ru-RU" b="1" u="sng" dirty="0" smtClean="0"/>
            <a:t>Это развивает творческий потенциал детей, стимулирует т интерес обучающихся к саморазвитию и самосовершенствованию.</a:t>
          </a:r>
          <a:endParaRPr lang="ru-RU" u="sng" dirty="0"/>
        </a:p>
      </dgm:t>
    </dgm:pt>
    <dgm:pt modelId="{9B28AAF3-D3A5-47D4-8D57-4B52370D1063}" type="parTrans" cxnId="{3743DC98-64DC-4314-A43B-5FF8061B8202}">
      <dgm:prSet/>
      <dgm:spPr/>
      <dgm:t>
        <a:bodyPr/>
        <a:lstStyle/>
        <a:p>
          <a:endParaRPr lang="ru-RU"/>
        </a:p>
      </dgm:t>
    </dgm:pt>
    <dgm:pt modelId="{4989B2BE-087E-4B04-B452-B351AEE94177}" type="sibTrans" cxnId="{3743DC98-64DC-4314-A43B-5FF8061B8202}">
      <dgm:prSet/>
      <dgm:spPr/>
      <dgm:t>
        <a:bodyPr/>
        <a:lstStyle/>
        <a:p>
          <a:endParaRPr lang="ru-RU"/>
        </a:p>
      </dgm:t>
    </dgm:pt>
    <dgm:pt modelId="{0719F5AA-A232-44A6-B24E-01EE871B03EA}">
      <dgm:prSet phldrT="[Текст]"/>
      <dgm:spPr/>
      <dgm:t>
        <a:bodyPr/>
        <a:lstStyle/>
        <a:p>
          <a:r>
            <a:rPr lang="ru-RU" dirty="0" smtClean="0"/>
            <a:t>Осуществлению </a:t>
          </a:r>
          <a:r>
            <a:rPr lang="ru-RU" b="1" dirty="0" smtClean="0">
              <a:solidFill>
                <a:srgbClr val="FFFF00"/>
              </a:solidFill>
            </a:rPr>
            <a:t>психологической помощи </a:t>
          </a:r>
          <a:r>
            <a:rPr lang="ru-RU" dirty="0" smtClean="0"/>
            <a:t>обучающимся и их родителям при подготовке к ГИА (с помощью школьного психолога).</a:t>
          </a:r>
          <a:endParaRPr lang="ru-RU" dirty="0"/>
        </a:p>
      </dgm:t>
    </dgm:pt>
    <dgm:pt modelId="{CD36BE6E-9A94-43E7-8AB6-4263A46902D5}" type="parTrans" cxnId="{4476EA15-3D03-46FC-9E89-CCA22E379D2A}">
      <dgm:prSet/>
      <dgm:spPr/>
      <dgm:t>
        <a:bodyPr/>
        <a:lstStyle/>
        <a:p>
          <a:endParaRPr lang="ru-RU"/>
        </a:p>
      </dgm:t>
    </dgm:pt>
    <dgm:pt modelId="{DAC98E7D-6071-4DB0-B426-B7DB5C2EE3E4}" type="sibTrans" cxnId="{4476EA15-3D03-46FC-9E89-CCA22E379D2A}">
      <dgm:prSet/>
      <dgm:spPr/>
      <dgm:t>
        <a:bodyPr/>
        <a:lstStyle/>
        <a:p>
          <a:endParaRPr lang="ru-RU"/>
        </a:p>
      </dgm:t>
    </dgm:pt>
    <dgm:pt modelId="{E1A06823-B18B-4A6C-8C6C-A73A18B340AC}">
      <dgm:prSet phldrT="[Текст]"/>
      <dgm:spPr/>
      <dgm:t>
        <a:bodyPr/>
        <a:lstStyle/>
        <a:p>
          <a:r>
            <a:rPr lang="ru-RU" b="1" dirty="0" smtClean="0">
              <a:solidFill>
                <a:srgbClr val="FFFF00"/>
              </a:solidFill>
            </a:rPr>
            <a:t>Открытостью и доступностью любой информации </a:t>
          </a:r>
          <a:r>
            <a:rPr lang="ru-RU" dirty="0" smtClean="0"/>
            <a:t>по образовательным, консультационным, психологическим и общим вопросам по подготовке к ГИА (</a:t>
          </a:r>
          <a:r>
            <a:rPr lang="ru-RU" b="1" dirty="0" smtClean="0"/>
            <a:t>с помощью сайта</a:t>
          </a:r>
          <a:r>
            <a:rPr lang="ru-RU" dirty="0" smtClean="0"/>
            <a:t> МБОУ «Гимназия №2» г. Курчатова Курской области </a:t>
          </a:r>
          <a:r>
            <a:rPr lang="en-US" dirty="0" smtClean="0">
              <a:hlinkClick xmlns:r="http://schemas.openxmlformats.org/officeDocument/2006/relationships" r:id="rId1"/>
            </a:rPr>
            <a:t>https://kurch-gim2.gosuslugi.ru/</a:t>
          </a:r>
          <a:r>
            <a:rPr lang="ru-RU" dirty="0" smtClean="0"/>
            <a:t> </a:t>
          </a:r>
          <a:endParaRPr lang="ru-RU" dirty="0"/>
        </a:p>
      </dgm:t>
    </dgm:pt>
    <dgm:pt modelId="{432EBA7F-9019-4F47-BC27-C939F160690C}" type="parTrans" cxnId="{593F5CF6-85DE-4692-998B-042B08744C2F}">
      <dgm:prSet/>
      <dgm:spPr/>
      <dgm:t>
        <a:bodyPr/>
        <a:lstStyle/>
        <a:p>
          <a:endParaRPr lang="ru-RU"/>
        </a:p>
      </dgm:t>
    </dgm:pt>
    <dgm:pt modelId="{9DA6470D-0E0D-46A4-B505-DDC19D1FF0D6}" type="sibTrans" cxnId="{593F5CF6-85DE-4692-998B-042B08744C2F}">
      <dgm:prSet/>
      <dgm:spPr/>
      <dgm:t>
        <a:bodyPr/>
        <a:lstStyle/>
        <a:p>
          <a:endParaRPr lang="ru-RU"/>
        </a:p>
      </dgm:t>
    </dgm:pt>
    <dgm:pt modelId="{2A5B6B8F-3C0D-4AE4-A7C9-6092B99F96BD}" type="pres">
      <dgm:prSet presAssocID="{2F426B33-2860-43FC-B271-1B68212C3840}" presName="linearFlow" presStyleCnt="0">
        <dgm:presLayoutVars>
          <dgm:dir/>
          <dgm:resizeHandles val="exact"/>
        </dgm:presLayoutVars>
      </dgm:prSet>
      <dgm:spPr/>
    </dgm:pt>
    <dgm:pt modelId="{2BE12503-4D38-4698-B32D-C08DD977BCAD}" type="pres">
      <dgm:prSet presAssocID="{FC7673C8-8512-4FEB-AA2A-28DF1266B7DB}" presName="composite" presStyleCnt="0"/>
      <dgm:spPr/>
    </dgm:pt>
    <dgm:pt modelId="{BAFAC361-A9E1-48BA-9667-02BEF6BCDC08}" type="pres">
      <dgm:prSet presAssocID="{FC7673C8-8512-4FEB-AA2A-28DF1266B7DB}" presName="imgShp" presStyleLbl="fgImgPlace1" presStyleIdx="0" presStyleCnt="3" custScaleX="104618" custLinFactNeighborX="-74359" custLinFactNeighborY="-163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5C855377-878E-4A1D-AFA2-3FF7EC4F3C4B}" type="pres">
      <dgm:prSet presAssocID="{FC7673C8-8512-4FEB-AA2A-28DF1266B7DB}" presName="txShp" presStyleLbl="node1" presStyleIdx="0" presStyleCnt="3" custScaleX="138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8819D-5F18-486A-B608-756E3980CC4D}" type="pres">
      <dgm:prSet presAssocID="{4989B2BE-087E-4B04-B452-B351AEE94177}" presName="spacing" presStyleCnt="0"/>
      <dgm:spPr/>
    </dgm:pt>
    <dgm:pt modelId="{84AF8229-41BC-4355-9520-93E673A12B2D}" type="pres">
      <dgm:prSet presAssocID="{0719F5AA-A232-44A6-B24E-01EE871B03EA}" presName="composite" presStyleCnt="0"/>
      <dgm:spPr/>
    </dgm:pt>
    <dgm:pt modelId="{6D4A0780-5403-4284-BCE7-3D11F002B185}" type="pres">
      <dgm:prSet presAssocID="{0719F5AA-A232-44A6-B24E-01EE871B03EA}" presName="imgShp" presStyleLbl="fgImgPlace1" presStyleIdx="1" presStyleCnt="3" custLinFactNeighborX="-99515" custLinFactNeighborY="-523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28AD0E27-C302-4FBD-940A-21FA9AE7EE15}" type="pres">
      <dgm:prSet presAssocID="{0719F5AA-A232-44A6-B24E-01EE871B03EA}" presName="txShp" presStyleLbl="node1" presStyleIdx="1" presStyleCnt="3" custScaleX="137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0DE655-8E8C-41AC-9E25-CC7FCD10571C}" type="pres">
      <dgm:prSet presAssocID="{DAC98E7D-6071-4DB0-B426-B7DB5C2EE3E4}" presName="spacing" presStyleCnt="0"/>
      <dgm:spPr/>
    </dgm:pt>
    <dgm:pt modelId="{A95331BA-738D-489F-AED4-F5C53F34B3C1}" type="pres">
      <dgm:prSet presAssocID="{E1A06823-B18B-4A6C-8C6C-A73A18B340AC}" presName="composite" presStyleCnt="0"/>
      <dgm:spPr/>
    </dgm:pt>
    <dgm:pt modelId="{97CE83AF-069D-4C11-9024-5996BFD94BDB}" type="pres">
      <dgm:prSet presAssocID="{E1A06823-B18B-4A6C-8C6C-A73A18B340AC}" presName="imgShp" presStyleLbl="fgImgPlace1" presStyleIdx="2" presStyleCnt="3" custLinFactX="-2658" custLinFactNeighborX="-100000" custLinFactNeighborY="-2619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9011794B-6F31-4BE8-A51A-8735D51E7672}" type="pres">
      <dgm:prSet presAssocID="{E1A06823-B18B-4A6C-8C6C-A73A18B340AC}" presName="txShp" presStyleLbl="node1" presStyleIdx="2" presStyleCnt="3" custScaleX="1382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43DC98-64DC-4314-A43B-5FF8061B8202}" srcId="{2F426B33-2860-43FC-B271-1B68212C3840}" destId="{FC7673C8-8512-4FEB-AA2A-28DF1266B7DB}" srcOrd="0" destOrd="0" parTransId="{9B28AAF3-D3A5-47D4-8D57-4B52370D1063}" sibTransId="{4989B2BE-087E-4B04-B452-B351AEE94177}"/>
    <dgm:cxn modelId="{A25D758C-A9EE-4EF2-A1CB-6CA20642186A}" type="presOf" srcId="{0719F5AA-A232-44A6-B24E-01EE871B03EA}" destId="{28AD0E27-C302-4FBD-940A-21FA9AE7EE15}" srcOrd="0" destOrd="0" presId="urn:microsoft.com/office/officeart/2005/8/layout/vList3"/>
    <dgm:cxn modelId="{F3CC2F82-87E7-4E95-84AE-A7FAF5489411}" type="presOf" srcId="{E1A06823-B18B-4A6C-8C6C-A73A18B340AC}" destId="{9011794B-6F31-4BE8-A51A-8735D51E7672}" srcOrd="0" destOrd="0" presId="urn:microsoft.com/office/officeart/2005/8/layout/vList3"/>
    <dgm:cxn modelId="{593F5CF6-85DE-4692-998B-042B08744C2F}" srcId="{2F426B33-2860-43FC-B271-1B68212C3840}" destId="{E1A06823-B18B-4A6C-8C6C-A73A18B340AC}" srcOrd="2" destOrd="0" parTransId="{432EBA7F-9019-4F47-BC27-C939F160690C}" sibTransId="{9DA6470D-0E0D-46A4-B505-DDC19D1FF0D6}"/>
    <dgm:cxn modelId="{EFA3EDDB-CF94-4D14-9964-F423D680A91D}" type="presOf" srcId="{2F426B33-2860-43FC-B271-1B68212C3840}" destId="{2A5B6B8F-3C0D-4AE4-A7C9-6092B99F96BD}" srcOrd="0" destOrd="0" presId="urn:microsoft.com/office/officeart/2005/8/layout/vList3"/>
    <dgm:cxn modelId="{1639411F-BEFB-4689-AAAF-DE237E5C7741}" type="presOf" srcId="{FC7673C8-8512-4FEB-AA2A-28DF1266B7DB}" destId="{5C855377-878E-4A1D-AFA2-3FF7EC4F3C4B}" srcOrd="0" destOrd="0" presId="urn:microsoft.com/office/officeart/2005/8/layout/vList3"/>
    <dgm:cxn modelId="{4476EA15-3D03-46FC-9E89-CCA22E379D2A}" srcId="{2F426B33-2860-43FC-B271-1B68212C3840}" destId="{0719F5AA-A232-44A6-B24E-01EE871B03EA}" srcOrd="1" destOrd="0" parTransId="{CD36BE6E-9A94-43E7-8AB6-4263A46902D5}" sibTransId="{DAC98E7D-6071-4DB0-B426-B7DB5C2EE3E4}"/>
    <dgm:cxn modelId="{A6AD09AE-D2F7-4827-8246-14EE2507662A}" type="presParOf" srcId="{2A5B6B8F-3C0D-4AE4-A7C9-6092B99F96BD}" destId="{2BE12503-4D38-4698-B32D-C08DD977BCAD}" srcOrd="0" destOrd="0" presId="urn:microsoft.com/office/officeart/2005/8/layout/vList3"/>
    <dgm:cxn modelId="{49A8F8E6-4AC8-4AE3-A2EC-9867C4F9499A}" type="presParOf" srcId="{2BE12503-4D38-4698-B32D-C08DD977BCAD}" destId="{BAFAC361-A9E1-48BA-9667-02BEF6BCDC08}" srcOrd="0" destOrd="0" presId="urn:microsoft.com/office/officeart/2005/8/layout/vList3"/>
    <dgm:cxn modelId="{EF7CF04B-4F3D-4EED-9423-DEF246DD0944}" type="presParOf" srcId="{2BE12503-4D38-4698-B32D-C08DD977BCAD}" destId="{5C855377-878E-4A1D-AFA2-3FF7EC4F3C4B}" srcOrd="1" destOrd="0" presId="urn:microsoft.com/office/officeart/2005/8/layout/vList3"/>
    <dgm:cxn modelId="{8B0AFE32-2B04-414D-A7C9-4AEC3241754D}" type="presParOf" srcId="{2A5B6B8F-3C0D-4AE4-A7C9-6092B99F96BD}" destId="{CBD8819D-5F18-486A-B608-756E3980CC4D}" srcOrd="1" destOrd="0" presId="urn:microsoft.com/office/officeart/2005/8/layout/vList3"/>
    <dgm:cxn modelId="{F0F13351-941E-4C64-8B00-79C11FB93087}" type="presParOf" srcId="{2A5B6B8F-3C0D-4AE4-A7C9-6092B99F96BD}" destId="{84AF8229-41BC-4355-9520-93E673A12B2D}" srcOrd="2" destOrd="0" presId="urn:microsoft.com/office/officeart/2005/8/layout/vList3"/>
    <dgm:cxn modelId="{D4A17624-9D35-46BF-B82C-677EAF0C8CCD}" type="presParOf" srcId="{84AF8229-41BC-4355-9520-93E673A12B2D}" destId="{6D4A0780-5403-4284-BCE7-3D11F002B185}" srcOrd="0" destOrd="0" presId="urn:microsoft.com/office/officeart/2005/8/layout/vList3"/>
    <dgm:cxn modelId="{C015B127-AE47-4510-8070-B1817C73EBF1}" type="presParOf" srcId="{84AF8229-41BC-4355-9520-93E673A12B2D}" destId="{28AD0E27-C302-4FBD-940A-21FA9AE7EE15}" srcOrd="1" destOrd="0" presId="urn:microsoft.com/office/officeart/2005/8/layout/vList3"/>
    <dgm:cxn modelId="{25E4867A-30E5-4CE8-B904-F20165F5149F}" type="presParOf" srcId="{2A5B6B8F-3C0D-4AE4-A7C9-6092B99F96BD}" destId="{3D0DE655-8E8C-41AC-9E25-CC7FCD10571C}" srcOrd="3" destOrd="0" presId="urn:microsoft.com/office/officeart/2005/8/layout/vList3"/>
    <dgm:cxn modelId="{7C7B5B8F-08F5-4427-9051-5946062FA453}" type="presParOf" srcId="{2A5B6B8F-3C0D-4AE4-A7C9-6092B99F96BD}" destId="{A95331BA-738D-489F-AED4-F5C53F34B3C1}" srcOrd="4" destOrd="0" presId="urn:microsoft.com/office/officeart/2005/8/layout/vList3"/>
    <dgm:cxn modelId="{76D50578-AEE2-4006-9EE9-CB1490D42D50}" type="presParOf" srcId="{A95331BA-738D-489F-AED4-F5C53F34B3C1}" destId="{97CE83AF-069D-4C11-9024-5996BFD94BDB}" srcOrd="0" destOrd="0" presId="urn:microsoft.com/office/officeart/2005/8/layout/vList3"/>
    <dgm:cxn modelId="{853A6BF7-8251-4370-8E07-F9BDC5373741}" type="presParOf" srcId="{A95331BA-738D-489F-AED4-F5C53F34B3C1}" destId="{9011794B-6F31-4BE8-A51A-8735D51E767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855377-878E-4A1D-AFA2-3FF7EC4F3C4B}">
      <dsp:nvSpPr>
        <dsp:cNvPr id="0" name=""/>
        <dsp:cNvSpPr/>
      </dsp:nvSpPr>
      <dsp:spPr>
        <a:xfrm rot="10800000">
          <a:off x="461191" y="946"/>
          <a:ext cx="10885304" cy="151810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9443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FFFF00"/>
              </a:solidFill>
            </a:rPr>
            <a:t>Консультациями</a:t>
          </a:r>
          <a:r>
            <a:rPr lang="ru-RU" sz="2200" kern="1200" dirty="0" smtClean="0"/>
            <a:t> по подготовке к ГИА в 9х и 11х классах и внеурочными занятиями по предмету. </a:t>
          </a:r>
          <a:r>
            <a:rPr lang="ru-RU" sz="2200" b="1" u="sng" kern="1200" dirty="0" smtClean="0"/>
            <a:t>Это развивает творческий потенциал детей, стимулирует т интерес обучающихся к саморазвитию и самосовершенствованию.</a:t>
          </a:r>
          <a:endParaRPr lang="ru-RU" sz="2200" u="sng" kern="1200" dirty="0"/>
        </a:p>
      </dsp:txBody>
      <dsp:txXfrm rot="10800000">
        <a:off x="840717" y="946"/>
        <a:ext cx="10505778" cy="1518106"/>
      </dsp:txXfrm>
    </dsp:sp>
    <dsp:sp modelId="{BAFAC361-A9E1-48BA-9667-02BEF6BCDC08}">
      <dsp:nvSpPr>
        <dsp:cNvPr id="0" name=""/>
        <dsp:cNvSpPr/>
      </dsp:nvSpPr>
      <dsp:spPr>
        <a:xfrm>
          <a:off x="54832" y="0"/>
          <a:ext cx="1588212" cy="151810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AD0E27-C302-4FBD-940A-21FA9AE7EE15}">
      <dsp:nvSpPr>
        <dsp:cNvPr id="0" name=""/>
        <dsp:cNvSpPr/>
      </dsp:nvSpPr>
      <dsp:spPr>
        <a:xfrm rot="10800000">
          <a:off x="492992" y="1972219"/>
          <a:ext cx="10821702" cy="151810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9443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Осуществлению </a:t>
          </a:r>
          <a:r>
            <a:rPr lang="ru-RU" sz="2200" b="1" kern="1200" dirty="0" smtClean="0">
              <a:solidFill>
                <a:srgbClr val="FFFF00"/>
              </a:solidFill>
            </a:rPr>
            <a:t>психологической помощи </a:t>
          </a:r>
          <a:r>
            <a:rPr lang="ru-RU" sz="2200" kern="1200" dirty="0" smtClean="0"/>
            <a:t>обучающимся и их родителям при подготовке к ГИА (с помощью школьного психолога).</a:t>
          </a:r>
          <a:endParaRPr lang="ru-RU" sz="2200" kern="1200" dirty="0"/>
        </a:p>
      </dsp:txBody>
      <dsp:txXfrm rot="10800000">
        <a:off x="872518" y="1972219"/>
        <a:ext cx="10442176" cy="1518106"/>
      </dsp:txXfrm>
    </dsp:sp>
    <dsp:sp modelId="{6D4A0780-5403-4284-BCE7-3D11F002B185}">
      <dsp:nvSpPr>
        <dsp:cNvPr id="0" name=""/>
        <dsp:cNvSpPr/>
      </dsp:nvSpPr>
      <dsp:spPr>
        <a:xfrm>
          <a:off x="0" y="1892700"/>
          <a:ext cx="1518106" cy="1518106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11794B-6F31-4BE8-A51A-8735D51E7672}">
      <dsp:nvSpPr>
        <dsp:cNvPr id="0" name=""/>
        <dsp:cNvSpPr/>
      </dsp:nvSpPr>
      <dsp:spPr>
        <a:xfrm rot="10800000">
          <a:off x="477091" y="3943491"/>
          <a:ext cx="10853503" cy="151810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9443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FFFF00"/>
              </a:solidFill>
            </a:rPr>
            <a:t>Открытостью и доступностью любой информации </a:t>
          </a:r>
          <a:r>
            <a:rPr lang="ru-RU" sz="2100" kern="1200" dirty="0" smtClean="0"/>
            <a:t>по образовательным, консультационным, психологическим и общим вопросам по подготовке к ГИА (</a:t>
          </a:r>
          <a:r>
            <a:rPr lang="ru-RU" sz="2100" b="1" kern="1200" dirty="0" smtClean="0"/>
            <a:t>с помощью сайта</a:t>
          </a:r>
          <a:r>
            <a:rPr lang="ru-RU" sz="2100" kern="1200" dirty="0" smtClean="0"/>
            <a:t> МБОУ «Гимназия №2» г. Курчатова Курской области </a:t>
          </a:r>
          <a:r>
            <a:rPr lang="en-US" sz="2100" kern="1200" dirty="0" smtClean="0">
              <a:hlinkClick xmlns:r="http://schemas.openxmlformats.org/officeDocument/2006/relationships" r:id="rId3"/>
            </a:rPr>
            <a:t>https://kurch-gim2.gosuslugi.ru/</a:t>
          </a:r>
          <a:r>
            <a:rPr lang="ru-RU" sz="2100" kern="1200" dirty="0" smtClean="0"/>
            <a:t> </a:t>
          </a:r>
          <a:endParaRPr lang="ru-RU" sz="2100" kern="1200" dirty="0"/>
        </a:p>
      </dsp:txBody>
      <dsp:txXfrm rot="10800000">
        <a:off x="856617" y="3943491"/>
        <a:ext cx="10473977" cy="1518106"/>
      </dsp:txXfrm>
    </dsp:sp>
    <dsp:sp modelId="{97CE83AF-069D-4C11-9024-5996BFD94BDB}">
      <dsp:nvSpPr>
        <dsp:cNvPr id="0" name=""/>
        <dsp:cNvSpPr/>
      </dsp:nvSpPr>
      <dsp:spPr>
        <a:xfrm>
          <a:off x="0" y="3903732"/>
          <a:ext cx="1518106" cy="1518106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9664" y="513213"/>
            <a:ext cx="10504135" cy="280452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«Успех каждого ребенка = успех гимназии</a:t>
            </a:r>
            <a:r>
              <a:rPr lang="ru-RU" sz="4800" b="1" dirty="0" smtClean="0">
                <a:solidFill>
                  <a:srgbClr val="FF0000"/>
                </a:solidFill>
              </a:rPr>
              <a:t>!»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/>
              <a:t> </a:t>
            </a:r>
            <a:br>
              <a:rPr lang="ru-RU" sz="4800" b="1" dirty="0" smtClean="0"/>
            </a:br>
            <a:r>
              <a:rPr lang="ru-RU" sz="4800" b="1" dirty="0" smtClean="0"/>
              <a:t>(</a:t>
            </a:r>
            <a:r>
              <a:rPr lang="ru-RU" sz="4800" b="1" dirty="0"/>
              <a:t>система </a:t>
            </a:r>
            <a:r>
              <a:rPr lang="ru-RU" sz="4800" b="1" dirty="0" smtClean="0"/>
              <a:t>работы</a:t>
            </a:r>
            <a:r>
              <a:rPr lang="ru-RU" sz="4800" b="1" dirty="0"/>
              <a:t> </a:t>
            </a:r>
            <a:r>
              <a:rPr lang="ru-RU" sz="4800" b="1" dirty="0" smtClean="0"/>
              <a:t>по </a:t>
            </a:r>
            <a:r>
              <a:rPr lang="ru-RU" sz="4800" b="1" dirty="0"/>
              <a:t>успешной </a:t>
            </a:r>
            <a:r>
              <a:rPr lang="ru-RU" sz="4800" b="1" dirty="0" smtClean="0"/>
              <a:t>подготовке</a:t>
            </a:r>
            <a:br>
              <a:rPr lang="ru-RU" sz="4800" b="1" dirty="0" smtClean="0"/>
            </a:br>
            <a:r>
              <a:rPr lang="ru-RU" sz="4800" b="1" dirty="0" smtClean="0"/>
              <a:t> </a:t>
            </a:r>
            <a:r>
              <a:rPr lang="ru-RU" sz="4800" b="1" dirty="0"/>
              <a:t>обучающихся к ГИА по химии)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2506" y="4684293"/>
            <a:ext cx="9533091" cy="1195402"/>
          </a:xfrm>
        </p:spPr>
        <p:txBody>
          <a:bodyPr>
            <a:noAutofit/>
          </a:bodyPr>
          <a:lstStyle/>
          <a:p>
            <a:pPr algn="ctr"/>
            <a:r>
              <a:rPr lang="ru-RU" sz="3400" b="1" u="sng" dirty="0"/>
              <a:t>Русакова Елена </a:t>
            </a:r>
            <a:r>
              <a:rPr lang="ru-RU" sz="3400" b="1" u="sng" dirty="0" smtClean="0"/>
              <a:t>Витальевна</a:t>
            </a:r>
            <a:endParaRPr lang="ru-RU" sz="3400" b="1" dirty="0"/>
          </a:p>
          <a:p>
            <a:pPr algn="ctr"/>
            <a:r>
              <a:rPr lang="ru-RU" sz="3400" b="1" dirty="0" smtClean="0"/>
              <a:t>учитель </a:t>
            </a:r>
            <a:r>
              <a:rPr lang="ru-RU" sz="3400" b="1" dirty="0"/>
              <a:t>химии МБОУ </a:t>
            </a:r>
            <a:endParaRPr lang="ru-RU" sz="3400" b="1" dirty="0" smtClean="0"/>
          </a:p>
          <a:p>
            <a:pPr algn="ctr"/>
            <a:r>
              <a:rPr lang="ru-RU" sz="3400" b="1" dirty="0" smtClean="0"/>
              <a:t>«</a:t>
            </a:r>
            <a:r>
              <a:rPr lang="ru-RU" sz="3400" b="1" dirty="0"/>
              <a:t>Гимназия </a:t>
            </a:r>
            <a:r>
              <a:rPr lang="ru-RU" sz="3400" b="1" dirty="0" smtClean="0"/>
              <a:t>№2» </a:t>
            </a:r>
            <a:r>
              <a:rPr lang="ru-RU" sz="3400" b="1" dirty="0"/>
              <a:t>г. Курчатова </a:t>
            </a:r>
            <a:endParaRPr lang="ru-RU" sz="34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64" y="3560993"/>
            <a:ext cx="1937100" cy="295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26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97496"/>
            <a:ext cx="11931805" cy="1325563"/>
          </a:xfrm>
        </p:spPr>
        <p:txBody>
          <a:bodyPr>
            <a:normAutofit/>
          </a:bodyPr>
          <a:lstStyle/>
          <a:p>
            <a:pPr marL="0" indent="0" algn="ctr"/>
            <a:r>
              <a:rPr lang="ru-RU" sz="2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6.</a:t>
            </a:r>
            <a:r>
              <a:rPr lang="ru-RU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Активный обмен с учителями химии </a:t>
            </a:r>
            <a:r>
              <a:rPr lang="ru-RU" sz="2800" dirty="0"/>
              <a:t>из других ОО </a:t>
            </a:r>
            <a:r>
              <a:rPr lang="ru-RU" sz="28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опытом подготовки </a:t>
            </a:r>
            <a:r>
              <a:rPr lang="ru-RU" sz="2800" dirty="0"/>
              <a:t>обучающихся к ГИА.  (в том числе, диссеминация своего опыта на различных уровнях и в различных формах)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204" y="1133128"/>
            <a:ext cx="11235552" cy="5223068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/>
              <a:t>Пример:</a:t>
            </a:r>
            <a:endParaRPr lang="ru-RU" b="1" u="sng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459" y="1639229"/>
            <a:ext cx="10236819" cy="506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82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0780"/>
            <a:ext cx="10515600" cy="122949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7. </a:t>
            </a:r>
            <a:r>
              <a:rPr lang="ru-RU" sz="3200" dirty="0"/>
              <a:t>Использование </a:t>
            </a:r>
            <a:r>
              <a:rPr lang="ru-RU" sz="32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различных педагогических практик</a:t>
            </a:r>
            <a:r>
              <a:rPr lang="ru-RU" sz="3200" dirty="0"/>
              <a:t> в своей деятельности.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917" y="822014"/>
            <a:ext cx="10892883" cy="4943165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/>
              <a:t>Пример</a:t>
            </a:r>
            <a:r>
              <a:rPr lang="ru-RU" dirty="0" smtClean="0"/>
              <a:t>: Вовлечение в преемственность знаний младших братьев и сестёр обучающихся из среднего и старшего звена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982" y="1672683"/>
            <a:ext cx="9297301" cy="499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0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294" y="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u="sng" dirty="0" smtClean="0"/>
              <a:t>Ещё пример:</a:t>
            </a:r>
            <a:r>
              <a:rPr lang="ru-RU" sz="3200" b="1" dirty="0" smtClean="0"/>
              <a:t>  </a:t>
            </a:r>
            <a:r>
              <a:rPr lang="ru-RU" sz="3200" dirty="0" smtClean="0"/>
              <a:t>вовлечение обучающихся старшего и среднего звена (в разновозрастных командах) в проектные и исследовательские конкурсы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234" y="1505415"/>
            <a:ext cx="11833721" cy="495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5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978" y="-453157"/>
            <a:ext cx="11815638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>
                <a:solidFill>
                  <a:srgbClr val="FF0000"/>
                </a:solidFill>
              </a:rPr>
              <a:t>Результаты и показатели педагогической практики</a:t>
            </a:r>
            <a:endParaRPr lang="ru-RU" sz="4000" b="1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978" y="545576"/>
            <a:ext cx="11815638" cy="6240705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>
                <a:solidFill>
                  <a:srgbClr val="FFC000"/>
                </a:solidFill>
              </a:rPr>
              <a:t>Позитивная динамика «успеваемости» учащихся за последние три года:</a:t>
            </a:r>
            <a:endParaRPr lang="ru-RU" u="sng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Результаты </a:t>
            </a:r>
            <a:r>
              <a:rPr lang="ru-RU" b="1" dirty="0"/>
              <a:t>государственной итоговой аттестации </a:t>
            </a:r>
            <a:r>
              <a:rPr lang="ru-RU" b="1" dirty="0" smtClean="0"/>
              <a:t>выпускников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262472"/>
              </p:ext>
            </p:extLst>
          </p:nvPr>
        </p:nvGraphicFramePr>
        <p:xfrm>
          <a:off x="3059147" y="1460609"/>
          <a:ext cx="6031300" cy="22053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2256"/>
                <a:gridCol w="842256"/>
                <a:gridCol w="1017985"/>
                <a:gridCol w="1155409"/>
                <a:gridCol w="1155409"/>
                <a:gridCol w="1017985"/>
              </a:tblGrid>
              <a:tr h="169640">
                <a:tc rowSpan="2"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Год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ЕГЭ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ОГЭ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81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Мои обучающиеся, средний балл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Средний балл по региону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</a:rPr>
                        <a:t>Результат 100Б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Мои обучающиеся, средний балл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Средний балл по региону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8920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</a:rPr>
                        <a:t>66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     55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</a:rPr>
                        <a:t> Попов   Руслан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</a:t>
                      </a:r>
                    </a:p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(диагностич.работа)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          -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8920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</a:rPr>
                        <a:t>78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     55,7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 (внутришкольный экзамен)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 проводился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69640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</a:rPr>
                        <a:t>77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     59,1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    4,19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 descr="D:\Конкурс на грант. 2023г\Документы на конкурс на присуждение премий лучшим учителям за достижения в педагогической деятельности\2. Высокие (с позитивной динамикой за последние 3 года) результаты учебных достижений обучающихся\Средний балл егэ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244" y="3832982"/>
            <a:ext cx="4789805" cy="2431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Конкурс на грант. 2023г\Документы на конкурс на присуждение премий лучшим учителям за достижения в педагогической деятельности\2. Высокие (с позитивной динамикой за последние 3 года) результаты учебных достижений обучающихся\!!!высокобальники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0359" y="3889930"/>
            <a:ext cx="5140368" cy="231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810505" y="6366711"/>
            <a:ext cx="2776594" cy="3554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Число высокобальников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8241" y="6366711"/>
            <a:ext cx="2161810" cy="3554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Средний балл ЕГЭ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0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36899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sz="4000" b="1" dirty="0">
                <a:solidFill>
                  <a:srgbClr val="FF0000"/>
                </a:solidFill>
              </a:rPr>
              <a:t>Результаты государственной итоговой аттестации выпускников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Объект 3" descr="D:\Конкурс на грант. 2023г\Документы на конкурс на присуждение премий лучшим учителям за достижения в педагогической деятельности\2. Высокие (с позитивной динамикой за последние 3 года) результаты учебных достижений обучающихся\!!! средний балл огэ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364" y="2242104"/>
            <a:ext cx="5714286" cy="287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70699" y="5262646"/>
            <a:ext cx="2057615" cy="3554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Средний бал ОГЭ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98022" y="1565182"/>
            <a:ext cx="5244353" cy="4653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2020г: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Средний балл ЕГЭ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66Б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(высокобальники – Попов Руслан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100Б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средний балл ОГЭ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31 (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оценка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2021г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Средний балл ЕГЭ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78Б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(высокобальники – Лапаева Ольга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84Б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Степанова Вера –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90Б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средний балл ОГЭ 30 (оценка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2022г: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Средний балл ЕГЭ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77Б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высокобальники - Рыжков Максим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88Б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Гребенников Александр –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82Б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средний балл ОГЭ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31 (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оценка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4,5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83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Качество знаний обучающихся по итогам учебного года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62872"/>
            <a:ext cx="3859306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 </a:t>
            </a:r>
            <a:r>
              <a:rPr lang="ru-RU" sz="3400" dirty="0"/>
              <a:t>Обучающиеся, повысившие свою годовую оценку за последние три года:</a:t>
            </a:r>
          </a:p>
          <a:p>
            <a:pPr marL="0" indent="0" algn="ctr">
              <a:buNone/>
            </a:pPr>
            <a:r>
              <a:rPr lang="ru-RU" sz="3400" dirty="0"/>
              <a:t>2019-2020 уч г - 4%</a:t>
            </a:r>
          </a:p>
          <a:p>
            <a:pPr marL="0" indent="0" algn="ctr">
              <a:buNone/>
            </a:pPr>
            <a:r>
              <a:rPr lang="ru-RU" sz="3400" dirty="0"/>
              <a:t>2020-2021 уч г – 7%</a:t>
            </a:r>
          </a:p>
          <a:p>
            <a:pPr marL="0" indent="0" algn="ctr">
              <a:buNone/>
            </a:pPr>
            <a:r>
              <a:rPr lang="ru-RU" sz="3400" dirty="0"/>
              <a:t>2021-2022 уч г – 9% </a:t>
            </a:r>
            <a:endParaRPr lang="ru-RU" sz="3400" dirty="0"/>
          </a:p>
        </p:txBody>
      </p:sp>
      <p:pic>
        <p:nvPicPr>
          <p:cNvPr id="4" name="Рисунок 3" descr="C:\Users\Лена\Desktop\Снимок экрана 2023-10-12 15380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507" y="2006936"/>
            <a:ext cx="6893858" cy="38380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695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Качество знаний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5577" y="3026895"/>
            <a:ext cx="3514753" cy="161682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2019-2020 уч г - 67%         2020-2021 уч г – 72%           2021-2022 уч г – 79% </a:t>
            </a:r>
          </a:p>
        </p:txBody>
      </p:sp>
      <p:pic>
        <p:nvPicPr>
          <p:cNvPr id="5" name="Рисунок 4" descr="D:\Конкурс на грант. 2023г\Документы на конкурс на присуждение премий лучшим учителям за достижения в педагогической деятельности\2. Высокие (с позитивной динамикой за последние 3 года) результаты учебных достижений обучающихся\!!!!Качество знаний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6280" y="1783416"/>
            <a:ext cx="6967519" cy="3962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774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Леночка Солнышко\AppData\Local\Microsoft\Windows\INetCache\Content.Word\ВОВЛ В ИССЛ ДЕЯТЕЛЬНОСТЬ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7682"/>
            <a:ext cx="9971761" cy="6626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736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D:\Конкурс на грант. 2023г\Документы на конкурс на присуждение премий лучшим учителям за достижения в педагогической деятельности\5.Обеспечение высокого качества орг.-ции обр. проц. на основе эффективного использования пед технологий\ИССЛ МОТИВАЦИИ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6507" y="225468"/>
            <a:ext cx="9170095" cy="651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022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628" y="-14734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/>
              <a:t>УВЛЕЧЕННОСТЬ СВОИМ ДЕЛОМ, ПРОФЕССИОНАЛИЗМ И УВАЖЕНИЕ К ДЕТЯМ  - СЕКРЕТ УСПЕХА ЛЮБОЙ ПЕДАГОГИЧЕСКОЙ ПРАКТИКИ! </a:t>
            </a:r>
            <a:endParaRPr lang="ru-RU" sz="2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5361" y="1027906"/>
            <a:ext cx="4283903" cy="27275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922218"/>
            <a:ext cx="4520217" cy="26334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631" y="3962212"/>
            <a:ext cx="4317317" cy="27821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723535"/>
            <a:ext cx="4677427" cy="302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53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4969" y="517987"/>
            <a:ext cx="747537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>
                <a:solidFill>
                  <a:srgbClr val="FF0000"/>
                </a:solidFill>
              </a:rPr>
              <a:t>Актуальность</a:t>
            </a:r>
            <a:r>
              <a:rPr lang="ru-RU" dirty="0"/>
              <a:t> педагогической практики</a:t>
            </a:r>
            <a:r>
              <a:rPr lang="ru-RU" u="sng" dirty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436" y="2117675"/>
            <a:ext cx="10908738" cy="5332651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sz="3200" dirty="0" smtClean="0"/>
              <a:t>Обеспечение </a:t>
            </a:r>
            <a:r>
              <a:rPr lang="ru-RU" sz="3200" u="sng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высокого качества </a:t>
            </a:r>
            <a:r>
              <a:rPr lang="ru-RU" sz="3200" u="sng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образования </a:t>
            </a:r>
            <a:r>
              <a:rPr lang="ru-RU" sz="3200" dirty="0"/>
              <a:t>для подготовки конкурентоспособных специалистов и активных </a:t>
            </a:r>
            <a:r>
              <a:rPr lang="ru-RU" sz="3200" dirty="0" smtClean="0"/>
              <a:t>граждан.</a:t>
            </a:r>
            <a:endParaRPr lang="ru-RU" sz="32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3200" dirty="0"/>
              <a:t>Развитие </a:t>
            </a:r>
            <a:r>
              <a:rPr lang="ru-RU" sz="3200" u="sng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цифровых компетенций </a:t>
            </a:r>
            <a:r>
              <a:rPr lang="ru-RU" sz="3200" dirty="0" smtClean="0"/>
              <a:t>учащихся.</a:t>
            </a:r>
            <a:endParaRPr lang="ru-RU" sz="32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3200" dirty="0"/>
              <a:t>Укрепление </a:t>
            </a:r>
            <a:r>
              <a:rPr lang="ru-RU" sz="3200" u="sng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роли школы </a:t>
            </a:r>
            <a:r>
              <a:rPr lang="ru-RU" sz="3200" dirty="0"/>
              <a:t>в воспитании, становление школы как места социализации обучающихся.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3200" u="sng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Индивидуализация</a:t>
            </a:r>
            <a:r>
              <a:rPr lang="ru-RU" sz="3200" dirty="0"/>
              <a:t> образовательного процесса. 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3200" dirty="0"/>
              <a:t>Создание условий для </a:t>
            </a:r>
            <a:r>
              <a:rPr lang="ru-RU" sz="3200" u="sng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развития творческого потенциала </a:t>
            </a:r>
            <a:r>
              <a:rPr lang="ru-RU" sz="3200" dirty="0"/>
              <a:t>обучающихся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07" y="171386"/>
            <a:ext cx="1869798" cy="194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63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7407" y="827348"/>
            <a:ext cx="10515600" cy="1325563"/>
          </a:xfrm>
        </p:spPr>
        <p:txBody>
          <a:bodyPr/>
          <a:lstStyle/>
          <a:p>
            <a:pPr algn="ctr"/>
            <a:r>
              <a:rPr lang="ru-RU" b="1" u="sng" dirty="0">
                <a:solidFill>
                  <a:srgbClr val="FF0000"/>
                </a:solidFill>
              </a:rPr>
              <a:t>Концептуальная идея</a:t>
            </a: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8307" y="2326666"/>
            <a:ext cx="102338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/>
              <a:t>образовательная среда, созданная на уроках и внеурочной деятельности по химии, должна обеспечивать удовлетворение потребности в получении качественного образования детям с дифференцированными склонностями, способностями и интересами в условиях школы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54" y="95511"/>
            <a:ext cx="2396255" cy="221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24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7279" y="16588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u="sng" dirty="0">
                <a:solidFill>
                  <a:srgbClr val="FF0000"/>
                </a:solidFill>
              </a:rPr>
              <a:t>Новизна</a:t>
            </a:r>
            <a:r>
              <a:rPr lang="ru-RU" sz="3200" dirty="0"/>
              <a:t> педагогической </a:t>
            </a:r>
            <a:r>
              <a:rPr lang="ru-RU" sz="3200" dirty="0" smtClean="0"/>
              <a:t>практики: </a:t>
            </a:r>
            <a:r>
              <a:rPr lang="ru-RU" sz="3200" b="1" u="sng" dirty="0" smtClean="0"/>
              <a:t>системное взаимодействие </a:t>
            </a:r>
            <a:r>
              <a:rPr lang="ru-RU" sz="3200" b="1" u="sng" dirty="0"/>
              <a:t>всех участников образовательного процесса</a:t>
            </a:r>
            <a:r>
              <a:rPr lang="ru-RU" sz="3200" dirty="0"/>
              <a:t> по подготовке к ГИА, которое обеспечено: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5079" y="1623737"/>
            <a:ext cx="5899094" cy="536655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6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1. Преемственностью </a:t>
            </a:r>
            <a:r>
              <a:rPr lang="ru-RU" sz="26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в передаче знаний по химии</a:t>
            </a:r>
            <a:r>
              <a:rPr lang="ru-RU" sz="26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600" dirty="0"/>
              <a:t>(от старшеклассников – к обучающимся среднего звена) и опыта подготовки к ГИА (от первокурсников-студентов 1 курса – к обучающимся 11х и 9х классов). Пример: совместные практические занятия по химии в профильных 10х и 11х классов. Ещё пример: совместные проекты исследовательского характера в 10х – 9х – 8х классах. </a:t>
            </a:r>
            <a:r>
              <a:rPr lang="ru-RU" sz="2600" b="1" u="sng" dirty="0">
                <a:solidFill>
                  <a:schemeClr val="tx1"/>
                </a:solidFill>
              </a:rPr>
              <a:t>Это способствует развитию социальных навыков обучающихся, формированию их толерантности, гражданственности и ответственности.</a:t>
            </a:r>
            <a:endParaRPr lang="ru-RU" sz="2600" u="sng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731" y="1491450"/>
            <a:ext cx="3433831" cy="22436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581" y="3822741"/>
            <a:ext cx="5262477" cy="292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75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5" r="835"/>
          <a:stretch>
            <a:fillRect/>
          </a:stretch>
        </p:blipFill>
        <p:spPr>
          <a:xfrm>
            <a:off x="7352778" y="246817"/>
            <a:ext cx="4015136" cy="249638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5318" y="370391"/>
            <a:ext cx="7059777" cy="6042991"/>
          </a:xfrm>
        </p:spPr>
        <p:txBody>
          <a:bodyPr>
            <a:normAutofit/>
          </a:bodyPr>
          <a:lstStyle/>
          <a:p>
            <a:pPr algn="ctr"/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2</a:t>
            </a:r>
            <a:r>
              <a:rPr lang="ru-RU" sz="26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 Творческими </a:t>
            </a:r>
            <a:r>
              <a:rPr lang="ru-RU" sz="2600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заданиями, проектными задачами и разноуровневыми домашними заданиями </a:t>
            </a:r>
            <a:r>
              <a:rPr lang="ru-RU" sz="2600" dirty="0">
                <a:solidFill>
                  <a:schemeClr val="tx1"/>
                </a:solidFill>
              </a:rPr>
              <a:t>по химии на уроках и во внеурочной деятельности (</a:t>
            </a:r>
            <a:r>
              <a:rPr lang="ru-RU" sz="2600" b="1" dirty="0">
                <a:solidFill>
                  <a:schemeClr val="tx1"/>
                </a:solidFill>
              </a:rPr>
              <a:t>с использованием компьютеров и системы Интернет). Также, </a:t>
            </a:r>
            <a:r>
              <a:rPr lang="ru-RU" sz="2600" b="1" u="sng" dirty="0">
                <a:solidFill>
                  <a:schemeClr val="tx1"/>
                </a:solidFill>
              </a:rPr>
              <a:t>обеспечивается и индивидуализация образовательного процесса (!)</a:t>
            </a:r>
            <a:endParaRPr lang="ru-RU" sz="2600" u="sng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62412" y="2880986"/>
            <a:ext cx="38177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МЕНТАЛЬНАЯ КАРТА ПО ТЕМЕ «ВОДОРОД»</a:t>
            </a:r>
            <a:endParaRPr lang="ru-RU" sz="14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948" y="3034874"/>
            <a:ext cx="4642189" cy="303995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98112" y="6330914"/>
            <a:ext cx="2470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КОНТЕКСТНЫЕ ЗАДАЧИ</a:t>
            </a:r>
            <a:endParaRPr lang="ru-RU" sz="1600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7911" y="3326549"/>
            <a:ext cx="4949206" cy="27482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185556" y="6300136"/>
            <a:ext cx="5936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МЕНТАЛЬНАЯ КАРТА ПО ТЕМЕ «ХРОМ И ЕГО СОЕДИНЕНИЯ</a:t>
            </a:r>
            <a:r>
              <a:rPr lang="ru-RU" b="1" dirty="0" smtClean="0"/>
              <a:t>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3487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8436" y="-172624"/>
            <a:ext cx="10515600" cy="1325563"/>
          </a:xfrm>
        </p:spPr>
        <p:txBody>
          <a:bodyPr/>
          <a:lstStyle/>
          <a:p>
            <a:r>
              <a:rPr lang="ru-RU" dirty="0" smtClean="0"/>
              <a:t>А также…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2649128"/>
              </p:ext>
            </p:extLst>
          </p:nvPr>
        </p:nvGraphicFramePr>
        <p:xfrm>
          <a:off x="262393" y="1152939"/>
          <a:ext cx="11807687" cy="5462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332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490" y="-270980"/>
            <a:ext cx="4166483" cy="1325563"/>
          </a:xfrm>
        </p:spPr>
        <p:txBody>
          <a:bodyPr/>
          <a:lstStyle/>
          <a:p>
            <a:r>
              <a:rPr lang="ru-RU" dirty="0" smtClean="0"/>
              <a:t>И, наконец…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35376" y="312723"/>
            <a:ext cx="5542059" cy="631397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600" b="1" dirty="0">
                <a:solidFill>
                  <a:srgbClr val="FFFF00"/>
                </a:solidFill>
              </a:rPr>
              <a:t>Распространением своего опыта по подготовке к ГИА </a:t>
            </a:r>
            <a:r>
              <a:rPr lang="ru-RU" sz="2600" dirty="0"/>
              <a:t>(запись и распространение видео на региональном уровне по подготовке к практической части ОГЭ, запись видео по исследованию химических свойств органических и неорганических веществ для уроков по предмету «Окружающий мир» в начальной школе и т.д.). </a:t>
            </a:r>
            <a:r>
              <a:rPr lang="ru-RU" sz="2600" b="1" u="sng" dirty="0"/>
              <a:t>Так обучающиеся включаются в образовательные процессы не только уровня ОУ и муниципального, но и регионального. И создаются условия для развития творческого потенциала каждого обучающегося.</a:t>
            </a:r>
            <a:endParaRPr lang="ru-RU" sz="2600" u="sng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98" y="3300181"/>
            <a:ext cx="5192056" cy="33265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52" y="888313"/>
            <a:ext cx="2519177" cy="209783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84775" y="2002181"/>
            <a:ext cx="2776654" cy="760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ЗАПИСЬ ВИДЕО К НАБОРУ ВЕЩЕСТВ №3 К ПРАКТИЧЕСКОЙ ЧАСТИ ОГЭ</a:t>
            </a:r>
            <a:endParaRPr lang="ru-RU" sz="1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8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967" y="444347"/>
            <a:ext cx="636548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>
                <a:solidFill>
                  <a:srgbClr val="FF0000"/>
                </a:solidFill>
              </a:rPr>
              <a:t>Структурные компоненты практики</a:t>
            </a:r>
            <a:endParaRPr lang="ru-RU" b="1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071" y="2353214"/>
            <a:ext cx="11810786" cy="59237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1.</a:t>
            </a:r>
            <a:r>
              <a:rPr lang="ru-RU" sz="2600" dirty="0" smtClean="0"/>
              <a:t> </a:t>
            </a:r>
            <a:r>
              <a:rPr lang="ru-RU" sz="2600" dirty="0"/>
              <a:t>Формирование </a:t>
            </a:r>
            <a:r>
              <a:rPr lang="ru-RU" sz="26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системы взаимодействия </a:t>
            </a:r>
            <a:r>
              <a:rPr lang="ru-RU" sz="2600" dirty="0"/>
              <a:t>всех участников образовательного процесса подготовки к ГИА по химии.</a:t>
            </a:r>
          </a:p>
          <a:p>
            <a:pPr marL="0" indent="0">
              <a:buNone/>
            </a:pPr>
            <a:r>
              <a:rPr lang="ru-RU" sz="2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2. </a:t>
            </a:r>
            <a:r>
              <a:rPr lang="ru-RU" sz="2600" dirty="0"/>
              <a:t>Проведение </a:t>
            </a:r>
            <a:r>
              <a:rPr lang="ru-RU" sz="26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по 34 консультации </a:t>
            </a:r>
            <a:r>
              <a:rPr lang="ru-RU" sz="2600" dirty="0"/>
              <a:t>в течение учебного года по подготовке к ОГЭ и ЕГЭ для обучающихся 9х и 11х классов.</a:t>
            </a: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3.</a:t>
            </a:r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6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Предложение</a:t>
            </a:r>
            <a:r>
              <a:rPr lang="ru-RU" sz="2600" dirty="0"/>
              <a:t> обучающимся 8х-11х классов </a:t>
            </a:r>
            <a:r>
              <a:rPr lang="ru-RU" sz="26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творческих заданий, проектных задач </a:t>
            </a:r>
            <a:r>
              <a:rPr lang="ru-RU" sz="26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и </a:t>
            </a:r>
            <a:r>
              <a:rPr lang="ru-RU" sz="2600" b="1" u="sng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разноуровневых</a:t>
            </a:r>
            <a:r>
              <a:rPr lang="ru-RU" sz="26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домашних заданий</a:t>
            </a:r>
            <a:r>
              <a:rPr lang="ru-RU" sz="2600" dirty="0" smtClean="0"/>
              <a:t> </a:t>
            </a:r>
            <a:r>
              <a:rPr lang="ru-RU" sz="2600" dirty="0"/>
              <a:t>(</a:t>
            </a:r>
            <a:r>
              <a:rPr lang="ru-RU" sz="2600" b="1" dirty="0"/>
              <a:t>в том числе, олимпиадного уровня</a:t>
            </a:r>
            <a:r>
              <a:rPr lang="ru-RU" sz="2600" dirty="0"/>
              <a:t>) на уроках химии в течение учебного года (с использованием компьютеров и системы Интернет)</a:t>
            </a: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4.</a:t>
            </a:r>
            <a:r>
              <a:rPr lang="ru-RU" sz="2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6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Обеспечение преемственности передачи опыта </a:t>
            </a:r>
            <a:r>
              <a:rPr lang="ru-RU" sz="2600" dirty="0"/>
              <a:t>по прохождению ОГЭ и ЕГЭ от старшеклассников к обучающимся среднего звена, от студентов – первокурсников – к обучающимся 11 класса</a:t>
            </a:r>
            <a:r>
              <a:rPr lang="ru-RU" sz="2600" dirty="0" smtClean="0"/>
              <a:t>.</a:t>
            </a:r>
            <a:endParaRPr lang="ru-RU" sz="2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971" y="103156"/>
            <a:ext cx="3964886" cy="227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9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267" y="699661"/>
            <a:ext cx="11495049" cy="1325563"/>
          </a:xfrm>
        </p:spPr>
        <p:txBody>
          <a:bodyPr>
            <a:normAutofit fontScale="90000"/>
          </a:bodyPr>
          <a:lstStyle/>
          <a:p>
            <a:pPr lvl="0" algn="ctr">
              <a:spcBef>
                <a:spcPts val="1000"/>
              </a:spcBef>
            </a:pPr>
            <a:r>
              <a:rPr lang="ru-RU" sz="2600" b="1" dirty="0" smtClean="0">
                <a:solidFill>
                  <a:srgbClr val="FCB11C">
                    <a:lumMod val="60000"/>
                    <a:lumOff val="40000"/>
                  </a:srgbClr>
                </a:solidFill>
                <a:ea typeface="+mn-ea"/>
                <a:cs typeface="+mn-cs"/>
              </a:rPr>
              <a:t>5.</a:t>
            </a:r>
            <a:r>
              <a:rPr lang="ru-RU" sz="2600" dirty="0" smtClean="0">
                <a:solidFill>
                  <a:srgbClr val="FCB11C">
                    <a:lumMod val="60000"/>
                    <a:lumOff val="40000"/>
                  </a:srgbClr>
                </a:solidFill>
                <a:ea typeface="+mn-ea"/>
                <a:cs typeface="+mn-cs"/>
              </a:rPr>
              <a:t> </a:t>
            </a:r>
            <a:r>
              <a:rPr lang="ru-RU" sz="2600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ea typeface="+mn-ea"/>
                <a:cs typeface="+mn-cs"/>
              </a:rPr>
              <a:t>Обеспечение </a:t>
            </a:r>
            <a:r>
              <a:rPr lang="ru-RU" sz="2600" b="1" u="sng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ea typeface="+mn-ea"/>
                <a:cs typeface="+mn-cs"/>
              </a:rPr>
              <a:t>вовлеченности</a:t>
            </a:r>
            <a:r>
              <a:rPr lang="ru-RU" sz="2600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ea typeface="+mn-ea"/>
                <a:cs typeface="+mn-cs"/>
              </a:rPr>
              <a:t> обучающихся, готовящихся к ГИА по химии, </a:t>
            </a:r>
            <a:r>
              <a:rPr lang="ru-RU" sz="2600" b="1" u="sng" dirty="0">
                <a:solidFill>
                  <a:srgbClr val="FCB11C">
                    <a:lumMod val="60000"/>
                    <a:lumOff val="40000"/>
                  </a:srgbClr>
                </a:solidFill>
                <a:ea typeface="+mn-ea"/>
                <a:cs typeface="+mn-cs"/>
              </a:rPr>
              <a:t>во внеурочную деятельность </a:t>
            </a:r>
            <a:r>
              <a:rPr lang="ru-RU" sz="2600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ea typeface="+mn-ea"/>
                <a:cs typeface="+mn-cs"/>
              </a:rPr>
              <a:t>на занятиях курсов: «ОГЭ по химии на «отлично»!» (9 класс), «Решение задач повышенного уровня сложности по химии (10 класс) и «Подготовка к ЕГЭ» (11 класс) </a:t>
            </a:r>
            <a:r>
              <a:rPr lang="ru-RU" sz="2600" b="1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ea typeface="+mn-ea"/>
                <a:cs typeface="+mn-cs"/>
              </a:rPr>
              <a:t>с последующим участием обучающихся в проектной и исследовательской деятельности и олимпиадах по химии.</a:t>
            </a:r>
            <a:r>
              <a:rPr lang="ru-RU" sz="2600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ea typeface="+mn-ea"/>
                <a:cs typeface="+mn-cs"/>
              </a:rPr>
              <a:t/>
            </a:r>
            <a:br>
              <a:rPr lang="ru-RU" sz="2600" dirty="0">
                <a:gradFill>
                  <a:gsLst>
                    <a:gs pos="34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25000"/>
                        <a:lumOff val="75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Объект 3" descr="D:\Конкурс на грант. 2023г\Документы на конкурс на присуждение премий лучшим учителям за достижения в педагогической деятельности\2. Высокие (с позитивной динамикой за последние 3 года) результаты учебных достижений обучающихся\Олимпиада лучщ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9950" y="2025224"/>
            <a:ext cx="8441474" cy="4665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360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TM04033923[[fn=Глубина]]</Template>
  <TotalTime>297</TotalTime>
  <Words>892</Words>
  <Application>Microsoft Office PowerPoint</Application>
  <PresentationFormat>Широкоэкранный</PresentationFormat>
  <Paragraphs>84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Corbel</vt:lpstr>
      <vt:lpstr>Times New Roman</vt:lpstr>
      <vt:lpstr>Wingdings</vt:lpstr>
      <vt:lpstr>Глубина</vt:lpstr>
      <vt:lpstr>«Успех каждого ребенка = успех гимназии!»   (система работы по успешной подготовке  обучающихся к ГИА по химии)</vt:lpstr>
      <vt:lpstr>Актуальность педагогической практики </vt:lpstr>
      <vt:lpstr>Концептуальная идея</vt:lpstr>
      <vt:lpstr>Новизна педагогической практики: системное взаимодействие всех участников образовательного процесса по подготовке к ГИА, которое обеспечено:</vt:lpstr>
      <vt:lpstr> </vt:lpstr>
      <vt:lpstr>А также…</vt:lpstr>
      <vt:lpstr>И, наконец…</vt:lpstr>
      <vt:lpstr>Структурные компоненты практики</vt:lpstr>
      <vt:lpstr>5. Обеспечение вовлеченности обучающихся, готовящихся к ГИА по химии, во внеурочную деятельность на занятиях курсов: «ОГЭ по химии на «отлично»!» (9 класс), «Решение задач повышенного уровня сложности по химии (10 класс) и «Подготовка к ЕГЭ» (11 класс) с последующим участием обучающихся в проектной и исследовательской деятельности и олимпиадах по химии. </vt:lpstr>
      <vt:lpstr>6. Активный обмен с учителями химии из других ОО опытом подготовки обучающихся к ГИА.  (в том числе, диссеминация своего опыта на различных уровнях и в различных формах)</vt:lpstr>
      <vt:lpstr>7. Использование различных педагогических практик в своей деятельности. </vt:lpstr>
      <vt:lpstr>Ещё пример:  вовлечение обучающихся старшего и среднего звена (в разновозрастных командах) в проектные и исследовательские конкурсы</vt:lpstr>
      <vt:lpstr>Результаты и показатели педагогической практики</vt:lpstr>
      <vt:lpstr> Результаты государственной итоговой аттестации выпускников</vt:lpstr>
      <vt:lpstr>Качество знаний обучающихся по итогам учебного года</vt:lpstr>
      <vt:lpstr>Качество знаний</vt:lpstr>
      <vt:lpstr>Презентация PowerPoint</vt:lpstr>
      <vt:lpstr>Презентация PowerPoint</vt:lpstr>
      <vt:lpstr>УВЛЕЧЕННОСТЬ СВОИМ ДЕЛОМ, ПРОФЕССИОНАЛИЗМ И УВАЖЕНИЕ К ДЕТЯМ  - СЕКРЕТ УСПЕХА ЛЮБОЙ ПЕДАГОГИЧЕСКОЙ ПРАКТИКИ!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«Успех каждого ребенка = успех гимназии!»   (система работы по успешной подготовке  обучающихся к ГИА по химии)</dc:title>
  <dc:creator>Лена</dc:creator>
  <cp:lastModifiedBy>Лена</cp:lastModifiedBy>
  <cp:revision>28</cp:revision>
  <dcterms:created xsi:type="dcterms:W3CDTF">2023-12-13T12:23:24Z</dcterms:created>
  <dcterms:modified xsi:type="dcterms:W3CDTF">2023-12-13T17:20:39Z</dcterms:modified>
</cp:coreProperties>
</file>