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0" r:id="rId2"/>
    <p:sldId id="272" r:id="rId3"/>
    <p:sldId id="283" r:id="rId4"/>
    <p:sldId id="284" r:id="rId5"/>
    <p:sldId id="285" r:id="rId6"/>
    <p:sldId id="286" r:id="rId7"/>
    <p:sldId id="287" r:id="rId8"/>
    <p:sldId id="289" r:id="rId9"/>
    <p:sldId id="290" r:id="rId10"/>
    <p:sldId id="293" r:id="rId11"/>
    <p:sldId id="294" r:id="rId12"/>
    <p:sldId id="288" r:id="rId13"/>
    <p:sldId id="291" r:id="rId14"/>
    <p:sldId id="292" r:id="rId15"/>
  </p:sldIdLst>
  <p:sldSz cx="12192000" cy="6858000"/>
  <p:notesSz cx="6858000" cy="9144000"/>
  <p:embeddedFontLst>
    <p:embeddedFont>
      <p:font typeface="Neue Machina" panose="020B0604020202020204" charset="-52"/>
      <p:regular r:id="rId16"/>
    </p:embeddedFont>
    <p:embeddedFont>
      <p:font typeface="Druk Cyr" charset="-52"/>
      <p:regular r:id="rId17"/>
    </p:embeddedFont>
    <p:embeddedFont>
      <p:font typeface="Neue Machina Medium" panose="020B0604020202020204" charset="-52"/>
      <p:regular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D46D"/>
    <a:srgbClr val="AA98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4660"/>
  </p:normalViewPr>
  <p:slideViewPr>
    <p:cSldViewPr snapToGrid="0">
      <p:cViewPr varScale="1">
        <p:scale>
          <a:sx n="77" d="100"/>
          <a:sy n="77" d="100"/>
        </p:scale>
        <p:origin x="3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9" y="0"/>
            <a:ext cx="12191144" cy="6857519"/>
          </a:xfrm>
          <a:prstGeom prst="rect">
            <a:avLst/>
          </a:prstGeom>
        </p:spPr>
      </p:pic>
      <p:pic>
        <p:nvPicPr>
          <p:cNvPr id="67" name="object 4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0063" y="401338"/>
            <a:ext cx="2470867" cy="1309220"/>
          </a:xfrm>
          <a:prstGeom prst="rect">
            <a:avLst/>
          </a:prstGeom>
        </p:spPr>
      </p:pic>
      <p:sp>
        <p:nvSpPr>
          <p:cNvPr id="68" name="TextBox 67"/>
          <p:cNvSpPr txBox="1"/>
          <p:nvPr userDrawn="1"/>
        </p:nvSpPr>
        <p:spPr>
          <a:xfrm>
            <a:off x="9767645" y="206190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69" name="Рисунок 6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161" y="206190"/>
            <a:ext cx="714046" cy="769877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29869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372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9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10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195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14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15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766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8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9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57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9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10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157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11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12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206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13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14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092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6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7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815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720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9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10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437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F7E39-D082-4585-A410-9684B872F27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65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eue Machina Medium" panose="00000600000000000000" pitchFamily="2" charset="-5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g.resh.edu.ru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g.resh.edu.ru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fg@edu.ru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edsoo.ru/wp-content/uploads/2023/10/videoinstrukcziya_rabota-na-resh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em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86" y="183466"/>
            <a:ext cx="918613" cy="9904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64299" y="317473"/>
            <a:ext cx="124568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85" y="239289"/>
            <a:ext cx="967141" cy="971977"/>
          </a:xfrm>
          <a:prstGeom prst="rect">
            <a:avLst/>
          </a:prstGeom>
        </p:spPr>
      </p:pic>
      <p:sp>
        <p:nvSpPr>
          <p:cNvPr id="10" name="Развитие  сегмента  зубных паст"/>
          <p:cNvSpPr txBox="1"/>
          <p:nvPr/>
        </p:nvSpPr>
        <p:spPr>
          <a:xfrm>
            <a:off x="151173" y="2627754"/>
            <a:ext cx="6094617" cy="1602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>
              <a:lnSpc>
                <a:spcPct val="70000"/>
              </a:lnSpc>
              <a:defRPr sz="11600">
                <a:solidFill>
                  <a:schemeClr val="accent1">
                    <a:lumOff val="16847"/>
                  </a:schemeClr>
                </a:solidFill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7200" dirty="0" smtClean="0">
                <a:solidFill>
                  <a:schemeClr val="accent4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Недели функциональной</a:t>
            </a:r>
          </a:p>
          <a:p>
            <a:pPr>
              <a:lnSpc>
                <a:spcPct val="70000"/>
              </a:lnSpc>
              <a:defRPr sz="11600">
                <a:solidFill>
                  <a:schemeClr val="accent1">
                    <a:lumOff val="16847"/>
                  </a:schemeClr>
                </a:solidFill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7200" dirty="0" smtClean="0">
                <a:solidFill>
                  <a:schemeClr val="accent4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 грамотности 2023</a:t>
            </a:r>
            <a:endParaRPr sz="5400" dirty="0">
              <a:solidFill>
                <a:schemeClr val="accent4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1" name="Еще больше  новых брендов"/>
          <p:cNvSpPr txBox="1"/>
          <p:nvPr/>
        </p:nvSpPr>
        <p:spPr>
          <a:xfrm>
            <a:off x="151173" y="4420676"/>
            <a:ext cx="6544099" cy="2497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>
              <a:lnSpc>
                <a:spcPct val="80000"/>
              </a:lnSpc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Neue Machina Medium" panose="00000600000000000000" pitchFamily="2" charset="-52"/>
                <a:cs typeface="Arial" panose="020B0604020202020204" pitchFamily="34" charset="0"/>
              </a:rPr>
              <a:t>ФГБНУ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Neue Machina Medium" panose="00000600000000000000" pitchFamily="2" charset="-52"/>
                <a:cs typeface="Arial" panose="020B0604020202020204" pitchFamily="34" charset="0"/>
              </a:rPr>
              <a:t>«Институт стратегии развития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Neue Machina Medium" panose="00000600000000000000" pitchFamily="2" charset="-52"/>
                <a:cs typeface="Arial" panose="020B0604020202020204" pitchFamily="34" charset="0"/>
              </a:rPr>
              <a:t>образования»</a:t>
            </a:r>
            <a:endParaRPr sz="1600" dirty="0">
              <a:solidFill>
                <a:schemeClr val="accent4">
                  <a:lumMod val="50000"/>
                </a:schemeClr>
              </a:solidFill>
              <a:latin typeface="Neue Machina Medium" panose="00000600000000000000" pitchFamily="2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85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064" y="0"/>
            <a:ext cx="12111936" cy="9762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941" y="268377"/>
            <a:ext cx="110604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Дополнительная информация </a:t>
            </a:r>
            <a:endParaRPr lang="ru-RU" sz="4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8930" y="2003398"/>
            <a:ext cx="1122787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Указанные </a:t>
            </a:r>
            <a:r>
              <a:rPr lang="ru-RU" sz="4000" b="1" dirty="0"/>
              <a:t>сроки включают в себя все процедуры в рамках диагностических работ: создание мероприятий на ресурсе, выполнение работ обучающимися и проверку работ</a:t>
            </a:r>
            <a:r>
              <a:rPr lang="ru-RU" sz="4000" b="1" dirty="0" smtClean="0"/>
              <a:t>.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7276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064" y="0"/>
            <a:ext cx="12111936" cy="9762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941" y="268377"/>
            <a:ext cx="110604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Дополнительная информация </a:t>
            </a:r>
            <a:endParaRPr lang="ru-RU" sz="4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14867" y="1787236"/>
            <a:ext cx="11396133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/>
              <a:t>19 ноября 2023 года и 10 декабря 2023 года в Электронном банке заданий по функциональной грамотности (</a:t>
            </a:r>
            <a:r>
              <a:rPr lang="ru-RU" sz="3600" b="1" dirty="0">
                <a:hlinkClick r:id="rId3"/>
              </a:rPr>
              <a:t>https://fg.resh.edu.ru/</a:t>
            </a:r>
            <a:r>
              <a:rPr lang="ru-RU" sz="3600" b="1" dirty="0"/>
              <a:t>)  планируются технические работы – ресурс будет недоступен для проведения диагностических работ. 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5616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134028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75780" y="1110677"/>
            <a:ext cx="114738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8152" t="11079" r="8686" b="5208"/>
          <a:stretch/>
        </p:blipFill>
        <p:spPr>
          <a:xfrm>
            <a:off x="221673" y="498763"/>
            <a:ext cx="10820400" cy="612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16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064" y="0"/>
            <a:ext cx="12111936" cy="9762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941" y="268377"/>
            <a:ext cx="110604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Диагностические </a:t>
            </a:r>
            <a:r>
              <a:rPr lang="ru-RU" sz="4000" b="1" dirty="0"/>
              <a:t>работы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9939" y="1244640"/>
            <a:ext cx="1122787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Могут </a:t>
            </a:r>
            <a:r>
              <a:rPr lang="ru-RU" sz="4000" b="1" dirty="0"/>
              <a:t>выполняться в рамках урочной и внеурочной деятельности. Ключевая цель </a:t>
            </a:r>
            <a:r>
              <a:rPr lang="ru-RU" sz="4000" b="1" dirty="0" smtClean="0"/>
              <a:t>проведения – </a:t>
            </a:r>
            <a:r>
              <a:rPr lang="ru-RU" sz="4000" b="1" dirty="0"/>
              <a:t>ознакомление обучающихся с заданиями, направленными на формирование функциональной грамотности, а также активизация работы в Электронном банке заданий по функциональной грамотности (</a:t>
            </a:r>
            <a:r>
              <a:rPr lang="ru-RU" sz="4000" b="1" dirty="0">
                <a:hlinkClick r:id="rId3"/>
              </a:rPr>
              <a:t>https://fg.resh.edu.ru</a:t>
            </a:r>
            <a:r>
              <a:rPr lang="ru-RU" sz="4000" b="1" dirty="0" smtClean="0">
                <a:hlinkClick r:id="rId3"/>
              </a:rPr>
              <a:t>/</a:t>
            </a:r>
            <a:r>
              <a:rPr lang="ru-RU" sz="4000" b="1" dirty="0" smtClean="0"/>
              <a:t>).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4579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064" y="0"/>
            <a:ext cx="12111936" cy="9762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941" y="268377"/>
            <a:ext cx="110604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Техническая поддержка</a:t>
            </a:r>
            <a:endParaRPr lang="ru-RU" sz="4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4833" y="976263"/>
            <a:ext cx="1122787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Техническое сопровождение Электронного банка заданий по функциональной грамотности обеспечивает ФГАНУ «ФИЦТО». По техническим вопросам проведения диагностических работ в Электронном банке заданий по функциональной грамотности необходимо обращаться в техническую поддержку данного ресурса по электронной почте </a:t>
            </a:r>
            <a:r>
              <a:rPr lang="ru-RU" sz="3200" b="1" dirty="0" smtClean="0">
                <a:hlinkClick r:id="rId3"/>
              </a:rPr>
              <a:t>fg@edu.ru</a:t>
            </a:r>
            <a:r>
              <a:rPr lang="ru-RU" sz="3200" b="1" dirty="0" smtClean="0"/>
              <a:t>. 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61999" y="5254357"/>
            <a:ext cx="108342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/>
              <a:t>Видеоинструкция</a:t>
            </a:r>
            <a:r>
              <a:rPr lang="ru-RU" sz="2400" b="1" dirty="0"/>
              <a:t> в электронном банке заданий по работе функциональной </a:t>
            </a:r>
            <a:r>
              <a:rPr lang="ru-RU" sz="2400" b="1" dirty="0" smtClean="0"/>
              <a:t>грамотности </a:t>
            </a:r>
            <a:r>
              <a:rPr lang="en-US" sz="2400" dirty="0" smtClean="0">
                <a:hlinkClick r:id="rId4"/>
              </a:rPr>
              <a:t>https</a:t>
            </a:r>
            <a:r>
              <a:rPr lang="en-US" sz="2400" dirty="0">
                <a:hlinkClick r:id="rId4"/>
              </a:rPr>
              <a:t>://</a:t>
            </a:r>
            <a:r>
              <a:rPr lang="en-US" sz="2400" dirty="0" smtClean="0">
                <a:hlinkClick r:id="rId4"/>
              </a:rPr>
              <a:t>edsoo.ru/wp-content/uploads/2023/10/videoinstrukcziya_rabota-na-resh.mp4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4083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65" y="-62709"/>
            <a:ext cx="12192000" cy="9265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148" y="25068"/>
            <a:ext cx="714046" cy="7698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34205" y="48274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022" y="60113"/>
            <a:ext cx="751767" cy="7555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4733" y="751344"/>
            <a:ext cx="11226799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/>
              <a:t>Основная цель проведения диагностических работ </a:t>
            </a:r>
            <a:r>
              <a:rPr lang="ru-RU" sz="2600" dirty="0"/>
              <a:t>в рамках комплекса мероприятий по функциональной грамотности (письмо </a:t>
            </a:r>
            <a:r>
              <a:rPr lang="ru-RU" sz="2600" dirty="0" err="1"/>
              <a:t>Минпросвещения</a:t>
            </a:r>
            <a:r>
              <a:rPr lang="ru-RU" sz="2600" dirty="0"/>
              <a:t> от 28.09.2023 № 03-1553)</a:t>
            </a:r>
          </a:p>
          <a:p>
            <a:r>
              <a:rPr lang="ru-RU" sz="2600" dirty="0"/>
              <a:t>- </a:t>
            </a:r>
            <a:r>
              <a:rPr lang="ru-RU" sz="2600" b="1" dirty="0"/>
              <a:t>актуализация</a:t>
            </a:r>
            <a:r>
              <a:rPr lang="ru-RU" sz="2600" dirty="0"/>
              <a:t> разработанных региональных планов мероприятий, направленных на формирование и оценку функциональной грамотности обучающихся общеобразовательных организаций, на 2023/24 учебный год;</a:t>
            </a:r>
          </a:p>
          <a:p>
            <a:r>
              <a:rPr lang="ru-RU" sz="2600" dirty="0"/>
              <a:t>- </a:t>
            </a:r>
            <a:r>
              <a:rPr lang="ru-RU" sz="2600" b="1" dirty="0"/>
              <a:t>актуализация</a:t>
            </a:r>
            <a:r>
              <a:rPr lang="ru-RU" sz="2600" dirty="0"/>
              <a:t> соответствующих планов на 2023/24 учебный год на муниципальном уровне и уровне общеобразовательных организаций;</a:t>
            </a:r>
          </a:p>
          <a:p>
            <a:r>
              <a:rPr lang="ru-RU" sz="2600" dirty="0"/>
              <a:t>- </a:t>
            </a:r>
            <a:r>
              <a:rPr lang="ru-RU" sz="2600" b="1" dirty="0"/>
              <a:t>продолжение</a:t>
            </a:r>
            <a:r>
              <a:rPr lang="ru-RU" sz="2600" dirty="0"/>
              <a:t> организации </a:t>
            </a:r>
            <a:r>
              <a:rPr lang="ru-RU" sz="2600" b="1" dirty="0"/>
              <a:t>работы </a:t>
            </a:r>
            <a:r>
              <a:rPr lang="ru-RU" sz="2600" dirty="0"/>
              <a:t>общеобразовательных организаций региона по внедрению в учебный процесс </a:t>
            </a:r>
            <a:r>
              <a:rPr lang="ru-RU" sz="2600" b="1" dirty="0"/>
              <a:t>электронного банка заданий </a:t>
            </a:r>
            <a:r>
              <a:rPr lang="ru-RU" sz="2600" dirty="0"/>
              <a:t>для оценки функциональной грамотности (https://fg.resh.edu.ru/), разработанных ФГБНУ «Институт стратегии развития образования»</a:t>
            </a:r>
          </a:p>
        </p:txBody>
      </p:sp>
    </p:spTree>
    <p:extLst>
      <p:ext uri="{BB962C8B-B14F-4D97-AF65-F5344CB8AC3E}">
        <p14:creationId xmlns:p14="http://schemas.microsoft.com/office/powerpoint/2010/main" val="196341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9265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148" y="25068"/>
            <a:ext cx="714046" cy="7698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34205" y="48274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022" y="60113"/>
            <a:ext cx="751767" cy="755526"/>
          </a:xfrm>
          <a:prstGeom prst="rect">
            <a:avLst/>
          </a:prstGeom>
        </p:spPr>
      </p:pic>
      <p:pic>
        <p:nvPicPr>
          <p:cNvPr id="7" name="object 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8" name="object 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416" y="60113"/>
            <a:ext cx="7603721" cy="982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600" b="1" dirty="0"/>
              <a:t>Уроки исследований по функциональной грамотности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5780" y="1110677"/>
            <a:ext cx="1147384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Функциональная грамотность – это не теория и не новые знания. </a:t>
            </a:r>
            <a:r>
              <a:rPr lang="ru-RU" sz="2800" b="1" dirty="0"/>
              <a:t>Функциональная грамотность – это знания в действии, способность и готовность ДЕЙСТВОВАТЬ УМЕЛО: </a:t>
            </a:r>
            <a:r>
              <a:rPr lang="ru-RU" sz="2800" dirty="0"/>
              <a:t>решать проблемы и принимать грамотные и ответственные решения</a:t>
            </a:r>
            <a:r>
              <a:rPr lang="ru-RU" sz="2800" dirty="0" smtClean="0"/>
              <a:t>.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/>
              <a:t>Действовать с опорой на жизненный опыт и полученные знания по разным предметам.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Действовать</a:t>
            </a:r>
            <a:r>
              <a:rPr lang="ru-RU" sz="2800" dirty="0"/>
              <a:t>, проявляя способность </a:t>
            </a:r>
            <a:r>
              <a:rPr lang="ru-RU" sz="2800" b="1" dirty="0"/>
              <a:t>к обобщениям, к синтезу, интеграции, переносу </a:t>
            </a:r>
            <a:r>
              <a:rPr lang="ru-RU" sz="2800" dirty="0"/>
              <a:t>знаний, умений, навыков.</a:t>
            </a:r>
          </a:p>
        </p:txBody>
      </p:sp>
    </p:spTree>
    <p:extLst>
      <p:ext uri="{BB962C8B-B14F-4D97-AF65-F5344CB8AC3E}">
        <p14:creationId xmlns:p14="http://schemas.microsoft.com/office/powerpoint/2010/main" val="146481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9265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148" y="25068"/>
            <a:ext cx="714046" cy="7698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34205" y="48274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022" y="60113"/>
            <a:ext cx="751767" cy="755526"/>
          </a:xfrm>
          <a:prstGeom prst="rect">
            <a:avLst/>
          </a:prstGeom>
        </p:spPr>
      </p:pic>
      <p:pic>
        <p:nvPicPr>
          <p:cNvPr id="7" name="object 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8" name="object 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416" y="60113"/>
            <a:ext cx="7603721" cy="982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600" b="1" dirty="0"/>
              <a:t>Общероссийская оценка по модели PISA: ориентиры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9874" y="1703807"/>
            <a:ext cx="8848305" cy="490340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02159" y="1132149"/>
            <a:ext cx="2799164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400" dirty="0"/>
              <a:t>Снизить до 15%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804135" y="1167404"/>
            <a:ext cx="2999539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400" dirty="0"/>
              <a:t>Повысить до 10%</a:t>
            </a:r>
          </a:p>
        </p:txBody>
      </p:sp>
    </p:spTree>
    <p:extLst>
      <p:ext uri="{BB962C8B-B14F-4D97-AF65-F5344CB8AC3E}">
        <p14:creationId xmlns:p14="http://schemas.microsoft.com/office/powerpoint/2010/main" val="183509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13402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0064" y="193088"/>
            <a:ext cx="113311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3600" b="1" dirty="0" smtClean="0"/>
              <a:t>Основные </a:t>
            </a:r>
            <a:r>
              <a:rPr lang="ru-RU" sz="3600" b="1" dirty="0"/>
              <a:t>трудности в выполнении заданий по </a:t>
            </a:r>
            <a:r>
              <a:rPr lang="ru-RU" sz="3400" b="1" dirty="0"/>
              <a:t>читательской грамотности на поиск информации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5780" y="1110677"/>
            <a:ext cx="114738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5374" t="25206" r="11267" b="10741"/>
          <a:stretch/>
        </p:blipFill>
        <p:spPr>
          <a:xfrm>
            <a:off x="472349" y="1147195"/>
            <a:ext cx="11247301" cy="5544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4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1654446"/>
          </a:xfrm>
          <a:prstGeom prst="rect">
            <a:avLst/>
          </a:prstGeom>
        </p:spPr>
      </p:pic>
      <p:pic>
        <p:nvPicPr>
          <p:cNvPr id="7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8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941" y="268377"/>
            <a:ext cx="110604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Пример </a:t>
            </a:r>
            <a:r>
              <a:rPr lang="ru-RU" sz="4000" b="1" dirty="0"/>
              <a:t>задания по русскому языку </a:t>
            </a:r>
            <a:endParaRPr lang="ru-RU" sz="4000" b="1" dirty="0" smtClean="0"/>
          </a:p>
          <a:p>
            <a:r>
              <a:rPr lang="ru-RU" sz="4000" b="1" dirty="0" smtClean="0"/>
              <a:t>(</a:t>
            </a:r>
            <a:r>
              <a:rPr lang="ru-RU" sz="4000" b="1" dirty="0"/>
              <a:t>5 класс, 51%)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5999" y="1654446"/>
            <a:ext cx="1133605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Задание.</a:t>
            </a:r>
            <a:r>
              <a:rPr lang="ru-RU" sz="4000" dirty="0"/>
              <a:t> Прочитайте предложение. Найдите и выделите в нём объяснение значения слова </a:t>
            </a:r>
            <a:r>
              <a:rPr lang="ru-RU" sz="4000" i="1" dirty="0"/>
              <a:t>медуницы</a:t>
            </a:r>
            <a:r>
              <a:rPr lang="ru-RU" sz="4000" dirty="0" smtClean="0"/>
              <a:t>.</a:t>
            </a:r>
          </a:p>
          <a:p>
            <a:r>
              <a:rPr lang="ru-RU" sz="4000" dirty="0"/>
              <a:t>Над жёлтыми мохнатыми серёжками ивы огромным роем трудились </a:t>
            </a:r>
            <a:r>
              <a:rPr lang="ru-RU" sz="4000" u="sng" dirty="0"/>
              <a:t>дикие пчёлы</a:t>
            </a:r>
            <a:r>
              <a:rPr lang="ru-RU" sz="4000" dirty="0"/>
              <a:t>, или, по-местному, </a:t>
            </a:r>
            <a:r>
              <a:rPr lang="ru-RU" sz="4000" b="1" dirty="0"/>
              <a:t>медуницы</a:t>
            </a:r>
            <a:r>
              <a:rPr lang="ru-RU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719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9265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148" y="25068"/>
            <a:ext cx="714046" cy="7698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34205" y="48274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022" y="60113"/>
            <a:ext cx="751767" cy="7555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8717" t="21306" r="7666" b="11838"/>
          <a:stretch/>
        </p:blipFill>
        <p:spPr>
          <a:xfrm>
            <a:off x="932" y="1268407"/>
            <a:ext cx="12191068" cy="512315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543379" y="341816"/>
            <a:ext cx="35670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РАБОТА на РЭШ</a:t>
            </a:r>
          </a:p>
        </p:txBody>
      </p:sp>
    </p:spTree>
    <p:extLst>
      <p:ext uri="{BB962C8B-B14F-4D97-AF65-F5344CB8AC3E}">
        <p14:creationId xmlns:p14="http://schemas.microsoft.com/office/powerpoint/2010/main" val="73828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1654446"/>
          </a:xfrm>
          <a:prstGeom prst="rect">
            <a:avLst/>
          </a:prstGeom>
        </p:spPr>
      </p:pic>
      <p:pic>
        <p:nvPicPr>
          <p:cNvPr id="7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8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941" y="268377"/>
            <a:ext cx="110604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Сроки проведения диагностики </a:t>
            </a:r>
          </a:p>
          <a:p>
            <a:pPr algn="ctr"/>
            <a:r>
              <a:rPr lang="ru-RU" sz="4000" b="1" u="sng" dirty="0" smtClean="0"/>
              <a:t>УТОЧНЕНИЕ!!!</a:t>
            </a:r>
            <a:endParaRPr lang="ru-RU" sz="4000" b="1" u="sng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5999" y="1654446"/>
            <a:ext cx="1133605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/>
              <a:t>письмо </a:t>
            </a:r>
            <a:r>
              <a:rPr lang="ru-RU" sz="4000" b="1" dirty="0"/>
              <a:t>Департамента государственной политики и управления в сфере общего образования (далее – Департамент) от </a:t>
            </a:r>
            <a:r>
              <a:rPr lang="ru-RU" sz="4000" b="1" dirty="0" smtClean="0"/>
              <a:t>26.10.2023 </a:t>
            </a:r>
            <a:r>
              <a:rPr lang="ru-RU" sz="4000" b="1" dirty="0"/>
              <a:t>№ 03-1706 «О направлении дополнительной информации по мероприятиям функциональной грамотности»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87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1654446"/>
          </a:xfrm>
          <a:prstGeom prst="rect">
            <a:avLst/>
          </a:prstGeom>
        </p:spPr>
      </p:pic>
      <p:pic>
        <p:nvPicPr>
          <p:cNvPr id="7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8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939" y="82752"/>
            <a:ext cx="110604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График проведения диагностических работ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684531"/>
              </p:ext>
            </p:extLst>
          </p:nvPr>
        </p:nvGraphicFramePr>
        <p:xfrm>
          <a:off x="80064" y="706727"/>
          <a:ext cx="12192001" cy="6127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047">
                  <a:extLst>
                    <a:ext uri="{9D8B030D-6E8A-4147-A177-3AD203B41FA5}">
                      <a16:colId xmlns:a16="http://schemas.microsoft.com/office/drawing/2014/main" val="725710588"/>
                    </a:ext>
                  </a:extLst>
                </a:gridCol>
                <a:gridCol w="3938627">
                  <a:extLst>
                    <a:ext uri="{9D8B030D-6E8A-4147-A177-3AD203B41FA5}">
                      <a16:colId xmlns:a16="http://schemas.microsoft.com/office/drawing/2014/main" val="1477104110"/>
                    </a:ext>
                  </a:extLst>
                </a:gridCol>
                <a:gridCol w="3392580">
                  <a:extLst>
                    <a:ext uri="{9D8B030D-6E8A-4147-A177-3AD203B41FA5}">
                      <a16:colId xmlns:a16="http://schemas.microsoft.com/office/drawing/2014/main" val="1118916670"/>
                    </a:ext>
                  </a:extLst>
                </a:gridCol>
                <a:gridCol w="3742747">
                  <a:extLst>
                    <a:ext uri="{9D8B030D-6E8A-4147-A177-3AD203B41FA5}">
                      <a16:colId xmlns:a16="http://schemas.microsoft.com/office/drawing/2014/main" val="611626616"/>
                    </a:ext>
                  </a:extLst>
                </a:gridCol>
              </a:tblGrid>
              <a:tr h="78110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класс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7-18 ноября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20 ноября – </a:t>
                      </a:r>
                    </a:p>
                    <a:p>
                      <a:r>
                        <a:rPr lang="ru-RU" sz="2400" dirty="0" smtClean="0"/>
                        <a:t>9 декабря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11-26 декабря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327502"/>
                  </a:ext>
                </a:extLst>
              </a:tr>
              <a:tr h="2401173">
                <a:tc>
                  <a:txBody>
                    <a:bodyPr/>
                    <a:lstStyle/>
                    <a:p>
                      <a:r>
                        <a:rPr lang="ru-RU" dirty="0" smtClean="0"/>
                        <a:t>8 класс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Читательская грамотность</a:t>
                      </a:r>
                    </a:p>
                    <a:p>
                      <a:r>
                        <a:rPr lang="ru-RU" sz="2000" dirty="0" smtClean="0"/>
                        <a:t>8 класс. </a:t>
                      </a:r>
                    </a:p>
                    <a:p>
                      <a:r>
                        <a:rPr lang="ru-RU" sz="2000" dirty="0" smtClean="0"/>
                        <a:t>Диагностическая работа 2022. </a:t>
                      </a:r>
                    </a:p>
                    <a:p>
                      <a:r>
                        <a:rPr lang="ru-RU" sz="2000" dirty="0" smtClean="0"/>
                        <a:t>Вариант 2. Задания: «Гольфстрим», «Гуманитарии и технари»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Математическая грамотность</a:t>
                      </a:r>
                    </a:p>
                    <a:p>
                      <a:r>
                        <a:rPr lang="ru-RU" sz="2000" dirty="0" smtClean="0"/>
                        <a:t>8 класс. Диагностическая работа 2021.</a:t>
                      </a:r>
                    </a:p>
                    <a:p>
                      <a:r>
                        <a:rPr lang="ru-RU" sz="2000" dirty="0" smtClean="0"/>
                        <a:t>Вариант 2.</a:t>
                      </a:r>
                    </a:p>
                    <a:p>
                      <a:r>
                        <a:rPr lang="ru-RU" sz="2000" dirty="0" smtClean="0"/>
                        <a:t>Задания: «</a:t>
                      </a:r>
                      <a:r>
                        <a:rPr lang="ru-RU" sz="2000" dirty="0" err="1" smtClean="0"/>
                        <a:t>Инфузия</a:t>
                      </a:r>
                      <a:r>
                        <a:rPr lang="ru-RU" sz="2000" dirty="0" smtClean="0"/>
                        <a:t>», «Многоярусный торт»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Естественнонаучная грамотность</a:t>
                      </a:r>
                    </a:p>
                    <a:p>
                      <a:r>
                        <a:rPr lang="ru-RU" sz="2000" dirty="0" smtClean="0"/>
                        <a:t>8 класс. </a:t>
                      </a:r>
                    </a:p>
                    <a:p>
                      <a:r>
                        <a:rPr lang="ru-RU" sz="2000" dirty="0" smtClean="0"/>
                        <a:t>Диагностическая работа 2022.</a:t>
                      </a:r>
                    </a:p>
                    <a:p>
                      <a:r>
                        <a:rPr lang="ru-RU" sz="2000" dirty="0" smtClean="0"/>
                        <a:t>Вариант 1.</a:t>
                      </a:r>
                    </a:p>
                    <a:p>
                      <a:r>
                        <a:rPr lang="ru-RU" sz="2000" dirty="0" smtClean="0"/>
                        <a:t>Задания: «Агент 000», «Ветряк»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9421261"/>
                  </a:ext>
                </a:extLst>
              </a:tr>
              <a:tr h="2775032">
                <a:tc>
                  <a:txBody>
                    <a:bodyPr/>
                    <a:lstStyle/>
                    <a:p>
                      <a:r>
                        <a:rPr lang="ru-RU" dirty="0" smtClean="0"/>
                        <a:t>9 класс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dirty="0" smtClean="0"/>
                        <a:t>Математическая грамотность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8 класс. 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Диагностическая работа 2021. 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Вариант 2. Задания: «</a:t>
                      </a:r>
                      <a:r>
                        <a:rPr lang="ru-RU" sz="2000" dirty="0" err="1" smtClean="0"/>
                        <a:t>Инфузия</a:t>
                      </a:r>
                      <a:r>
                        <a:rPr lang="ru-RU" sz="2000" dirty="0" smtClean="0"/>
                        <a:t>», «Многоярусный торт»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dirty="0" smtClean="0"/>
                        <a:t>Естественнонаучная грамотность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9 класс. Диагностическая работа 2022.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Вариант 2.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Задания: «Почему мы видим так, а не иначе?!», «Зелёная» энергетика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dirty="0" smtClean="0"/>
                        <a:t>Читательская грамотность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8 класс. Диагностическая работа 2022.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Вариант 2.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Задания: «Гольфстрим», «Гуманитарии и технари»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6654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065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Druk Cyr"/>
        <a:ea typeface=""/>
        <a:cs typeface=""/>
      </a:majorFont>
      <a:minorFont>
        <a:latin typeface="Neue Machi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300"/>
                    </a14:imgEffect>
                    <a14:imgEffect>
                      <a14:brightnessContrast brigh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>
          <a:noFill/>
          <a:prstDash val="sysDot"/>
        </a:ln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1200" cap="none" spc="0" normalizeH="0" baseline="0" noProof="0" dirty="0">
            <a:ln>
              <a:noFill/>
            </a:ln>
            <a:solidFill>
              <a:prstClr val="white"/>
            </a:solidFill>
            <a:effectLst/>
            <a:uLnTx/>
            <a:uFillTx/>
            <a:latin typeface="Phenomena" panose="00000500000000000000" pitchFamily="50" charset="-52"/>
            <a:ea typeface="+mn-ea"/>
            <a:cs typeface="+mn-cs"/>
            <a:sym typeface="Arial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618</Words>
  <Application>Microsoft Office PowerPoint</Application>
  <PresentationFormat>Широкоэкранный</PresentationFormat>
  <Paragraphs>92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Muller Light</vt:lpstr>
      <vt:lpstr>Neue Machina</vt:lpstr>
      <vt:lpstr>Arial</vt:lpstr>
      <vt:lpstr>Druk Cyr</vt:lpstr>
      <vt:lpstr>Muller Bold</vt:lpstr>
      <vt:lpstr>Neue Machina Medium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Лебедчук</dc:creator>
  <cp:lastModifiedBy>sa</cp:lastModifiedBy>
  <cp:revision>50</cp:revision>
  <dcterms:created xsi:type="dcterms:W3CDTF">2023-04-10T06:17:41Z</dcterms:created>
  <dcterms:modified xsi:type="dcterms:W3CDTF">2023-10-31T11:11:10Z</dcterms:modified>
</cp:coreProperties>
</file>