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9BE1D-D2E3-4FC7-9675-64D3119BF129}" type="datetimeFigureOut">
              <a:rPr lang="ru-RU" smtClean="0"/>
              <a:t>18.09.2023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668C1-5936-43D6-B2FA-208E25CA34D1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422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756" y="3977146"/>
            <a:ext cx="2285891" cy="228589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65768" y="2341171"/>
            <a:ext cx="9484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FF"/>
                </a:solidFill>
                <a:latin typeface="Roboto"/>
              </a:rPr>
              <a:t>Демонстративный экзамен как индивидуальный инструмент независимой оценки образовательных результатов</a:t>
            </a:r>
            <a:endParaRPr lang="ru-RU" sz="3200" b="1" dirty="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9005" y="5547240"/>
            <a:ext cx="2004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FF"/>
                </a:solidFill>
                <a:latin typeface="Roboto"/>
              </a:rPr>
              <a:t>Толмачева И.Н.,</a:t>
            </a:r>
            <a:endParaRPr lang="ru-RU" b="1" dirty="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9005" y="594101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FFFF"/>
                </a:solidFill>
                <a:latin typeface="Roboto"/>
              </a:rPr>
              <a:t>Заместитель директора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Roboto"/>
              </a:rPr>
              <a:t>ОБПОУ «КГПК»</a:t>
            </a:r>
            <a:endParaRPr lang="ru-RU" sz="1400" dirty="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39763" y="6329352"/>
            <a:ext cx="1928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FFFF"/>
                </a:solidFill>
                <a:latin typeface="Roboto"/>
              </a:rPr>
              <a:t>Курск – 2023</a:t>
            </a:r>
            <a:endParaRPr lang="ru-RU" sz="1400" dirty="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2553" y="113428"/>
            <a:ext cx="71833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rgbClr val="FFFFFF"/>
                </a:solidFill>
                <a:latin typeface="Roboto"/>
              </a:rPr>
              <a:t>Министерство образования и науки Курской области</a:t>
            </a:r>
          </a:p>
          <a:p>
            <a:pPr algn="ctr"/>
            <a:r>
              <a:rPr lang="ru-RU" sz="1600" dirty="0">
                <a:solidFill>
                  <a:srgbClr val="FFFFFF"/>
                </a:solidFill>
                <a:latin typeface="Roboto"/>
              </a:rPr>
              <a:t>о</a:t>
            </a:r>
            <a:r>
              <a:rPr lang="ru-RU" sz="1600" dirty="0" smtClean="0">
                <a:solidFill>
                  <a:srgbClr val="FFFFFF"/>
                </a:solidFill>
                <a:latin typeface="Roboto"/>
              </a:rPr>
              <a:t>бластное бюджетное профессиональное образовательное учреждение </a:t>
            </a:r>
          </a:p>
          <a:p>
            <a:pPr algn="ctr"/>
            <a:r>
              <a:rPr lang="ru-RU" sz="1600" dirty="0" smtClean="0">
                <a:solidFill>
                  <a:srgbClr val="FFFFFF"/>
                </a:solidFill>
                <a:latin typeface="Roboto"/>
              </a:rPr>
              <a:t>«Курский государственный политехнический колледж»</a:t>
            </a:r>
            <a:endParaRPr lang="ru-RU" sz="1600" dirty="0">
              <a:solidFill>
                <a:srgbClr val="FFFFFF"/>
              </a:solidFill>
              <a:latin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3012"/>
            <a:ext cx="12186648" cy="6861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03"/>
            <a:ext cx="12190926" cy="6858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015"/>
            <a:ext cx="12197367" cy="685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422" cy="6858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64565" y="0"/>
            <a:ext cx="985647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FFFF"/>
                </a:solidFill>
                <a:latin typeface="Roboto"/>
              </a:rPr>
              <a:t>Формы ГИА в соответствии с Порядком ГИА,</a:t>
            </a:r>
            <a:br>
              <a:rPr lang="ru-RU" sz="3200" b="1" dirty="0" smtClean="0">
                <a:solidFill>
                  <a:srgbClr val="FFFFFF"/>
                </a:solidFill>
                <a:latin typeface="Roboto"/>
              </a:rPr>
            </a:br>
            <a:r>
              <a:rPr lang="ru-RU" sz="3200" b="1" dirty="0" smtClean="0">
                <a:solidFill>
                  <a:srgbClr val="FFFFFF"/>
                </a:solidFill>
                <a:latin typeface="Roboto"/>
              </a:rPr>
              <a:t>утв. Приказом №800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6570" y="1294765"/>
            <a:ext cx="11064875" cy="500570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just"/>
            <a:r>
              <a:rPr lang="ru-RU" dirty="0" smtClean="0">
                <a:solidFill>
                  <a:srgbClr val="FFFFFF"/>
                </a:solidFill>
                <a:latin typeface="Roboto"/>
              </a:rPr>
              <a:t>ГИА проводится: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dirty="0">
                <a:solidFill>
                  <a:srgbClr val="FFFFFF"/>
                </a:solidFill>
                <a:latin typeface="Roboto"/>
              </a:rPr>
              <a:t>в форме </a:t>
            </a:r>
            <a:r>
              <a:rPr lang="ru-RU" b="1" dirty="0">
                <a:solidFill>
                  <a:srgbClr val="FFFFFF"/>
                </a:solidFill>
                <a:latin typeface="Roboto"/>
              </a:rPr>
              <a:t>ДЭ</a:t>
            </a:r>
            <a:r>
              <a:rPr lang="ru-RU" dirty="0">
                <a:solidFill>
                  <a:srgbClr val="FFFFFF"/>
                </a:solidFill>
                <a:latin typeface="Roboto"/>
              </a:rPr>
              <a:t> (для выпускников, осваивающих ППКРС, за исключением программ, указанных в пункте №3)</a:t>
            </a:r>
            <a:r>
              <a:rPr lang="en-US" dirty="0">
                <a:solidFill>
                  <a:srgbClr val="FFFFFF"/>
                </a:solidFill>
                <a:latin typeface="Roboto"/>
              </a:rPr>
              <a:t>;</a:t>
            </a:r>
          </a:p>
          <a:p>
            <a:pPr marL="342900" indent="-342900" algn="just">
              <a:buFont typeface="+mj-lt"/>
              <a:buAutoNum type="arabicParenR"/>
            </a:pPr>
            <a:endParaRPr lang="ru-RU" dirty="0">
              <a:solidFill>
                <a:srgbClr val="FFFFFF"/>
              </a:solidFill>
              <a:latin typeface="Roboto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ru-RU" dirty="0">
                <a:solidFill>
                  <a:srgbClr val="FFFFFF"/>
                </a:solidFill>
                <a:latin typeface="Roboto"/>
              </a:rPr>
              <a:t>в форме </a:t>
            </a:r>
            <a:r>
              <a:rPr lang="ru-RU" b="1" dirty="0">
                <a:solidFill>
                  <a:srgbClr val="FFFFFF"/>
                </a:solidFill>
                <a:latin typeface="Roboto"/>
              </a:rPr>
              <a:t>ДЭ </a:t>
            </a:r>
            <a:r>
              <a:rPr lang="ru-RU" dirty="0">
                <a:solidFill>
                  <a:srgbClr val="FFFFFF"/>
                </a:solidFill>
                <a:latin typeface="Roboto"/>
              </a:rPr>
              <a:t>и защиты дипломного проекта (работы) (для выпускников, осваивающих ППССЗ), за</a:t>
            </a:r>
            <a:br>
              <a:rPr lang="ru-RU" dirty="0">
                <a:solidFill>
                  <a:srgbClr val="FFFFFF"/>
                </a:solidFill>
                <a:latin typeface="Roboto"/>
              </a:rPr>
            </a:br>
            <a:r>
              <a:rPr lang="ru-RU" dirty="0">
                <a:solidFill>
                  <a:srgbClr val="FFFFFF"/>
                </a:solidFill>
                <a:latin typeface="Roboto"/>
              </a:rPr>
              <a:t>исключением программ, указанных в пункте №3</a:t>
            </a:r>
            <a:r>
              <a:rPr lang="en-US" dirty="0">
                <a:solidFill>
                  <a:srgbClr val="FFFFFF"/>
                </a:solidFill>
                <a:latin typeface="Roboto"/>
              </a:rPr>
              <a:t>;</a:t>
            </a:r>
          </a:p>
          <a:p>
            <a:pPr marL="342900" indent="-342900" algn="just">
              <a:buFont typeface="+mj-lt"/>
              <a:buAutoNum type="arabicParenR"/>
            </a:pPr>
            <a:endParaRPr lang="ru-RU" dirty="0">
              <a:solidFill>
                <a:srgbClr val="FFFFFF"/>
              </a:solidFill>
              <a:latin typeface="Roboto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ru-RU" dirty="0">
                <a:solidFill>
                  <a:srgbClr val="FFFFFF"/>
                </a:solidFill>
                <a:latin typeface="Roboto"/>
              </a:rPr>
              <a:t>в форме ГЭ и (или) защиты дипломного проекта (работы) (для выпускников, </a:t>
            </a:r>
            <a:r>
              <a:rPr lang="ru-RU" dirty="0">
                <a:solidFill>
                  <a:srgbClr val="FFFFFF"/>
                </a:solidFill>
                <a:latin typeface="Roboto"/>
                <a:sym typeface="+mn-ea"/>
              </a:rPr>
              <a:t>осваивающих образовательные </a:t>
            </a:r>
            <a:br>
              <a:rPr lang="ru-RU" dirty="0">
                <a:solidFill>
                  <a:srgbClr val="FFFFFF"/>
                </a:solidFill>
                <a:latin typeface="Roboto"/>
                <a:sym typeface="+mn-ea"/>
              </a:rPr>
            </a:br>
            <a:r>
              <a:rPr lang="ru-RU" dirty="0">
                <a:solidFill>
                  <a:srgbClr val="FFFFFF"/>
                </a:solidFill>
                <a:latin typeface="Roboto"/>
                <a:sym typeface="+mn-ea"/>
              </a:rPr>
              <a:t>программы Курской области*)</a:t>
            </a:r>
            <a:r>
              <a:rPr lang="en-US" altLang="ru-RU" dirty="0">
                <a:solidFill>
                  <a:srgbClr val="FFFFFF"/>
                </a:solidFill>
                <a:latin typeface="Roboto"/>
                <a:sym typeface="+mn-ea"/>
              </a:rPr>
              <a:t>:</a:t>
            </a:r>
          </a:p>
          <a:p>
            <a:pPr marL="342900" indent="-342900" algn="just">
              <a:buFont typeface="+mj-lt"/>
              <a:buAutoNum type="arabicParenR"/>
            </a:pPr>
            <a:endParaRPr lang="en-US" altLang="ru-RU" dirty="0">
              <a:solidFill>
                <a:srgbClr val="FFFFFF"/>
              </a:solidFill>
              <a:latin typeface="Roboto"/>
              <a:sym typeface="+mn-ea"/>
            </a:endParaRPr>
          </a:p>
          <a:p>
            <a:pPr marL="285750" indent="-285750" algn="just">
              <a:buFont typeface="Wingdings" panose="05000000000000000000" charset="0"/>
              <a:buChar char="ü"/>
            </a:pP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искусств</a:t>
            </a:r>
            <a:r>
              <a:rPr lang="en-US" altLang="en-US" dirty="0">
                <a:solidFill>
                  <a:srgbClr val="FFFFFF"/>
                </a:solidFill>
                <a:latin typeface="Roboto"/>
                <a:sym typeface="+mn-ea"/>
              </a:rPr>
              <a:t>;</a:t>
            </a:r>
          </a:p>
          <a:p>
            <a:pPr marL="285750" indent="-285750" algn="just">
              <a:buFont typeface="Wingdings" panose="05000000000000000000" charset="0"/>
              <a:buChar char="ü"/>
            </a:pP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медицинского образования и фармацевтического образования</a:t>
            </a:r>
            <a:r>
              <a:rPr lang="en-US" altLang="en-US" dirty="0">
                <a:solidFill>
                  <a:srgbClr val="FFFFFF"/>
                </a:solidFill>
                <a:latin typeface="Roboto"/>
                <a:sym typeface="+mn-ea"/>
              </a:rPr>
              <a:t>;</a:t>
            </a:r>
            <a:endParaRPr lang="ru-RU" altLang="en-US" dirty="0">
              <a:solidFill>
                <a:srgbClr val="FFFFFF"/>
              </a:solidFill>
              <a:latin typeface="Roboto"/>
              <a:sym typeface="+mn-ea"/>
            </a:endParaRPr>
          </a:p>
          <a:p>
            <a:pPr marL="285750" indent="-285750" algn="just">
              <a:buFont typeface="Wingdings" panose="05000000000000000000" charset="0"/>
              <a:buChar char="ü"/>
            </a:pP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подготовки кадров в интересах обороны и безопасности государства, обеспечения законности и правопорядка</a:t>
            </a:r>
            <a:r>
              <a:rPr lang="en-US" altLang="en-US" dirty="0">
                <a:solidFill>
                  <a:srgbClr val="FFFFFF"/>
                </a:solidFill>
                <a:latin typeface="Roboto"/>
                <a:sym typeface="+mn-ea"/>
              </a:rPr>
              <a:t>;</a:t>
            </a:r>
            <a:endParaRPr lang="ru-RU" altLang="en-US" dirty="0">
              <a:solidFill>
                <a:srgbClr val="FFFFFF"/>
              </a:solidFill>
              <a:latin typeface="Roboto"/>
              <a:sym typeface="+mn-ea"/>
            </a:endParaRPr>
          </a:p>
          <a:p>
            <a:pPr marL="285750" indent="-285750" algn="just">
              <a:buFont typeface="Wingdings" panose="05000000000000000000" charset="0"/>
              <a:buChar char="ü"/>
            </a:pP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подготовки членов экипажей морских судов и судов внутреннего водного транспорта, специалитов</a:t>
            </a:r>
            <a:b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</a:b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авиационного персонала гражданской авиации, членов экипажей судов в соответствии с международными</a:t>
            </a:r>
            <a:b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</a:b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требованиями</a:t>
            </a:r>
            <a:r>
              <a:rPr lang="en-US" altLang="en-US" dirty="0">
                <a:solidFill>
                  <a:srgbClr val="FFFFFF"/>
                </a:solidFill>
                <a:latin typeface="Roboto"/>
                <a:sym typeface="+mn-ea"/>
              </a:rPr>
              <a:t>;</a:t>
            </a:r>
            <a:endParaRPr lang="ru-RU" altLang="en-US" dirty="0">
              <a:solidFill>
                <a:srgbClr val="FFFFFF"/>
              </a:solidFill>
              <a:latin typeface="Roboto"/>
              <a:sym typeface="+mn-ea"/>
            </a:endParaRPr>
          </a:p>
          <a:p>
            <a:pPr marL="285750" indent="-285750" algn="just">
              <a:buFont typeface="Wingdings" panose="05000000000000000000" charset="0"/>
              <a:buChar char="ü"/>
            </a:pP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подготовки работников железнодорожного транспорта, непосредственно связанных с движением поездов и</a:t>
            </a:r>
            <a:b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</a:br>
            <a:r>
              <a:rPr lang="ru-RU" altLang="en-US" dirty="0">
                <a:solidFill>
                  <a:srgbClr val="FFFFFF"/>
                </a:solidFill>
                <a:latin typeface="Roboto"/>
                <a:sym typeface="+mn-ea"/>
              </a:rPr>
              <a:t>маневровой работой.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7000" y="6300470"/>
            <a:ext cx="12209145" cy="4089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ru-RU" sz="1600" i="1" dirty="0" smtClean="0">
                <a:solidFill>
                  <a:srgbClr val="FFFFFF"/>
                </a:solidFill>
                <a:latin typeface="Roboto"/>
              </a:rPr>
              <a:t>* При этом образовательным организациям не запрещено проводить ДЭ в качестве вида ГЭ</a:t>
            </a:r>
            <a:endParaRPr lang="ru-RU" sz="1600" i="1" dirty="0" smtClean="0">
              <a:solidFill>
                <a:srgbClr val="FFFFFF"/>
              </a:solidFill>
              <a:latin typeface="Roboto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42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-1" r="547"/>
          <a:stretch>
            <a:fillRect/>
          </a:stretch>
        </p:blipFill>
        <p:spPr>
          <a:xfrm>
            <a:off x="240512" y="152400"/>
            <a:ext cx="11608588" cy="6386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snapedit_1695042979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787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101</Words>
  <Application>Microsoft Office PowerPoint</Application>
  <PresentationFormat>Широкоэкранный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Roboto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Глазунова Анастасия Геннадьевна</dc:creator>
  <cp:lastModifiedBy>Толмачева</cp:lastModifiedBy>
  <cp:revision>19</cp:revision>
  <dcterms:created xsi:type="dcterms:W3CDTF">2023-09-18T11:25:00Z</dcterms:created>
  <dcterms:modified xsi:type="dcterms:W3CDTF">2023-09-18T13:58:36Z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DBC96E2C13C84763B84BA7BFD49F48FC_12</vt:lpwstr>
  </property>
  <property fmtid="{D5CDD505-2E9C-101B-9397-08002B2CF9AE}" pid="3" name="KSOProductBuildVer">
    <vt:lpwstr>1049-12.2.0.13201</vt:lpwstr>
  </property>
</Properties>
</file>