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8"/>
  </p:notesMasterIdLst>
  <p:sldIdLst>
    <p:sldId id="256" r:id="rId2"/>
    <p:sldId id="268" r:id="rId3"/>
    <p:sldId id="271" r:id="rId4"/>
    <p:sldId id="272" r:id="rId5"/>
    <p:sldId id="273" r:id="rId6"/>
    <p:sldId id="275" r:id="rId7"/>
  </p:sldIdLst>
  <p:sldSz cx="9144000" cy="5143500" type="screen16x9"/>
  <p:notesSz cx="6858000" cy="9144000"/>
  <p:embeddedFontLst>
    <p:embeddedFont>
      <p:font typeface="Montserrat" panose="020B0604020202020204" charset="-52"/>
      <p:regular r:id="rId9"/>
      <p:bold r:id="rId10"/>
      <p:italic r:id="rId11"/>
      <p:boldItalic r:id="rId12"/>
    </p:embeddedFont>
    <p:embeddedFont>
      <p:font typeface="Georgia" panose="02040502050405020303" pitchFamily="18" charset="0"/>
      <p:regular r:id="rId13"/>
      <p:bold r:id="rId14"/>
      <p:italic r:id="rId15"/>
      <p:boldItalic r:id="rId16"/>
    </p:embeddedFont>
    <p:embeddedFont>
      <p:font typeface="Dela Gothic One" panose="020B0604020202020204" charset="-128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12" autoAdjust="0"/>
    <p:restoredTop sz="88953" autoAdjust="0"/>
  </p:normalViewPr>
  <p:slideViewPr>
    <p:cSldViewPr snapToGrid="0">
      <p:cViewPr>
        <p:scale>
          <a:sx n="80" d="100"/>
          <a:sy n="80" d="100"/>
        </p:scale>
        <p:origin x="-114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2914620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15435129576_1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15435129576_1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4651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15435129576_1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15435129576_1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174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15435129576_1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15435129576_1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288644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15435129576_1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15435129576_1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29711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15435129576_1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15435129576_1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853710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15435129576_1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15435129576_1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31047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 1">
  <p:cSld name="Титульный слайд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3"/>
          <p:cNvPicPr preferRelativeResize="0"/>
          <p:nvPr/>
        </p:nvPicPr>
        <p:blipFill rotWithShape="1">
          <a:blip r:embed="rId2">
            <a:alphaModFix/>
          </a:blip>
          <a:srcRect b="6015"/>
          <a:stretch/>
        </p:blipFill>
        <p:spPr>
          <a:xfrm rot="10800000">
            <a:off x="7186959" y="-5575"/>
            <a:ext cx="1957040" cy="535172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3"/>
          <p:cNvSpPr txBox="1">
            <a:spLocks noGrp="1"/>
          </p:cNvSpPr>
          <p:nvPr>
            <p:ph type="subTitle" idx="1"/>
          </p:nvPr>
        </p:nvSpPr>
        <p:spPr>
          <a:xfrm>
            <a:off x="484411" y="1188833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0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pic>
        <p:nvPicPr>
          <p:cNvPr id="55" name="Google Shape;55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7266" y="115318"/>
            <a:ext cx="3186302" cy="315823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>
            <a:spLocks noGrp="1"/>
          </p:cNvSpPr>
          <p:nvPr>
            <p:ph type="title"/>
          </p:nvPr>
        </p:nvSpPr>
        <p:spPr>
          <a:xfrm>
            <a:off x="484255" y="315157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None/>
              <a:defRPr sz="20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sldNum" idx="12"/>
          </p:nvPr>
        </p:nvSpPr>
        <p:spPr>
          <a:xfrm>
            <a:off x="6959990" y="14303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031" y="936650"/>
            <a:ext cx="3178824" cy="3163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20751335">
            <a:off x="-227686" y="3110638"/>
            <a:ext cx="5205605" cy="2883030"/>
          </a:xfrm>
          <a:prstGeom prst="rtTriangle">
            <a:avLst/>
          </a:prstGeom>
          <a:noFill/>
          <a:ln>
            <a:noFill/>
          </a:ln>
        </p:spPr>
      </p:pic>
      <p:sp>
        <p:nvSpPr>
          <p:cNvPr id="64" name="Google Shape;64;p14"/>
          <p:cNvSpPr txBox="1"/>
          <p:nvPr/>
        </p:nvSpPr>
        <p:spPr>
          <a:xfrm>
            <a:off x="3951512" y="3057928"/>
            <a:ext cx="4981607" cy="1494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500" dirty="0" smtClean="0">
                <a:solidFill>
                  <a:schemeClr val="dk1"/>
                </a:solidFill>
                <a:latin typeface="Georgia" panose="02040502050405020303" pitchFamily="18" charset="0"/>
                <a:ea typeface="Dela Gothic One"/>
                <a:cs typeface="Dela Gothic One"/>
                <a:sym typeface="Dela Gothic One"/>
              </a:rPr>
              <a:t>Грунёва Ольга Борисовна, заместитель директора по УМР </a:t>
            </a:r>
            <a:r>
              <a:rPr lang="ru-RU" sz="2400" dirty="0" smtClean="0">
                <a:solidFill>
                  <a:schemeClr val="dk1"/>
                </a:solidFill>
                <a:latin typeface="Georgia" panose="02040502050405020303" pitchFamily="18" charset="0"/>
                <a:ea typeface="Dela Gothic One"/>
                <a:cs typeface="Dela Gothic One"/>
                <a:sym typeface="Dela Gothic One"/>
              </a:rPr>
              <a:t>ОБПОУ «КМТ»</a:t>
            </a:r>
            <a:endParaRPr lang="ru-RU" sz="2400" dirty="0">
              <a:solidFill>
                <a:schemeClr val="dk1"/>
              </a:solidFill>
              <a:latin typeface="Georgia" panose="02040502050405020303" pitchFamily="18" charset="0"/>
              <a:ea typeface="Dela Gothic One"/>
              <a:cs typeface="Dela Gothic One"/>
              <a:sym typeface="Dela Gothic One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3793670" y="-207233"/>
            <a:ext cx="5052467" cy="3210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450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500" b="1" dirty="0" smtClean="0">
              <a:solidFill>
                <a:schemeClr val="dk1"/>
              </a:solidFill>
              <a:highlight>
                <a:srgbClr val="FFFFFF"/>
              </a:highlight>
              <a:latin typeface="Dela Gothic One"/>
              <a:ea typeface="Dela Gothic One"/>
              <a:cs typeface="Dela Gothic One"/>
              <a:sym typeface="Dela Gothic One"/>
            </a:endParaRPr>
          </a:p>
          <a:p>
            <a:pPr lvl="0" indent="450000" algn="ctr">
              <a:lnSpc>
                <a:spcPct val="115000"/>
              </a:lnSpc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Профессионалитет - ускоренная </a:t>
            </a:r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 indent="450000" algn="ctr">
              <a:lnSpc>
                <a:spcPct val="115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практико-ориентированная подготовка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кадров по программам СПО: первый опыт и первоочередные задачи</a:t>
            </a:r>
            <a:endParaRPr lang="ru-RU" sz="1500" b="1" dirty="0">
              <a:solidFill>
                <a:srgbClr val="C00000"/>
              </a:solidFill>
              <a:highlight>
                <a:srgbClr val="FFFFFF"/>
              </a:highlight>
              <a:latin typeface="Dela Gothic One"/>
              <a:ea typeface="Dela Gothic One"/>
              <a:cs typeface="Dela Gothic One"/>
              <a:sym typeface="Dela Gothic One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 smtClean="0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rPr>
              <a:t>  </a:t>
            </a:r>
            <a:endParaRPr sz="1200" dirty="0">
              <a:solidFill>
                <a:schemeClr val="dk1"/>
              </a:solidFill>
              <a:latin typeface="Dela Gothic One"/>
              <a:ea typeface="Dela Gothic One"/>
              <a:cs typeface="Dela Gothic One"/>
              <a:sym typeface="Dela Gothic One"/>
            </a:endParaRPr>
          </a:p>
        </p:txBody>
      </p:sp>
      <p:pic>
        <p:nvPicPr>
          <p:cNvPr id="66" name="Google Shape;66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50" y="117500"/>
            <a:ext cx="964525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091" y="0"/>
            <a:ext cx="1418704" cy="8866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206" y="48743"/>
            <a:ext cx="1021622" cy="90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20591917">
            <a:off x="-274414" y="2998632"/>
            <a:ext cx="5389826" cy="2752092"/>
          </a:xfrm>
          <a:prstGeom prst="rtTriangle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/>
        </p:nvSpPr>
        <p:spPr>
          <a:xfrm>
            <a:off x="3252083" y="-64110"/>
            <a:ext cx="5766965" cy="2042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450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500" b="1" dirty="0" smtClean="0">
              <a:solidFill>
                <a:schemeClr val="dk1"/>
              </a:solidFill>
              <a:highlight>
                <a:srgbClr val="FFFFFF"/>
              </a:highlight>
              <a:latin typeface="Dela Gothic One"/>
              <a:ea typeface="Dela Gothic One"/>
              <a:cs typeface="Dela Gothic One"/>
              <a:sym typeface="Dela Gothic One"/>
            </a:endParaRPr>
          </a:p>
          <a:p>
            <a:pPr marL="0" lvl="0" indent="450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 smtClean="0">
                <a:solidFill>
                  <a:schemeClr val="dk1"/>
                </a:solidFill>
                <a:highlight>
                  <a:srgbClr val="FFFFFF"/>
                </a:highlight>
                <a:latin typeface="Dela Gothic One"/>
                <a:ea typeface="Dela Gothic One"/>
                <a:cs typeface="Dela Gothic One"/>
                <a:sym typeface="Dela Gothic One"/>
              </a:rPr>
              <a:t>Образовательно-производственный кластер по Атомной отрасли </a:t>
            </a:r>
          </a:p>
          <a:p>
            <a:pPr marL="0" lvl="0" indent="450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 smtClean="0">
                <a:solidFill>
                  <a:schemeClr val="dk1"/>
                </a:solidFill>
                <a:highlight>
                  <a:srgbClr val="FFFFFF"/>
                </a:highlight>
                <a:latin typeface="Dela Gothic One"/>
                <a:ea typeface="Dela Gothic One"/>
                <a:cs typeface="Dela Gothic One"/>
                <a:sym typeface="Dela Gothic One"/>
              </a:rPr>
              <a:t>в Курской области</a:t>
            </a:r>
          </a:p>
          <a:p>
            <a:pPr marL="0" lvl="0" indent="450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500" b="1" dirty="0">
              <a:solidFill>
                <a:schemeClr val="dk1"/>
              </a:solidFill>
              <a:highlight>
                <a:srgbClr val="FFFFFF"/>
              </a:highlight>
              <a:latin typeface="Dela Gothic One"/>
              <a:ea typeface="Dela Gothic One"/>
              <a:cs typeface="Dela Gothic One"/>
              <a:sym typeface="Dela Gothic One"/>
            </a:endParaRPr>
          </a:p>
          <a:p>
            <a:pPr marL="0" lvl="0" indent="450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500" b="1" dirty="0" smtClean="0">
              <a:solidFill>
                <a:schemeClr val="dk1"/>
              </a:solidFill>
              <a:highlight>
                <a:srgbClr val="FFFFFF"/>
              </a:highlight>
              <a:latin typeface="Dela Gothic One"/>
              <a:ea typeface="Dela Gothic One"/>
              <a:cs typeface="Dela Gothic One"/>
              <a:sym typeface="Dela Gothic One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Dela Gothic One"/>
              <a:ea typeface="Dela Gothic One"/>
              <a:cs typeface="Dela Gothic One"/>
              <a:sym typeface="Dela Gothic One"/>
            </a:endParaRPr>
          </a:p>
        </p:txBody>
      </p:sp>
      <p:pic>
        <p:nvPicPr>
          <p:cNvPr id="66" name="Google Shape;66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50" y="117500"/>
            <a:ext cx="964525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091" y="0"/>
            <a:ext cx="1418704" cy="8866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206" y="48743"/>
            <a:ext cx="1021622" cy="904865"/>
          </a:xfrm>
          <a:prstGeom prst="rect">
            <a:avLst/>
          </a:prstGeom>
        </p:spPr>
      </p:pic>
      <p:sp>
        <p:nvSpPr>
          <p:cNvPr id="11" name="Google Shape;73;p15"/>
          <p:cNvSpPr txBox="1"/>
          <p:nvPr/>
        </p:nvSpPr>
        <p:spPr>
          <a:xfrm>
            <a:off x="432769" y="2305069"/>
            <a:ext cx="8586279" cy="450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500" dirty="0">
              <a:solidFill>
                <a:schemeClr val="dk1"/>
              </a:solidFill>
              <a:latin typeface="Georgia" panose="02040502050405020303" pitchFamily="18" charset="0"/>
              <a:ea typeface="Montserrat"/>
              <a:cs typeface="Montserra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766024"/>
              </p:ext>
            </p:extLst>
          </p:nvPr>
        </p:nvGraphicFramePr>
        <p:xfrm>
          <a:off x="202906" y="1253275"/>
          <a:ext cx="5968032" cy="2935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68032"/>
              </a:tblGrid>
              <a:tr h="40346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Код и наименование профессии/специальности</a:t>
                      </a:r>
                      <a:endParaRPr lang="ru-RU" dirty="0"/>
                    </a:p>
                  </a:txBody>
                  <a:tcPr/>
                </a:tc>
              </a:tr>
              <a:tr h="288755"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08.01.27 Мастер общестроительных работ</a:t>
                      </a:r>
                      <a:endParaRPr lang="ru-RU" dirty="0"/>
                    </a:p>
                  </a:txBody>
                  <a:tcPr/>
                </a:tc>
              </a:tr>
              <a:tr h="403465"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08.01.28 Мастер отделочных строительных и декоративных работ</a:t>
                      </a:r>
                      <a:endParaRPr lang="ru-RU" dirty="0"/>
                    </a:p>
                  </a:txBody>
                  <a:tcPr/>
                </a:tc>
              </a:tr>
              <a:tr h="480092"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15.01.05 Сварщик (ручной и частично механизированной сварки (наплавки)</a:t>
                      </a:r>
                      <a:endParaRPr lang="ru-RU" dirty="0"/>
                    </a:p>
                  </a:txBody>
                  <a:tcPr/>
                </a:tc>
              </a:tr>
              <a:tr h="569598"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08.02.01 Строительство и эксплуатация зданий и сооружений  (на базе основного общего  образования) </a:t>
                      </a:r>
                      <a:endParaRPr lang="ru-RU" dirty="0"/>
                    </a:p>
                  </a:txBody>
                  <a:tcPr/>
                </a:tc>
              </a:tr>
              <a:tr h="7357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08.02.01 Строительство и эксплуатация зданий и сооружений  (на базе среднего общего  образования)</a:t>
                      </a:r>
                      <a:endParaRPr lang="ru-RU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Блок-схема: узел 5"/>
          <p:cNvSpPr/>
          <p:nvPr/>
        </p:nvSpPr>
        <p:spPr>
          <a:xfrm>
            <a:off x="6496669" y="1463040"/>
            <a:ext cx="2196648" cy="20224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165 </a:t>
            </a:r>
            <a:r>
              <a:rPr lang="ru-RU" sz="2000" dirty="0" smtClean="0"/>
              <a:t>человек </a:t>
            </a:r>
          </a:p>
          <a:p>
            <a:pPr algn="ctr"/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100% </a:t>
            </a:r>
            <a:r>
              <a:rPr lang="ru-RU" sz="1800" dirty="0" smtClean="0"/>
              <a:t>выполнение</a:t>
            </a:r>
            <a:r>
              <a:rPr lang="ru-RU" sz="2000" dirty="0" smtClean="0"/>
              <a:t> КЦП</a:t>
            </a:r>
            <a:endParaRPr lang="ru-RU" sz="2000" dirty="0"/>
          </a:p>
        </p:txBody>
      </p:sp>
      <p:sp>
        <p:nvSpPr>
          <p:cNvPr id="12" name="Заголовок 3"/>
          <p:cNvSpPr txBox="1">
            <a:spLocks/>
          </p:cNvSpPr>
          <p:nvPr/>
        </p:nvSpPr>
        <p:spPr>
          <a:xfrm>
            <a:off x="2788149" y="4522439"/>
            <a:ext cx="6230899" cy="6355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 smtClean="0">
                <a:solidFill>
                  <a:srgbClr val="212529"/>
                </a:solidFill>
                <a:latin typeface="Roboto"/>
              </a:rPr>
              <a:t>Федеральный проект «Профессионалитет» - одна из инициатив социально-экономического развития Российской Федерации до 2030 года.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50201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20753116">
            <a:off x="-239643" y="2614733"/>
            <a:ext cx="5622977" cy="3137054"/>
          </a:xfrm>
          <a:prstGeom prst="rtTriangle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50" y="117500"/>
            <a:ext cx="964525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091" y="0"/>
            <a:ext cx="1418704" cy="8866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206" y="48743"/>
            <a:ext cx="1021622" cy="904865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2739948" y="1804623"/>
            <a:ext cx="1220735" cy="12207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49 чел.</a:t>
            </a:r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05096" y="2611045"/>
            <a:ext cx="2548568" cy="1153974"/>
          </a:xfrm>
        </p:spPr>
        <p:txBody>
          <a:bodyPr>
            <a:noAutofit/>
          </a:bodyPr>
          <a:lstStyle/>
          <a:p>
            <a:r>
              <a:rPr lang="ru-RU" sz="800" dirty="0"/>
              <a:t>П</a:t>
            </a:r>
            <a:r>
              <a:rPr lang="ru-RU" sz="800" dirty="0" smtClean="0"/>
              <a:t>рограмма </a:t>
            </a:r>
            <a:r>
              <a:rPr lang="ru-RU" sz="800" dirty="0"/>
              <a:t>повышения квалификации «Воспитательная деятельность в учреждениях  СПО</a:t>
            </a:r>
            <a:r>
              <a:rPr lang="ru-RU" sz="800" dirty="0" smtClean="0"/>
              <a:t>» </a:t>
            </a:r>
            <a:r>
              <a:rPr lang="ru-RU" sz="800" dirty="0"/>
              <a:t>(Обучение Артек)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115642" y="1393002"/>
            <a:ext cx="2217038" cy="2116984"/>
            <a:chOff x="1946980" y="1643133"/>
            <a:chExt cx="1859127" cy="1681363"/>
          </a:xfrm>
        </p:grpSpPr>
        <p:sp>
          <p:nvSpPr>
            <p:cNvPr id="13" name="Овал 12"/>
            <p:cNvSpPr/>
            <p:nvPr/>
          </p:nvSpPr>
          <p:spPr>
            <a:xfrm>
              <a:off x="2402176" y="1643133"/>
              <a:ext cx="948736" cy="94873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61 чел.</a:t>
              </a:r>
              <a:endParaRPr lang="ru-RU" dirty="0"/>
            </a:p>
          </p:txBody>
        </p:sp>
        <p:sp>
          <p:nvSpPr>
            <p:cNvPr id="14" name="Заголовок 6"/>
            <p:cNvSpPr txBox="1">
              <a:spLocks/>
            </p:cNvSpPr>
            <p:nvPr/>
          </p:nvSpPr>
          <p:spPr>
            <a:xfrm>
              <a:off x="1946980" y="2482696"/>
              <a:ext cx="1859127" cy="841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rmAutofit fontScale="77500" lnSpcReduction="2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600"/>
                <a:buFont typeface="Arial"/>
                <a:buNone/>
                <a:defRPr sz="36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600"/>
                <a:buFont typeface="Arial"/>
                <a:buNone/>
                <a:defRPr sz="36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600"/>
                <a:buFont typeface="Arial"/>
                <a:buNone/>
                <a:defRPr sz="36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600"/>
                <a:buFont typeface="Arial"/>
                <a:buNone/>
                <a:defRPr sz="36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600"/>
                <a:buFont typeface="Arial"/>
                <a:buNone/>
                <a:defRPr sz="36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600"/>
                <a:buFont typeface="Arial"/>
                <a:buNone/>
                <a:defRPr sz="36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600"/>
                <a:buFont typeface="Arial"/>
                <a:buNone/>
                <a:defRPr sz="36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600"/>
                <a:buFont typeface="Arial"/>
                <a:buNone/>
                <a:defRPr sz="36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600"/>
                <a:buFont typeface="Arial"/>
                <a:buNone/>
                <a:defRPr sz="36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r>
                <a:rPr lang="ru-RU" sz="1000" dirty="0"/>
                <a:t>Программа обучения педагогических работников (преподавателей и мастеров производственного обучения) по освоению компетенций, обеспечивающих реализацию мероприятий ФП «Профессионалитет», в том числе в части получения производственных навыков» (144 ч) (мастера, преподаватели) </a:t>
              </a:r>
            </a:p>
          </p:txBody>
        </p:sp>
      </p:grpSp>
      <p:sp>
        <p:nvSpPr>
          <p:cNvPr id="15" name="Овал 14"/>
          <p:cNvSpPr/>
          <p:nvPr/>
        </p:nvSpPr>
        <p:spPr>
          <a:xfrm>
            <a:off x="7460937" y="2679887"/>
            <a:ext cx="948736" cy="9487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 чел.</a:t>
            </a:r>
            <a:endParaRPr lang="ru-RU" dirty="0"/>
          </a:p>
        </p:txBody>
      </p:sp>
      <p:sp>
        <p:nvSpPr>
          <p:cNvPr id="16" name="Заголовок 6"/>
          <p:cNvSpPr txBox="1">
            <a:spLocks/>
          </p:cNvSpPr>
          <p:nvPr/>
        </p:nvSpPr>
        <p:spPr>
          <a:xfrm>
            <a:off x="7005742" y="3628623"/>
            <a:ext cx="1859127" cy="1109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77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1000" dirty="0"/>
              <a:t>Программа повышения квалификации региональных управленческих команд образовательных ОПЦ (кластеров), обеспечивающих реализацию мероприятий ФП «Профессионалитет»  (МУ «</a:t>
            </a:r>
            <a:r>
              <a:rPr lang="ru-RU" sz="1000" dirty="0" err="1"/>
              <a:t>Сенеж</a:t>
            </a:r>
            <a:r>
              <a:rPr lang="ru-RU" sz="1000" dirty="0"/>
              <a:t>», в рамках проекта АНО «Россия - страна возможностей» )</a:t>
            </a:r>
          </a:p>
        </p:txBody>
      </p:sp>
      <p:sp>
        <p:nvSpPr>
          <p:cNvPr id="18" name="Овал 17"/>
          <p:cNvSpPr/>
          <p:nvPr/>
        </p:nvSpPr>
        <p:spPr>
          <a:xfrm>
            <a:off x="4995459" y="2164760"/>
            <a:ext cx="1113410" cy="11346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 чел.</a:t>
            </a:r>
            <a:endParaRPr lang="ru-RU" dirty="0"/>
          </a:p>
        </p:txBody>
      </p:sp>
      <p:sp>
        <p:nvSpPr>
          <p:cNvPr id="19" name="Заголовок 6"/>
          <p:cNvSpPr txBox="1">
            <a:spLocks/>
          </p:cNvSpPr>
          <p:nvPr/>
        </p:nvSpPr>
        <p:spPr>
          <a:xfrm>
            <a:off x="4358708" y="3291848"/>
            <a:ext cx="2431123" cy="1292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77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1000" dirty="0"/>
              <a:t>Д</a:t>
            </a:r>
            <a:r>
              <a:rPr lang="ru-RU" sz="1000" dirty="0" smtClean="0"/>
              <a:t>ополнительная </a:t>
            </a:r>
            <a:r>
              <a:rPr lang="ru-RU" sz="1000" dirty="0"/>
              <a:t>образовательная программа профессиональной переподготовки «Программа обучения работников, приходящих с производств, призёров и победителей чемпионатов профессионального мастерства по освоению компетенций, обеспечивающих реализацию мероприятий ФП «Профессионалитет», в том числе в части получения педагогических навыков»</a:t>
            </a:r>
          </a:p>
        </p:txBody>
      </p:sp>
      <p:sp>
        <p:nvSpPr>
          <p:cNvPr id="24" name="Google Shape;65;p14"/>
          <p:cNvSpPr txBox="1"/>
          <p:nvPr/>
        </p:nvSpPr>
        <p:spPr>
          <a:xfrm>
            <a:off x="-1025" y="1030975"/>
            <a:ext cx="8820321" cy="397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450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smtClean="0">
                <a:solidFill>
                  <a:schemeClr val="dk1"/>
                </a:solidFill>
                <a:highlight>
                  <a:srgbClr val="FFFFFF"/>
                </a:highlight>
                <a:latin typeface="Dela Gothic One"/>
                <a:ea typeface="Dela Gothic One"/>
                <a:cs typeface="Dela Gothic One"/>
                <a:sym typeface="Dela Gothic One"/>
              </a:rPr>
              <a:t>Реализация дополнительного профессионального образования</a:t>
            </a:r>
          </a:p>
        </p:txBody>
      </p:sp>
      <p:sp>
        <p:nvSpPr>
          <p:cNvPr id="25" name="Google Shape;65;p14"/>
          <p:cNvSpPr txBox="1"/>
          <p:nvPr/>
        </p:nvSpPr>
        <p:spPr>
          <a:xfrm>
            <a:off x="3889828" y="0"/>
            <a:ext cx="5254171" cy="927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450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chemeClr val="dk1"/>
                </a:solidFill>
                <a:highlight>
                  <a:srgbClr val="FFFFFF"/>
                </a:highlight>
                <a:latin typeface="Dela Gothic One"/>
                <a:ea typeface="Dela Gothic One"/>
                <a:cs typeface="Dela Gothic One"/>
                <a:sym typeface="Dela Gothic One"/>
              </a:rPr>
              <a:t>Образовательно-производственный кластер по Атомной отрасли </a:t>
            </a:r>
          </a:p>
          <a:p>
            <a:pPr marL="0" lvl="0" indent="450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chemeClr val="dk1"/>
                </a:solidFill>
                <a:highlight>
                  <a:srgbClr val="FFFFFF"/>
                </a:highlight>
                <a:latin typeface="Dela Gothic One"/>
                <a:ea typeface="Dela Gothic One"/>
                <a:cs typeface="Dela Gothic One"/>
                <a:sym typeface="Dela Gothic One"/>
              </a:rPr>
              <a:t>в Курской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55902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20733443">
            <a:off x="-259196" y="2374755"/>
            <a:ext cx="5955774" cy="3436860"/>
          </a:xfrm>
          <a:prstGeom prst="rtTriangle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50" y="117500"/>
            <a:ext cx="964525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091" y="0"/>
            <a:ext cx="1418704" cy="8866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206" y="48743"/>
            <a:ext cx="1021622" cy="904865"/>
          </a:xfrm>
          <a:prstGeom prst="rect">
            <a:avLst/>
          </a:prstGeom>
        </p:spPr>
      </p:pic>
      <p:sp>
        <p:nvSpPr>
          <p:cNvPr id="25" name="Google Shape;65;p14"/>
          <p:cNvSpPr txBox="1"/>
          <p:nvPr/>
        </p:nvSpPr>
        <p:spPr>
          <a:xfrm>
            <a:off x="3889828" y="0"/>
            <a:ext cx="5254171" cy="927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450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chemeClr val="dk1"/>
                </a:solidFill>
                <a:highlight>
                  <a:srgbClr val="FFFFFF"/>
                </a:highlight>
                <a:latin typeface="Dela Gothic One"/>
                <a:ea typeface="Dela Gothic One"/>
                <a:cs typeface="Dela Gothic One"/>
                <a:sym typeface="Dela Gothic One"/>
              </a:rPr>
              <a:t>Образовательно-производственный кластер по Атомной отрасли </a:t>
            </a:r>
          </a:p>
          <a:p>
            <a:pPr marL="0" lvl="0" indent="450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chemeClr val="dk1"/>
                </a:solidFill>
                <a:highlight>
                  <a:srgbClr val="FFFFFF"/>
                </a:highlight>
                <a:latin typeface="Dela Gothic One"/>
                <a:ea typeface="Dela Gothic One"/>
                <a:cs typeface="Dela Gothic One"/>
                <a:sym typeface="Dela Gothic One"/>
              </a:rPr>
              <a:t>в Курской области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6733" y="1054304"/>
            <a:ext cx="85237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b="1" dirty="0" smtClean="0">
                <a:solidFill>
                  <a:srgbClr val="C00000"/>
                </a:solidFill>
                <a:latin typeface="Roboto"/>
              </a:rPr>
              <a:t>Для формирования интенсивных, ориентированных </a:t>
            </a:r>
            <a:r>
              <a:rPr lang="ru-RU" sz="1800" b="1" dirty="0">
                <a:solidFill>
                  <a:srgbClr val="C00000"/>
                </a:solidFill>
                <a:latin typeface="Roboto"/>
              </a:rPr>
              <a:t>на потребности отраслевых рынков труда и конкретных </a:t>
            </a:r>
            <a:r>
              <a:rPr lang="ru-RU" sz="1800" b="1" dirty="0" smtClean="0">
                <a:solidFill>
                  <a:srgbClr val="C00000"/>
                </a:solidFill>
                <a:latin typeface="Roboto"/>
              </a:rPr>
              <a:t>предприятий запланировано </a:t>
            </a:r>
            <a:r>
              <a:rPr lang="ru-RU" sz="1800" b="1" dirty="0">
                <a:solidFill>
                  <a:srgbClr val="C00000"/>
                </a:solidFill>
                <a:latin typeface="Roboto"/>
              </a:rPr>
              <a:t>создание информационной платформы «Цифровой конструктор компетенций».</a:t>
            </a:r>
            <a:endParaRPr lang="ru-RU" sz="18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31597" y="2090474"/>
            <a:ext cx="5398935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1" dirty="0"/>
              <a:t>«Цифровой конструктор компетенций позволяет собрать образовательную программу, получить экспертное заключение и быстро реагировать на потребности рынка</a:t>
            </a:r>
            <a:r>
              <a:rPr lang="ru-RU" b="1" dirty="0" smtClean="0"/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1" dirty="0" smtClean="0"/>
              <a:t> </a:t>
            </a:r>
            <a:r>
              <a:rPr lang="ru-RU" b="1" dirty="0"/>
              <a:t>Эффективность платформы - в оптимизации сроков разработки образовательной программы и автоматизации рутинных операций. </a:t>
            </a:r>
            <a:endParaRPr lang="ru-RU" b="1" dirty="0" smtClean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1" dirty="0" smtClean="0"/>
              <a:t>Цифровой </a:t>
            </a:r>
            <a:r>
              <a:rPr lang="ru-RU" b="1" dirty="0"/>
              <a:t>конструктор содержит библиотеку проверенных программ, список которых постоянно пополняется. На этой базе специалисты могут создавать новые индивидуальные программы, чтобы выпускники колледжей обладали компетенциями, знаниями и навыками, необходимыми работодателю».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/>
          <a:srcRect l="19106" t="4792" r="2006" b="7246"/>
          <a:stretch/>
        </p:blipFill>
        <p:spPr>
          <a:xfrm>
            <a:off x="303548" y="2229579"/>
            <a:ext cx="2918129" cy="2399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3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20733443">
            <a:off x="-259196" y="2374755"/>
            <a:ext cx="5955774" cy="3436860"/>
          </a:xfrm>
          <a:prstGeom prst="rtTriangle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50" y="117500"/>
            <a:ext cx="964525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091" y="0"/>
            <a:ext cx="1418704" cy="8866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206" y="48743"/>
            <a:ext cx="1021622" cy="904865"/>
          </a:xfrm>
          <a:prstGeom prst="rect">
            <a:avLst/>
          </a:prstGeom>
        </p:spPr>
      </p:pic>
      <p:sp>
        <p:nvSpPr>
          <p:cNvPr id="25" name="Google Shape;65;p14"/>
          <p:cNvSpPr txBox="1"/>
          <p:nvPr/>
        </p:nvSpPr>
        <p:spPr>
          <a:xfrm>
            <a:off x="3889828" y="0"/>
            <a:ext cx="5254171" cy="927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450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chemeClr val="dk1"/>
                </a:solidFill>
                <a:highlight>
                  <a:srgbClr val="FFFFFF"/>
                </a:highlight>
                <a:latin typeface="Dela Gothic One"/>
                <a:ea typeface="Dela Gothic One"/>
                <a:cs typeface="Dela Gothic One"/>
                <a:sym typeface="Dela Gothic One"/>
              </a:rPr>
              <a:t>Образовательно-производственный кластер по Атомной отрасли </a:t>
            </a:r>
          </a:p>
          <a:p>
            <a:pPr marL="0" lvl="0" indent="450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chemeClr val="dk1"/>
                </a:solidFill>
                <a:highlight>
                  <a:srgbClr val="FFFFFF"/>
                </a:highlight>
                <a:latin typeface="Dela Gothic One"/>
                <a:ea typeface="Dela Gothic One"/>
                <a:cs typeface="Dela Gothic One"/>
                <a:sym typeface="Dela Gothic One"/>
              </a:rPr>
              <a:t>в Курской области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6050" y="1340644"/>
            <a:ext cx="89186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solidFill>
                  <a:srgbClr val="C00000"/>
                </a:solidFill>
              </a:rPr>
              <a:t>Государственная итоговая </a:t>
            </a:r>
            <a:r>
              <a:rPr lang="ru-RU" sz="1800" b="1" dirty="0" smtClean="0">
                <a:solidFill>
                  <a:srgbClr val="C00000"/>
                </a:solidFill>
              </a:rPr>
              <a:t>аттестация</a:t>
            </a:r>
          </a:p>
          <a:p>
            <a:pPr algn="just"/>
            <a:r>
              <a:rPr lang="ru-RU" sz="1800" b="1" dirty="0" smtClean="0"/>
              <a:t> </a:t>
            </a:r>
            <a:r>
              <a:rPr lang="ru-RU" sz="1800" b="1" dirty="0"/>
              <a:t>по образовательным </a:t>
            </a:r>
            <a:r>
              <a:rPr lang="ru-RU" sz="1800" b="1" dirty="0" smtClean="0"/>
              <a:t>программам ФП «Профессионалитет» проводится </a:t>
            </a:r>
            <a:r>
              <a:rPr lang="ru-RU" sz="1800" b="1" dirty="0"/>
              <a:t>в соответствии с порядком государственной итоговой </a:t>
            </a:r>
            <a:r>
              <a:rPr lang="ru-RU" sz="1800" b="1" dirty="0" smtClean="0"/>
              <a:t>аттестации по </a:t>
            </a:r>
            <a:r>
              <a:rPr lang="ru-RU" sz="1800" b="1" dirty="0"/>
              <a:t>образовательным программам среднего профессионального образования</a:t>
            </a:r>
            <a:r>
              <a:rPr lang="ru-RU" sz="1800" b="1" dirty="0" smtClean="0"/>
              <a:t>, утвержденным </a:t>
            </a:r>
            <a:r>
              <a:rPr lang="ru-RU" sz="1800" b="1" dirty="0"/>
              <a:t>Министерством просвещения Российской Федерации, в </a:t>
            </a:r>
            <a:r>
              <a:rPr lang="ru-RU" sz="1800" b="1" dirty="0" smtClean="0"/>
              <a:t>виде демонстрационного </a:t>
            </a:r>
            <a:r>
              <a:rPr lang="ru-RU" sz="1800" b="1" dirty="0"/>
              <a:t>экзамена и/или защиты дипломной работы (</a:t>
            </a:r>
            <a:r>
              <a:rPr lang="ru-RU" sz="1800" b="1" dirty="0" smtClean="0"/>
              <a:t>дипломного проекта</a:t>
            </a:r>
            <a:r>
              <a:rPr lang="ru-RU" sz="1800" b="1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29402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20733443">
            <a:off x="-259196" y="2374755"/>
            <a:ext cx="5955774" cy="3436860"/>
          </a:xfrm>
          <a:prstGeom prst="rtTriangle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50" y="117500"/>
            <a:ext cx="964525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091" y="0"/>
            <a:ext cx="1418704" cy="8866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206" y="48743"/>
            <a:ext cx="1021622" cy="904865"/>
          </a:xfrm>
          <a:prstGeom prst="rect">
            <a:avLst/>
          </a:prstGeom>
        </p:spPr>
      </p:pic>
      <p:sp>
        <p:nvSpPr>
          <p:cNvPr id="25" name="Google Shape;65;p14"/>
          <p:cNvSpPr txBox="1"/>
          <p:nvPr/>
        </p:nvSpPr>
        <p:spPr>
          <a:xfrm>
            <a:off x="3889828" y="0"/>
            <a:ext cx="5254171" cy="538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450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dk1"/>
                </a:solidFill>
                <a:highlight>
                  <a:srgbClr val="FFFFFF"/>
                </a:highlight>
                <a:latin typeface="+mj-lt"/>
                <a:ea typeface="Dela Gothic One"/>
                <a:cs typeface="Times New Roman" panose="02020603050405020304" pitchFamily="18" charset="0"/>
                <a:sym typeface="Dela Gothic One"/>
              </a:rPr>
              <a:t>ТЫ В ХОРОШЕЙ КОМПАНИИ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976659"/>
            <a:ext cx="4436828" cy="29343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42630" y="2072392"/>
            <a:ext cx="4785449" cy="30711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05955" y="1152939"/>
            <a:ext cx="37053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СПАСИБО ЗА ВНИМАНИЕ!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81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</TotalTime>
  <Words>409</Words>
  <Application>Microsoft Office PowerPoint</Application>
  <PresentationFormat>Экран (16:9)</PresentationFormat>
  <Paragraphs>42</Paragraphs>
  <Slides>6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5" baseType="lpstr">
      <vt:lpstr>Arial</vt:lpstr>
      <vt:lpstr>Montserrat</vt:lpstr>
      <vt:lpstr>Times New Roman</vt:lpstr>
      <vt:lpstr>Roboto</vt:lpstr>
      <vt:lpstr>Georgia</vt:lpstr>
      <vt:lpstr>Dela Gothic One</vt:lpstr>
      <vt:lpstr>Calibri</vt:lpstr>
      <vt:lpstr>Wingdings</vt:lpstr>
      <vt:lpstr>Simple Light</vt:lpstr>
      <vt:lpstr>Презентация PowerPoint</vt:lpstr>
      <vt:lpstr>Презентация PowerPoint</vt:lpstr>
      <vt:lpstr>Программа повышения квалификации «Воспитательная деятельность в учреждениях  СПО» (Обучение Артек)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Грунева</cp:lastModifiedBy>
  <cp:revision>51</cp:revision>
  <dcterms:modified xsi:type="dcterms:W3CDTF">2023-09-18T12:24:00Z</dcterms:modified>
</cp:coreProperties>
</file>