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metadata" ContentType="application/binary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  <p:sldMasterId id="2147483663" r:id="rId2"/>
    <p:sldMasterId id="2147483687" r:id="rId3"/>
    <p:sldMasterId id="2147483711" r:id="rId4"/>
    <p:sldMasterId id="2147483735" r:id="rId5"/>
  </p:sldMasterIdLst>
  <p:notesMasterIdLst>
    <p:notesMasterId r:id="rId30"/>
  </p:notesMasterIdLst>
  <p:sldIdLst>
    <p:sldId id="256" r:id="rId6"/>
    <p:sldId id="260" r:id="rId7"/>
    <p:sldId id="279" r:id="rId8"/>
    <p:sldId id="262" r:id="rId9"/>
    <p:sldId id="283" r:id="rId10"/>
    <p:sldId id="284" r:id="rId11"/>
    <p:sldId id="293" r:id="rId12"/>
    <p:sldId id="288" r:id="rId13"/>
    <p:sldId id="289" r:id="rId14"/>
    <p:sldId id="290" r:id="rId15"/>
    <p:sldId id="292" r:id="rId16"/>
    <p:sldId id="259" r:id="rId17"/>
    <p:sldId id="261" r:id="rId18"/>
    <p:sldId id="285" r:id="rId19"/>
    <p:sldId id="263" r:id="rId20"/>
    <p:sldId id="267" r:id="rId21"/>
    <p:sldId id="286" r:id="rId22"/>
    <p:sldId id="287" r:id="rId23"/>
    <p:sldId id="270" r:id="rId24"/>
    <p:sldId id="271" r:id="rId25"/>
    <p:sldId id="281" r:id="rId26"/>
    <p:sldId id="282" r:id="rId27"/>
    <p:sldId id="274" r:id="rId28"/>
    <p:sldId id="277" r:id="rId29"/>
  </p:sldIdLst>
  <p:sldSz cx="12192000" cy="6858000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Dela Gothic One" charset="-128"/>
      <p:regular r:id="rId35"/>
    </p:embeddedFont>
    <p:embeddedFont>
      <p:font typeface="Montserrat" charset="-52"/>
      <p:regular r:id="rId36"/>
      <p:bold r:id="rId37"/>
      <p:italic r:id="rId38"/>
      <p:boldItalic r:id="rId39"/>
    </p:embeddedFont>
    <p:embeddedFont>
      <p:font typeface="Montserrat ExtraBold" charset="-52"/>
      <p:bold r:id="rId40"/>
      <p:boldItalic r:id="rId41"/>
    </p:embeddedFont>
    <p:embeddedFont>
      <p:font typeface="Montserrat SemiBold" charset="-52"/>
      <p:bold r:id="rId42"/>
      <p:boldItalic r:id="rId43"/>
    </p:embeddedFont>
    <p:embeddedFont>
      <p:font typeface="Montserrat Black" charset="-52"/>
      <p:bold r:id="rId44"/>
      <p:boldItalic r:id="rId45"/>
    </p:embeddedFont>
    <p:embeddedFont>
      <p:font typeface="Montserrat Medium" charset="-52"/>
      <p:regular r:id="rId46"/>
      <p:italic r:id="rId47"/>
    </p:embeddedFont>
    <p:embeddedFont>
      <p:font typeface="Tahoma" pitchFamily="34" charset="0"/>
      <p:regular r:id="rId48"/>
      <p:bold r:id="rId49"/>
    </p:embeddedFont>
    <p:embeddedFont>
      <p:font typeface="Raleway" charset="-52"/>
      <p:regular r:id="rId50"/>
      <p:bold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802">
          <p15:clr>
            <a:srgbClr val="000000"/>
          </p15:clr>
        </p15:guide>
        <p15:guide id="2" pos="349">
          <p15:clr>
            <a:srgbClr val="000000"/>
          </p15:clr>
        </p15:guide>
        <p15:guide id="3" pos="3620">
          <p15:clr>
            <a:srgbClr val="747775"/>
          </p15:clr>
        </p15:guide>
        <p15:guide id="4" orient="horz" pos="401">
          <p15:clr>
            <a:srgbClr val="747775"/>
          </p15:clr>
        </p15:guide>
        <p15:guide id="5" orient="horz" pos="1100">
          <p15:clr>
            <a:srgbClr val="747775"/>
          </p15:clr>
        </p15:guide>
        <p15:guide id="6" pos="433">
          <p15:clr>
            <a:srgbClr val="747775"/>
          </p15:clr>
        </p15:guide>
        <p15:guide id="7" pos="3103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9" roundtripDataSignature="AMtx7mjuILz+3cy/+SeEzoQLFhdZpfjTN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6BA8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505E900-6C45-4EF4-B24E-D1481B25184B}">
  <a:tblStyle styleId="{9505E900-6C45-4EF4-B24E-D1481B25184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C5D4AF7C-2CE5-4DCC-A557-D7C870540F00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686C4685-0CED-4266-B4E1-C13FC57CADE1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26B5FC6-E75A-47E0-A59D-37EF8E3E3B05}" styleName="Table_3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9" d="100"/>
          <a:sy n="89" d="100"/>
        </p:scale>
        <p:origin x="-1434" y="-696"/>
      </p:cViewPr>
      <p:guideLst>
        <p:guide orient="horz" pos="802"/>
        <p:guide orient="horz" pos="401"/>
        <p:guide orient="horz" pos="1100"/>
        <p:guide pos="349"/>
        <p:guide pos="3620"/>
        <p:guide pos="433"/>
        <p:guide pos="31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9.fntdata"/><Relationship Id="rId21" Type="http://schemas.openxmlformats.org/officeDocument/2006/relationships/slide" Target="slides/slide16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63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59" Type="http://customschemas.google.com/relationships/presentationmetadata" Target="meta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font" Target="fonts/font11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61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3.xml"/><Relationship Id="rId51" Type="http://schemas.openxmlformats.org/officeDocument/2006/relationships/font" Target="fonts/font21.fntdata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22047381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25b3a0b9d81_1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0" name="Google Shape;550;g25b3a0b9d81_1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ru-RU">
                <a:solidFill>
                  <a:schemeClr val="dk1"/>
                </a:solidFill>
              </a:rPr>
              <a:t>На данном слайде, напишите данные по своей команде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58908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g25b3a0b9d81_1_6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1" name="Google Shape;1011;g25b3a0b9d81_1_6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>
                <a:solidFill>
                  <a:schemeClr val="dk1"/>
                </a:solidFill>
              </a:rPr>
              <a:t>Это универсальный слайд с запросом поддержки, который необходимо адаптировать под любую аудиторию, перед которой выступаете.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706217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25b3a0b9d81_1_9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7" name="Google Shape;777;g25b3a0b9d81_1_9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4233949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25b3a0b9d81_0_5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25b3a0b9d81_0_5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Рекомендация: оформите команду кластера красиво с фотографиями в форме “кружков”, чтобы дальше использовать их в различных презентациях о кластере.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2251398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25b3a0b9d81_1_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3" name="Google Shape;633;g25b3a0b9d81_1_7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ru-RU">
                <a:solidFill>
                  <a:schemeClr val="dk1"/>
                </a:solidFill>
              </a:rPr>
              <a:t>На этом слайде мы работаем с вашим местом в цепочке создания стоимости - тем, как вы оцениваете его сейчас, и каким хотите видеть в будущем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773292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25b3a0b9d81_1_9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0" name="Google Shape;800;g25b3a0b9d81_1_9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ru-RU" dirty="0">
                <a:solidFill>
                  <a:schemeClr val="dk1"/>
                </a:solidFill>
              </a:rPr>
              <a:t>Ключевые услуги, которые мы планируем оказывать</a:t>
            </a:r>
            <a:endParaRPr dirty="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ru-RU" dirty="0">
                <a:solidFill>
                  <a:schemeClr val="dk1"/>
                </a:solidFill>
              </a:rPr>
              <a:t>Адресная подготовка сотрудников предприятия под заказ работодателя</a:t>
            </a:r>
            <a:endParaRPr dirty="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ru-RU" dirty="0" err="1">
                <a:solidFill>
                  <a:schemeClr val="dk1"/>
                </a:solidFill>
              </a:rPr>
              <a:t>Отторжимые</a:t>
            </a:r>
            <a:r>
              <a:rPr lang="ru-RU" dirty="0">
                <a:solidFill>
                  <a:schemeClr val="dk1"/>
                </a:solidFill>
              </a:rPr>
              <a:t> продукты, которые мы будем поставлять на рынок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.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1953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25b3a0b9d81_1_7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" name="Google Shape;669;g25b3a0b9d81_1_7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Заполняем на основе ключевых проблемных зон из предыдущего слайда.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КАТЕГОРИЯ  - РАЗРЫВЫ (выберите не менее трех приоритетных, решение которых выступит движущей силой для решения иных проблем)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Образовательные программы</a:t>
            </a:r>
            <a:endParaRPr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Технологии и техника для обучения</a:t>
            </a:r>
            <a:endParaRPr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Кадры для обучения</a:t>
            </a:r>
            <a:endParaRPr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Здание: </a:t>
            </a:r>
            <a:r>
              <a:rPr lang="ru-RU">
                <a:solidFill>
                  <a:schemeClr val="dk1"/>
                </a:solidFill>
              </a:rPr>
              <a:t>ландшафт для обучения и развития профессионалов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Работа со студентами: достойное профессиональное, карьерное развитие от профориентации до трудоустройства 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Кадровое партнерство в синхронизации образовательного процесса под запросы бизнеса, молодежи, региона: мобильность регионального заказа  - система оценки - практическое обучение  - квалификация наставников       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Публичная репутация: HR-брендинг, маркетинг профессий, привлекательность имиджа, места и пространства в офлайн и в цифровой среде  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Бизнес-модель и управление продуктовой линейкой колледжа и кластера   </a:t>
            </a:r>
            <a:endParaRPr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2488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25b3a0b9d81_1_9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7" name="Google Shape;757;g25b3a0b9d81_1_9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Опишите, к</a:t>
            </a: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каким результатам приведет решение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Описание устойчивости и успешности решения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 работает решение, в чем его суть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Какие ресурсы необходимы для реализации решения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005620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13a33566bf5_2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7" name="Google Shape;717;g13a33566bf5_2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Опишите, к</a:t>
            </a: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каким результатам приведет решение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Описание устойчивости и успешности решения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 работает решение, в чем его суть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Какие ресурсы необходимы для реализации решения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906179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g25b3a0b9d81_1_8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7" name="Google Shape;737;g25b3a0b9d81_1_8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Опишите, к</a:t>
            </a: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каким результатам приведет решение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Описание устойчивости и успешности решения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 работает решение, в чем его суть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Какие ресурсы необходимы для реализации решения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962320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25b3a0b9d81_1_9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25b3a0b9d81_1_9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ru-RU">
                <a:solidFill>
                  <a:schemeClr val="dk1"/>
                </a:solidFill>
              </a:rPr>
              <a:t>Будет круто, если вы сможете соединить некоторые из стикеров в понятные цепочки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579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25b3a0b9d81_1_7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5" name="Google Shape;595;g25b3a0b9d81_1_7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0357764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g25b3a0b9d81_1_1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g25b3a0b9d81_1_1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ДАННЫЙ СЛАЙД МОЖНО ОФОРМИТЬ В ПРОИЗВОЛЬНОЙ ФОРМЕ.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9517570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g25b3a0b9d81_1_10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0" name="Google Shape;860;g25b3a0b9d81_1_10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/>
              <a:t>ДАННЫЙ СЛАЙД МОЖНО ОФОРМИТЬ В ПРОИЗВОЛЬНОЙ ФОРМЕ.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063919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25ab7a21b0c_1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25ab7a21b0c_1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5371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g25b3a0b9d81_1_10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/>
              <a:t>Было и Стало  необходимо выделить в дизайне слайда.</a:t>
            </a:r>
            <a:endParaRPr/>
          </a:p>
        </p:txBody>
      </p:sp>
      <p:sp>
        <p:nvSpPr>
          <p:cNvPr id="886" name="Google Shape;886;g25b3a0b9d81_1_10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9648018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g25b3a0b9d81_1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2" name="Google Shape;982;g25b3a0b9d81_1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Фотография входной группы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81265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50770514f9_0_3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" name="Google Shape;76;g250770514f9_0_3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50256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25b3a0b9d81_0_5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5" name="Google Shape;655;g25b3a0b9d81_0_5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</a:rPr>
              <a:t>Партнеры обсуждают состояние каждого параметра друг у друга и оценивают его по 5-балльной шкале друг для друга, вместе формулируют преимущества кластера, дефициты, риски  и амбициозные цели для развития </a:t>
            </a:r>
            <a:endParaRPr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4075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g259a5bda854_7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19" name="Google Shape;919;g259a5bda854_7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2018839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25b3a0b9d81_1_8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8" name="Google Shape;698;g25b3a0b9d81_1_8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На этом слайде мы формулируем ключевые приоритеты. Будет здорово, если в дизайне слайда вы подчеркнете совпадения и расхождения.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70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25b3a0b9d81_1_8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8" name="Google Shape;698;g25b3a0b9d81_1_8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На этом слайде мы формулируем ключевые приоритеты. Будет здорово, если в дизайне слайда вы подчеркнете совпадения и расхождения.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0905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25b3a0b9d81_1_9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7" name="Google Shape;777;g25b3a0b9d81_1_9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7863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g25ab7a21b0c_5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5" name="Google Shape;975;g25ab7a21b0c_5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>
                <a:solidFill>
                  <a:schemeClr val="dk1"/>
                </a:solidFill>
              </a:rPr>
              <a:t>На этом слайде важно отобразить ваши первые достижения, которых удалось достигнуть команде кластера (!) в рамках обучения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30345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9.png"/><Relationship Id="rId2" Type="http://schemas.openxmlformats.org/officeDocument/2006/relationships/image" Target="../media/image25.png"/><Relationship Id="rId16" Type="http://schemas.openxmlformats.org/officeDocument/2006/relationships/image" Target="../media/image2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27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6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9.png"/><Relationship Id="rId2" Type="http://schemas.openxmlformats.org/officeDocument/2006/relationships/image" Target="../media/image25.png"/><Relationship Id="rId16" Type="http://schemas.openxmlformats.org/officeDocument/2006/relationships/image" Target="../media/image28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27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6.jpe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>
  <p:cSld name="Только заголовок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>
            <a:spLocks noGrp="1"/>
          </p:cNvSpPr>
          <p:nvPr>
            <p:ph type="title"/>
          </p:nvPr>
        </p:nvSpPr>
        <p:spPr>
          <a:xfrm>
            <a:off x="622742" y="486086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  <a:defRPr sz="3600" b="1" i="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5b3a0b9d81_0_40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g25b3a0b9d81_0_40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13" name="Google Shape;113;g25b3a0b9d81_0_401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14" name="Google Shape;114;g25b3a0b9d81_0_40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5b3a0b9d81_0_40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g25b3a0b9d81_0_40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5b3a0b9d81_0_409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20" name="Google Shape;120;g25b3a0b9d81_0_409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21" name="Google Shape;121;g25b3a0b9d81_0_40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5b3a0b9d81_0_413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124" name="Google Shape;124;g25b3a0b9d81_0_41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5b3a0b9d81_0_416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g25b3a0b9d81_0_416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400" cy="197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128" name="Google Shape;128;g25b3a0b9d81_0_416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400" cy="1646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9" name="Google Shape;129;g25b3a0b9d81_0_416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30" name="Google Shape;130;g25b3a0b9d81_0_41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5b3a0b9d81_0_422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133" name="Google Shape;133;g25b3a0b9d81_0_42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5b3a0b9d81_0_425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36" name="Google Shape;136;g25b3a0b9d81_0_425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37" name="Google Shape;137;g25b3a0b9d81_0_42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5b3a0b9d81_0_42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5b3a0b9d81_0_431"/>
          <p:cNvSpPr txBox="1">
            <a:spLocks noGrp="1"/>
          </p:cNvSpPr>
          <p:nvPr>
            <p:ph type="title"/>
          </p:nvPr>
        </p:nvSpPr>
        <p:spPr>
          <a:xfrm>
            <a:off x="565185" y="466507"/>
            <a:ext cx="4562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g25b3a0b9d81_0_431"/>
          <p:cNvSpPr txBox="1">
            <a:spLocks noGrp="1"/>
          </p:cNvSpPr>
          <p:nvPr>
            <p:ph type="body" idx="1"/>
          </p:nvPr>
        </p:nvSpPr>
        <p:spPr>
          <a:xfrm>
            <a:off x="587943" y="1933106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t" anchorCtr="0">
            <a:normAutofit/>
          </a:bodyPr>
          <a:lstStyle>
            <a:lvl1pPr marL="457200" lvl="0" indent="-3556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 b="0" i="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 b="0" i="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 b="0" i="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g25b3a0b9d81_0_4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144" name="Google Shape;144;g25b3a0b9d81_0_4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pic>
        <p:nvPicPr>
          <p:cNvPr id="145" name="Google Shape;145;g25b3a0b9d81_0_4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6355" y="153758"/>
            <a:ext cx="4247567" cy="421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g25b3a0b9d81_0_431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2" y="-7433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g25b3a0b9d81_0_431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 1">
  <p:cSld name="Только заголовок">
    <p:bg>
      <p:bgPr>
        <a:solidFill>
          <a:schemeClr val="dk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5b3a0b9d81_0_439"/>
          <p:cNvSpPr txBox="1">
            <a:spLocks noGrp="1"/>
          </p:cNvSpPr>
          <p:nvPr>
            <p:ph type="title"/>
          </p:nvPr>
        </p:nvSpPr>
        <p:spPr>
          <a:xfrm>
            <a:off x="622742" y="4860863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  <a:defRPr sz="3600" b="1" i="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g25b3a0b9d81_0_439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4"/>
          <p:cNvSpPr txBox="1">
            <a:spLocks noGrp="1"/>
          </p:cNvSpPr>
          <p:nvPr>
            <p:ph type="title"/>
          </p:nvPr>
        </p:nvSpPr>
        <p:spPr>
          <a:xfrm>
            <a:off x="565185" y="466507"/>
            <a:ext cx="45624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sz="26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4"/>
          <p:cNvSpPr txBox="1">
            <a:spLocks noGrp="1"/>
          </p:cNvSpPr>
          <p:nvPr>
            <p:ph type="body" idx="1"/>
          </p:nvPr>
        </p:nvSpPr>
        <p:spPr>
          <a:xfrm>
            <a:off x="587943" y="193310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 b="0" i="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 b="0" i="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 b="0" i="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 b="0" i="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 b="0" i="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6355" y="153758"/>
            <a:ext cx="4248404" cy="421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4" y="-7434"/>
            <a:ext cx="2609385" cy="713563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14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5b3a0b9d81_0_442"/>
          <p:cNvSpPr txBox="1">
            <a:spLocks noGrp="1"/>
          </p:cNvSpPr>
          <p:nvPr>
            <p:ph type="title"/>
          </p:nvPr>
        </p:nvSpPr>
        <p:spPr>
          <a:xfrm>
            <a:off x="7279306" y="2160972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ela Gothic One"/>
              <a:buNone/>
              <a:defRPr sz="27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g25b3a0b9d81_0_4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154" name="Google Shape;154;g25b3a0b9d81_0_4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pic>
        <p:nvPicPr>
          <p:cNvPr id="155" name="Google Shape;155;g25b3a0b9d81_0_442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41019" y="1079500"/>
            <a:ext cx="704851" cy="453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g25b3a0b9d81_0_4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147" y="5925131"/>
            <a:ext cx="5974173" cy="691043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g25b3a0b9d81_0_442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">
  <p:cSld name="Титульный слайд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g25b3a0b9d81_0_449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2" y="-7433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g25b3a0b9d81_0_449"/>
          <p:cNvSpPr txBox="1">
            <a:spLocks noGrp="1"/>
          </p:cNvSpPr>
          <p:nvPr>
            <p:ph type="subTitle" idx="1"/>
          </p:nvPr>
        </p:nvSpPr>
        <p:spPr>
          <a:xfrm>
            <a:off x="645881" y="1585110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1" name="Google Shape;161;g25b3a0b9d81_0_4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162" name="Google Shape;162;g25b3a0b9d81_0_4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pic>
        <p:nvPicPr>
          <p:cNvPr id="163" name="Google Shape;163;g25b3a0b9d81_0_4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8"/>
            <a:ext cx="4247567" cy="421014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g25b3a0b9d81_0_449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g25b3a0b9d81_0_449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">
    <p:bg>
      <p:bgPr>
        <a:solidFill>
          <a:schemeClr val="l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5b3a0b9d81_0_45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168" name="Google Shape;168;g25b3a0b9d81_0_45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169" name="Google Shape;169;g25b3a0b9d81_0_45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700"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g25b3a0b9d81_0_457"/>
          <p:cNvGrpSpPr/>
          <p:nvPr/>
        </p:nvGrpSpPr>
        <p:grpSpPr>
          <a:xfrm>
            <a:off x="-12700" y="1797853"/>
            <a:ext cx="12204702" cy="5064505"/>
            <a:chOff x="-6350" y="1799843"/>
            <a:chExt cx="12204702" cy="5064505"/>
          </a:xfrm>
        </p:grpSpPr>
        <p:pic>
          <p:nvPicPr>
            <p:cNvPr id="171" name="Google Shape;171;g25b3a0b9d81_0_45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6350" y="1799844"/>
              <a:ext cx="12204702" cy="50645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2" name="Google Shape;172;g25b3a0b9d81_0_457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4471C4">
                <a:alpha val="4980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g25b3a0b9d81_0_457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0000">
                <a:alpha val="4980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4" name="Google Shape;174;g25b3a0b9d81_0_457"/>
          <p:cNvGrpSpPr/>
          <p:nvPr/>
        </p:nvGrpSpPr>
        <p:grpSpPr>
          <a:xfrm>
            <a:off x="681486" y="1067787"/>
            <a:ext cx="10841728" cy="380013"/>
            <a:chOff x="968644" y="1215876"/>
            <a:chExt cx="10841728" cy="380013"/>
          </a:xfrm>
        </p:grpSpPr>
        <p:pic>
          <p:nvPicPr>
            <p:cNvPr id="175" name="Google Shape;175;g25b3a0b9d81_0_457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1449452" y="1261275"/>
              <a:ext cx="360920" cy="2892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g25b3a0b9d81_0_457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240559" y="1219195"/>
              <a:ext cx="265793" cy="37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" name="Google Shape;177;g25b3a0b9d81_0_457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68644" y="1244135"/>
              <a:ext cx="383774" cy="303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" name="Google Shape;178;g25b3a0b9d81_0_457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676400" y="1264115"/>
              <a:ext cx="383728" cy="2835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9" name="Google Shape;179;g25b3a0b9d81_0_457"/>
            <p:cNvSpPr/>
            <p:nvPr/>
          </p:nvSpPr>
          <p:spPr>
            <a:xfrm>
              <a:off x="3048000" y="1273104"/>
              <a:ext cx="379942" cy="273934"/>
            </a:xfrm>
            <a:custGeom>
              <a:avLst/>
              <a:gdLst/>
              <a:ahLst/>
              <a:cxnLst/>
              <a:rect l="l" t="t" r="r" b="b"/>
              <a:pathLst>
                <a:path w="448309" h="368935" extrusionOk="0">
                  <a:moveTo>
                    <a:pt x="447967" y="0"/>
                  </a:moveTo>
                  <a:lnTo>
                    <a:pt x="230504" y="0"/>
                  </a:lnTo>
                  <a:lnTo>
                    <a:pt x="0" y="368871"/>
                  </a:lnTo>
                  <a:lnTo>
                    <a:pt x="217474" y="368871"/>
                  </a:lnTo>
                  <a:lnTo>
                    <a:pt x="447967" y="0"/>
                  </a:lnTo>
                  <a:close/>
                </a:path>
              </a:pathLst>
            </a:custGeom>
            <a:solidFill>
              <a:srgbClr val="EF442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0" name="Google Shape;180;g25b3a0b9d81_0_457"/>
            <p:cNvPicPr preferRelativeResize="0"/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3753252" y="1217578"/>
              <a:ext cx="520539" cy="376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1" name="Google Shape;181;g25b3a0b9d81_0_457"/>
            <p:cNvPicPr preferRelativeResize="0"/>
            <p:nvPr/>
          </p:nvPicPr>
          <p:blipFill rotWithShape="1">
            <a:blip r:embed="rId8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4515252" y="1215876"/>
              <a:ext cx="451997" cy="3800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2" name="Google Shape;182;g25b3a0b9d81_0_457"/>
            <p:cNvPicPr preferRelativeResize="0"/>
            <p:nvPr/>
          </p:nvPicPr>
          <p:blipFill rotWithShape="1">
            <a:blip r:embed="rId9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5353452" y="1264115"/>
              <a:ext cx="448228" cy="2835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g25b3a0b9d81_0_457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877452" y="1255367"/>
              <a:ext cx="403269" cy="301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g25b3a0b9d81_0_457"/>
            <p:cNvPicPr preferRelativeResize="0"/>
            <p:nvPr/>
          </p:nvPicPr>
          <p:blipFill rotWithShape="1">
            <a:blip r:embed="rId11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401452" y="1234200"/>
              <a:ext cx="378317" cy="3433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g25b3a0b9d81_0_457"/>
            <p:cNvPicPr preferRelativeResize="0"/>
            <p:nvPr/>
          </p:nvPicPr>
          <p:blipFill rotWithShape="1">
            <a:blip r:embed="rId12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925452" y="1231020"/>
              <a:ext cx="351635" cy="3497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" name="Google Shape;186;g25b3a0b9d81_0_457"/>
            <p:cNvPicPr preferRelativeResize="0"/>
            <p:nvPr/>
          </p:nvPicPr>
          <p:blipFill rotWithShape="1">
            <a:blip r:embed="rId13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0687452" y="1231617"/>
              <a:ext cx="335124" cy="3485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" name="Google Shape;187;g25b3a0b9d81_0_457" descr="https://downloader.disk.yandex.ru/preview/285bda6c5835fbd9a03ded5afe27588848301e1e2f2ce03a1ce52729dbd97e82/63b697f8/oF1ccO_nxhoCQgsperR-6dOlo9_MeLYRWxe0Vc4JdbGitdSwAeaZA8b9TBtMDF5kqWuXdKQqlWMI02V8JbwHqA%3D%3D?uid=0&amp;filename=%D0%BB%D0%B5%D1%81%D0%BD%D0%B0%D1%8F%20%D0%BE%D1%82%D1%80%D0%B0%D1%81%D0%BB%D1%8C%20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4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7639452" y="1255876"/>
              <a:ext cx="364398" cy="300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8" name="Google Shape;188;g25b3a0b9d81_0_457" descr="https://downloader.disk.yandex.ru/preview/cec60a94dabc10c1700214b50d7389f16fb040556f9dd20b498a48788ab2a572/63b6981c/n52WogMnZO6VYPIyFiMFE823wZos1G9fSXW5qNBd7oFUSjzThClt2AMfYfiCxu7xgNnIQNK8E-ukmp1nRtqIAg%3D%3D?uid=0&amp;filename=%D1%8D%D0%BB%D0%B5%D0%BA%D1%82%D1%80%D0%BE%D1%82%D0%B5%D1%85%D0%BD%D0%B8%D1%87%D0%B5%D1%81%D0%BA%D0%B0%D1%8F%20%D0%BE%D1%82%D1%80%D0%B0%D1%81%D0%BB%D1%8C_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5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6115452" y="1241826"/>
              <a:ext cx="336524" cy="32811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89" name="Google Shape;189;g25b3a0b9d81_0_457"/>
            <p:cNvCxnSpPr/>
            <p:nvPr/>
          </p:nvCxnSpPr>
          <p:spPr>
            <a:xfrm>
              <a:off x="1504818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0" name="Google Shape;190;g25b3a0b9d81_0_457"/>
            <p:cNvCxnSpPr/>
            <p:nvPr/>
          </p:nvCxnSpPr>
          <p:spPr>
            <a:xfrm>
              <a:off x="2209800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1" name="Google Shape;191;g25b3a0b9d81_0_457"/>
            <p:cNvCxnSpPr/>
            <p:nvPr/>
          </p:nvCxnSpPr>
          <p:spPr>
            <a:xfrm>
              <a:off x="360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2" name="Google Shape;192;g25b3a0b9d81_0_457"/>
            <p:cNvCxnSpPr/>
            <p:nvPr/>
          </p:nvCxnSpPr>
          <p:spPr>
            <a:xfrm>
              <a:off x="436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3" name="Google Shape;193;g25b3a0b9d81_0_457"/>
            <p:cNvCxnSpPr/>
            <p:nvPr/>
          </p:nvCxnSpPr>
          <p:spPr>
            <a:xfrm>
              <a:off x="512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4" name="Google Shape;194;g25b3a0b9d81_0_457"/>
            <p:cNvCxnSpPr/>
            <p:nvPr/>
          </p:nvCxnSpPr>
          <p:spPr>
            <a:xfrm>
              <a:off x="588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5" name="Google Shape;195;g25b3a0b9d81_0_457"/>
            <p:cNvCxnSpPr/>
            <p:nvPr/>
          </p:nvCxnSpPr>
          <p:spPr>
            <a:xfrm>
              <a:off x="664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6" name="Google Shape;196;g25b3a0b9d81_0_457"/>
            <p:cNvCxnSpPr/>
            <p:nvPr/>
          </p:nvCxnSpPr>
          <p:spPr>
            <a:xfrm>
              <a:off x="741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7" name="Google Shape;197;g25b3a0b9d81_0_457"/>
            <p:cNvCxnSpPr/>
            <p:nvPr/>
          </p:nvCxnSpPr>
          <p:spPr>
            <a:xfrm>
              <a:off x="817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8" name="Google Shape;198;g25b3a0b9d81_0_457"/>
            <p:cNvCxnSpPr/>
            <p:nvPr/>
          </p:nvCxnSpPr>
          <p:spPr>
            <a:xfrm>
              <a:off x="893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9" name="Google Shape;199;g25b3a0b9d81_0_457"/>
            <p:cNvCxnSpPr/>
            <p:nvPr/>
          </p:nvCxnSpPr>
          <p:spPr>
            <a:xfrm>
              <a:off x="969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0" name="Google Shape;200;g25b3a0b9d81_0_457"/>
            <p:cNvCxnSpPr/>
            <p:nvPr/>
          </p:nvCxnSpPr>
          <p:spPr>
            <a:xfrm>
              <a:off x="1045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1" name="Google Shape;201;g25b3a0b9d81_0_457"/>
            <p:cNvCxnSpPr/>
            <p:nvPr/>
          </p:nvCxnSpPr>
          <p:spPr>
            <a:xfrm>
              <a:off x="1122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202" name="Google Shape;202;g25b3a0b9d81_0_457"/>
            <p:cNvGrpSpPr/>
            <p:nvPr/>
          </p:nvGrpSpPr>
          <p:grpSpPr>
            <a:xfrm>
              <a:off x="2362214" y="1251464"/>
              <a:ext cx="323457" cy="303130"/>
              <a:chOff x="332231" y="2855976"/>
              <a:chExt cx="258724" cy="229870"/>
            </a:xfrm>
          </p:grpSpPr>
          <p:pic>
            <p:nvPicPr>
              <p:cNvPr id="203" name="Google Shape;203;g25b3a0b9d81_0_457"/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>
                <a:off x="332231" y="2855976"/>
                <a:ext cx="258724" cy="22987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4" name="Google Shape;204;g25b3a0b9d81_0_457"/>
              <p:cNvPicPr preferRelativeResize="0"/>
              <p:nvPr/>
            </p:nvPicPr>
            <p:blipFill rotWithShape="1">
              <a:blip r:embed="rId17">
                <a:alphaModFix/>
              </a:blip>
              <a:srcRect/>
              <a:stretch/>
            </p:blipFill>
            <p:spPr>
              <a:xfrm>
                <a:off x="429767" y="2942844"/>
                <a:ext cx="62484" cy="5638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05" name="Google Shape;205;g25b3a0b9d81_0_457"/>
            <p:cNvCxnSpPr/>
            <p:nvPr/>
          </p:nvCxnSpPr>
          <p:spPr>
            <a:xfrm>
              <a:off x="2819400" y="1261275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06" name="Google Shape;206;g25b3a0b9d81_0_457"/>
          <p:cNvSpPr txBox="1"/>
          <p:nvPr/>
        </p:nvSpPr>
        <p:spPr>
          <a:xfrm>
            <a:off x="0" y="381000"/>
            <a:ext cx="12204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91450" rIns="91450" bIns="914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 u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5b3a0b9d81_0_498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209" name="Google Shape;209;g25b3a0b9d81_0_498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210" name="Google Shape;210;g25b3a0b9d81_0_498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g25b3a0b9d81_0_498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50" tIns="91450" rIns="91450" bIns="914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5b3a0b9d81_0_503"/>
          <p:cNvSpPr/>
          <p:nvPr/>
        </p:nvSpPr>
        <p:spPr>
          <a:xfrm rot="10800000" flipH="1">
            <a:off x="8269722" y="0"/>
            <a:ext cx="3922200" cy="6858000"/>
          </a:xfrm>
          <a:prstGeom prst="triangle">
            <a:avLst>
              <a:gd name="adj" fmla="val 10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4" name="Google Shape;214;g25b3a0b9d81_0_503" descr="Учащиеся, выполняющие задание под присмотром преподавателя"/>
          <p:cNvPicPr preferRelativeResize="0"/>
          <p:nvPr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802880" y="0"/>
            <a:ext cx="438912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g25b3a0b9d81_0_503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216" name="Google Shape;216;g25b3a0b9d81_0_503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217" name="Google Shape;217;g25b3a0b9d81_0_503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g25b3a0b9d81_0_503"/>
          <p:cNvSpPr/>
          <p:nvPr/>
        </p:nvSpPr>
        <p:spPr>
          <a:xfrm rot="10800000" flipH="1">
            <a:off x="5840962" y="104"/>
            <a:ext cx="3922200" cy="69288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g25b3a0b9d81_0_5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1580" y="0"/>
            <a:ext cx="4380799" cy="1309477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g25b3a0b9d81_0_503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50" tIns="91450" rIns="91450" bIns="914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g25b3a0b9d81_0_5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8293" y="1175068"/>
            <a:ext cx="384803" cy="4418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g25b3a0b9d81_0_5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9594" cy="3551744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g25b3a0b9d81_0_512"/>
          <p:cNvSpPr txBox="1"/>
          <p:nvPr/>
        </p:nvSpPr>
        <p:spPr>
          <a:xfrm>
            <a:off x="628293" y="5943600"/>
            <a:ext cx="60960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50" tIns="91450" rIns="91450" bIns="914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2023 ПРОФЕССИОНАЛИТЕТ</a:t>
            </a:r>
            <a:endParaRPr sz="130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 1">
  <p:cSld name="Титульный слайд_1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g25b3a0b9d81_0_516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2" y="-7433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g25b3a0b9d81_0_516"/>
          <p:cNvSpPr txBox="1">
            <a:spLocks noGrp="1"/>
          </p:cNvSpPr>
          <p:nvPr>
            <p:ph type="subTitle" idx="1"/>
          </p:nvPr>
        </p:nvSpPr>
        <p:spPr>
          <a:xfrm>
            <a:off x="645881" y="1585110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8" name="Google Shape;228;g25b3a0b9d81_0_5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229" name="Google Shape;229;g25b3a0b9d81_0_5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pic>
        <p:nvPicPr>
          <p:cNvPr id="230" name="Google Shape;230;g25b3a0b9d81_0_5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8"/>
            <a:ext cx="4247567" cy="421014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g25b3a0b9d81_0_516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g25b3a0b9d81_0_516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2">
  <p:cSld name="1_Титульный слайд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g25b3a0b9d81_0_524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5" y="-7431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g25b3a0b9d81_0_524"/>
          <p:cNvSpPr txBox="1">
            <a:spLocks noGrp="1"/>
          </p:cNvSpPr>
          <p:nvPr>
            <p:ph type="subTitle" idx="1"/>
          </p:nvPr>
        </p:nvSpPr>
        <p:spPr>
          <a:xfrm>
            <a:off x="645881" y="1585109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2pPr>
            <a:lvl3pPr lvl="2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3pPr>
            <a:lvl4pPr lvl="3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4pPr>
            <a:lvl5pPr lvl="4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5pPr>
            <a:lvl6pPr lvl="5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6pPr>
            <a:lvl7pPr lvl="6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7pPr>
            <a:lvl8pPr lvl="7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8pPr>
            <a:lvl9pPr lvl="8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36" name="Google Shape;236;g25b3a0b9d81_0_52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9pPr>
          </a:lstStyle>
          <a:p>
            <a:endParaRPr/>
          </a:p>
        </p:txBody>
      </p:sp>
      <p:sp>
        <p:nvSpPr>
          <p:cNvPr id="237" name="Google Shape;237;g25b3a0b9d81_0_52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/>
            </a:lvl9pPr>
          </a:lstStyle>
          <a:p>
            <a:endParaRPr/>
          </a:p>
        </p:txBody>
      </p:sp>
      <p:pic>
        <p:nvPicPr>
          <p:cNvPr id="238" name="Google Shape;238;g25b3a0b9d81_0_5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9" y="153760"/>
            <a:ext cx="4247567" cy="421015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g25b3a0b9d81_0_524"/>
          <p:cNvSpPr txBox="1">
            <a:spLocks noGrp="1"/>
          </p:cNvSpPr>
          <p:nvPr>
            <p:ph type="title"/>
          </p:nvPr>
        </p:nvSpPr>
        <p:spPr>
          <a:xfrm>
            <a:off x="645673" y="420211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g25b3a0b9d81_0_524"/>
          <p:cNvSpPr txBox="1">
            <a:spLocks noGrp="1"/>
          </p:cNvSpPr>
          <p:nvPr>
            <p:ph type="sldNum" idx="12"/>
          </p:nvPr>
        </p:nvSpPr>
        <p:spPr>
          <a:xfrm>
            <a:off x="9279987" y="190716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 1">
  <p:cSld name="Пользовательский макет_1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5b3a0b9d81_0_532"/>
          <p:cNvSpPr txBox="1">
            <a:spLocks noGrp="1"/>
          </p:cNvSpPr>
          <p:nvPr>
            <p:ph type="title"/>
          </p:nvPr>
        </p:nvSpPr>
        <p:spPr>
          <a:xfrm>
            <a:off x="629540" y="136525"/>
            <a:ext cx="8031600" cy="6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Font typeface="Raleway"/>
              <a:buNone/>
              <a:defRPr sz="2400" b="1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g25b3a0b9d81_0_532"/>
          <p:cNvSpPr txBox="1">
            <a:spLocks noGrp="1"/>
          </p:cNvSpPr>
          <p:nvPr>
            <p:ph type="sldNum" idx="12"/>
          </p:nvPr>
        </p:nvSpPr>
        <p:spPr>
          <a:xfrm>
            <a:off x="9448800" y="6356349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50" tIns="45700" rIns="91450" bIns="45700" anchor="ctr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 sz="1100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0" lvl="1" indent="0" algn="r" rtl="0">
              <a:spcBef>
                <a:spcPts val="0"/>
              </a:spcBef>
              <a:buNone/>
              <a:defRPr sz="1100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0" lvl="2" indent="0" algn="r" rtl="0">
              <a:spcBef>
                <a:spcPts val="0"/>
              </a:spcBef>
              <a:buNone/>
              <a:defRPr sz="1100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0" lvl="3" indent="0" algn="r" rtl="0">
              <a:spcBef>
                <a:spcPts val="0"/>
              </a:spcBef>
              <a:buNone/>
              <a:defRPr sz="1100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0" lvl="4" indent="0" algn="r" rtl="0">
              <a:spcBef>
                <a:spcPts val="0"/>
              </a:spcBef>
              <a:buNone/>
              <a:defRPr sz="1100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0" lvl="5" indent="0" algn="r" rtl="0">
              <a:spcBef>
                <a:spcPts val="0"/>
              </a:spcBef>
              <a:buNone/>
              <a:defRPr sz="1100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0" lvl="6" indent="0" algn="r" rtl="0">
              <a:spcBef>
                <a:spcPts val="0"/>
              </a:spcBef>
              <a:buNone/>
              <a:defRPr sz="1100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0" lvl="7" indent="0" algn="r" rtl="0">
              <a:spcBef>
                <a:spcPts val="0"/>
              </a:spcBef>
              <a:buNone/>
              <a:defRPr sz="1100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0" lvl="8" indent="0" algn="r" rtl="0">
              <a:spcBef>
                <a:spcPts val="0"/>
              </a:spcBef>
              <a:buNone/>
              <a:defRPr sz="1100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244" name="Google Shape;244;g25b3a0b9d81_0_532"/>
          <p:cNvCxnSpPr/>
          <p:nvPr/>
        </p:nvCxnSpPr>
        <p:spPr>
          <a:xfrm>
            <a:off x="0" y="427683"/>
            <a:ext cx="509400" cy="0"/>
          </a:xfrm>
          <a:prstGeom prst="straightConnector1">
            <a:avLst/>
          </a:prstGeom>
          <a:noFill/>
          <a:ln w="57150" cap="flat" cmpd="sng">
            <a:solidFill>
              <a:srgbClr val="213A7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">
  <p:cSld name="Custom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>
  <p:cSld name="Титульный слайд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5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4" y="-7434"/>
            <a:ext cx="2609385" cy="71356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5"/>
          <p:cNvSpPr txBox="1">
            <a:spLocks noGrp="1"/>
          </p:cNvSpPr>
          <p:nvPr>
            <p:ph type="subTitle" idx="1"/>
          </p:nvPr>
        </p:nvSpPr>
        <p:spPr>
          <a:xfrm>
            <a:off x="645881" y="1585110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pic>
        <p:nvPicPr>
          <p:cNvPr id="27" name="Google Shape;27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8"/>
            <a:ext cx="4248404" cy="421097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sz="26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5b3a0b9d81_1_177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252" name="Google Shape;252;g25b3a0b9d81_1_177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253" name="Google Shape;253;g25b3a0b9d81_1_17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5b3a0b9d81_1_18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g25b3a0b9d81_1_18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60" name="Google Shape;260;g25b3a0b9d81_1_18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25b3a0b9d81_1_18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g25b3a0b9d81_1_18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64" name="Google Shape;264;g25b3a0b9d81_1_188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65" name="Google Shape;265;g25b3a0b9d81_1_18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25b3a0b9d81_1_19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g25b3a0b9d81_1_19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5b3a0b9d81_1_196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271" name="Google Shape;271;g25b3a0b9d81_1_196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2" name="Google Shape;272;g25b3a0b9d81_1_19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5b3a0b9d81_1_200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275" name="Google Shape;275;g25b3a0b9d81_1_20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5b3a0b9d81_1_203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g25b3a0b9d81_1_203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279" name="Google Shape;279;g25b3a0b9d81_1_203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80" name="Google Shape;280;g25b3a0b9d81_1_203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81" name="Google Shape;281;g25b3a0b9d81_1_20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5b3a0b9d81_1_209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284" name="Google Shape;284;g25b3a0b9d81_1_20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25b3a0b9d81_1_212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87" name="Google Shape;287;g25b3a0b9d81_1_212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88" name="Google Shape;288;g25b3a0b9d81_1_2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5b3a0b9d81_1_2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sldNum" idx="12"/>
          </p:nvPr>
        </p:nvSpPr>
        <p:spPr>
          <a:xfrm>
            <a:off x="9215511" y="22283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34" name="Google Shape;34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0C0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 1">
  <p:cSld name="Только заголовок">
    <p:bg>
      <p:bgPr>
        <a:solidFill>
          <a:schemeClr val="dk1"/>
        </a:solidFill>
        <a:effectLst/>
      </p:bgPr>
    </p:bg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5b3a0b9d81_1_218"/>
          <p:cNvSpPr txBox="1">
            <a:spLocks noGrp="1"/>
          </p:cNvSpPr>
          <p:nvPr>
            <p:ph type="title"/>
          </p:nvPr>
        </p:nvSpPr>
        <p:spPr>
          <a:xfrm>
            <a:off x="622743" y="4860863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  <a:defRPr sz="3600" b="1" i="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93" name="Google Shape;293;g25b3a0b9d81_1_218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1">
  <p:cSld name="Blank">
    <p:bg>
      <p:bgPr>
        <a:solidFill>
          <a:schemeClr val="lt1"/>
        </a:solid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5b3a0b9d81_1_221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6" name="Google Shape;296;g25b3a0b9d81_1_221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7" name="Google Shape;297;g25b3a0b9d81_1_221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8" name="Google Shape;298;g25b3a0b9d81_1_221"/>
          <p:cNvGrpSpPr/>
          <p:nvPr/>
        </p:nvGrpSpPr>
        <p:grpSpPr>
          <a:xfrm>
            <a:off x="-12700" y="1797853"/>
            <a:ext cx="12204700" cy="5064504"/>
            <a:chOff x="-6350" y="1799843"/>
            <a:chExt cx="12204700" cy="5064504"/>
          </a:xfrm>
        </p:grpSpPr>
        <p:pic>
          <p:nvPicPr>
            <p:cNvPr id="299" name="Google Shape;299;g25b3a0b9d81_1_221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6350" y="1799844"/>
              <a:ext cx="12204700" cy="50645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0" name="Google Shape;300;g25b3a0b9d81_1_221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4471C4">
                <a:alpha val="494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g25b3a0b9d81_1_221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0000">
                <a:alpha val="494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2" name="Google Shape;302;g25b3a0b9d81_1_221"/>
          <p:cNvGrpSpPr/>
          <p:nvPr/>
        </p:nvGrpSpPr>
        <p:grpSpPr>
          <a:xfrm>
            <a:off x="681487" y="1067786"/>
            <a:ext cx="10841728" cy="380013"/>
            <a:chOff x="968644" y="1215876"/>
            <a:chExt cx="10841728" cy="380013"/>
          </a:xfrm>
        </p:grpSpPr>
        <p:pic>
          <p:nvPicPr>
            <p:cNvPr id="303" name="Google Shape;303;g25b3a0b9d81_1_221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1449452" y="1261275"/>
              <a:ext cx="360920" cy="2892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Google Shape;304;g25b3a0b9d81_1_221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240559" y="1219195"/>
              <a:ext cx="265793" cy="37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Google Shape;305;g25b3a0b9d81_1_221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68644" y="1244135"/>
              <a:ext cx="383774" cy="303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6" name="Google Shape;306;g25b3a0b9d81_1_221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676400" y="1264115"/>
              <a:ext cx="383728" cy="2835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7" name="Google Shape;307;g25b3a0b9d81_1_221"/>
            <p:cNvSpPr/>
            <p:nvPr/>
          </p:nvSpPr>
          <p:spPr>
            <a:xfrm>
              <a:off x="3048000" y="1273104"/>
              <a:ext cx="379942" cy="273934"/>
            </a:xfrm>
            <a:custGeom>
              <a:avLst/>
              <a:gdLst/>
              <a:ahLst/>
              <a:cxnLst/>
              <a:rect l="l" t="t" r="r" b="b"/>
              <a:pathLst>
                <a:path w="448309" h="368935" extrusionOk="0">
                  <a:moveTo>
                    <a:pt x="447967" y="0"/>
                  </a:moveTo>
                  <a:lnTo>
                    <a:pt x="230504" y="0"/>
                  </a:lnTo>
                  <a:lnTo>
                    <a:pt x="0" y="368871"/>
                  </a:lnTo>
                  <a:lnTo>
                    <a:pt x="217474" y="368871"/>
                  </a:lnTo>
                  <a:lnTo>
                    <a:pt x="447967" y="0"/>
                  </a:lnTo>
                  <a:close/>
                </a:path>
              </a:pathLst>
            </a:custGeom>
            <a:solidFill>
              <a:srgbClr val="EF442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endPara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8" name="Google Shape;308;g25b3a0b9d81_1_221"/>
            <p:cNvPicPr preferRelativeResize="0"/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3753252" y="1217578"/>
              <a:ext cx="520539" cy="376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Google Shape;309;g25b3a0b9d81_1_221"/>
            <p:cNvPicPr preferRelativeResize="0"/>
            <p:nvPr/>
          </p:nvPicPr>
          <p:blipFill rotWithShape="1">
            <a:blip r:embed="rId8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4515252" y="1215876"/>
              <a:ext cx="451997" cy="3800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0" name="Google Shape;310;g25b3a0b9d81_1_221"/>
            <p:cNvPicPr preferRelativeResize="0"/>
            <p:nvPr/>
          </p:nvPicPr>
          <p:blipFill rotWithShape="1">
            <a:blip r:embed="rId9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5353452" y="1264115"/>
              <a:ext cx="448228" cy="2835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1" name="Google Shape;311;g25b3a0b9d81_1_22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877452" y="1255367"/>
              <a:ext cx="403269" cy="301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2" name="Google Shape;312;g25b3a0b9d81_1_221"/>
            <p:cNvPicPr preferRelativeResize="0"/>
            <p:nvPr/>
          </p:nvPicPr>
          <p:blipFill rotWithShape="1">
            <a:blip r:embed="rId11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401452" y="1234200"/>
              <a:ext cx="378317" cy="3433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3" name="Google Shape;313;g25b3a0b9d81_1_221"/>
            <p:cNvPicPr preferRelativeResize="0"/>
            <p:nvPr/>
          </p:nvPicPr>
          <p:blipFill rotWithShape="1">
            <a:blip r:embed="rId12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925452" y="1231020"/>
              <a:ext cx="351635" cy="3497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4" name="Google Shape;314;g25b3a0b9d81_1_221"/>
            <p:cNvPicPr preferRelativeResize="0"/>
            <p:nvPr/>
          </p:nvPicPr>
          <p:blipFill rotWithShape="1">
            <a:blip r:embed="rId13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0687452" y="1231617"/>
              <a:ext cx="335124" cy="3485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g25b3a0b9d81_1_221" descr="https://downloader.disk.yandex.ru/preview/285bda6c5835fbd9a03ded5afe27588848301e1e2f2ce03a1ce52729dbd97e82/63b697f8/oF1ccO_nxhoCQgsperR-6dOlo9_MeLYRWxe0Vc4JdbGitdSwAeaZA8b9TBtMDF5kqWuXdKQqlWMI02V8JbwHqA%3D%3D?uid=0&amp;filename=%D0%BB%D0%B5%D1%81%D0%BD%D0%B0%D1%8F%20%D0%BE%D1%82%D1%80%D0%B0%D1%81%D0%BB%D1%8C%20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4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7639452" y="1255876"/>
              <a:ext cx="364398" cy="300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6" name="Google Shape;316;g25b3a0b9d81_1_221" descr="https://downloader.disk.yandex.ru/preview/cec60a94dabc10c1700214b50d7389f16fb040556f9dd20b498a48788ab2a572/63b6981c/n52WogMnZO6VYPIyFiMFE823wZos1G9fSXW5qNBd7oFUSjzThClt2AMfYfiCxu7xgNnIQNK8E-ukmp1nRtqIAg%3D%3D?uid=0&amp;filename=%D1%8D%D0%BB%D0%B5%D0%BA%D1%82%D1%80%D0%BE%D1%82%D0%B5%D1%85%D0%BD%D0%B8%D1%87%D0%B5%D1%81%D0%BA%D0%B0%D1%8F%20%D0%BE%D1%82%D1%80%D0%B0%D1%81%D0%BB%D1%8C_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5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6115452" y="1241826"/>
              <a:ext cx="336524" cy="32811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17" name="Google Shape;317;g25b3a0b9d81_1_221"/>
            <p:cNvCxnSpPr/>
            <p:nvPr/>
          </p:nvCxnSpPr>
          <p:spPr>
            <a:xfrm>
              <a:off x="1504818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8" name="Google Shape;318;g25b3a0b9d81_1_221"/>
            <p:cNvCxnSpPr/>
            <p:nvPr/>
          </p:nvCxnSpPr>
          <p:spPr>
            <a:xfrm>
              <a:off x="2209800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9" name="Google Shape;319;g25b3a0b9d81_1_221"/>
            <p:cNvCxnSpPr/>
            <p:nvPr/>
          </p:nvCxnSpPr>
          <p:spPr>
            <a:xfrm>
              <a:off x="360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0" name="Google Shape;320;g25b3a0b9d81_1_221"/>
            <p:cNvCxnSpPr/>
            <p:nvPr/>
          </p:nvCxnSpPr>
          <p:spPr>
            <a:xfrm>
              <a:off x="436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1" name="Google Shape;321;g25b3a0b9d81_1_221"/>
            <p:cNvCxnSpPr/>
            <p:nvPr/>
          </p:nvCxnSpPr>
          <p:spPr>
            <a:xfrm>
              <a:off x="512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2" name="Google Shape;322;g25b3a0b9d81_1_221"/>
            <p:cNvCxnSpPr/>
            <p:nvPr/>
          </p:nvCxnSpPr>
          <p:spPr>
            <a:xfrm>
              <a:off x="588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3" name="Google Shape;323;g25b3a0b9d81_1_221"/>
            <p:cNvCxnSpPr/>
            <p:nvPr/>
          </p:nvCxnSpPr>
          <p:spPr>
            <a:xfrm>
              <a:off x="664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4" name="Google Shape;324;g25b3a0b9d81_1_221"/>
            <p:cNvCxnSpPr/>
            <p:nvPr/>
          </p:nvCxnSpPr>
          <p:spPr>
            <a:xfrm>
              <a:off x="741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5" name="Google Shape;325;g25b3a0b9d81_1_221"/>
            <p:cNvCxnSpPr/>
            <p:nvPr/>
          </p:nvCxnSpPr>
          <p:spPr>
            <a:xfrm>
              <a:off x="817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6" name="Google Shape;326;g25b3a0b9d81_1_221"/>
            <p:cNvCxnSpPr/>
            <p:nvPr/>
          </p:nvCxnSpPr>
          <p:spPr>
            <a:xfrm>
              <a:off x="893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7" name="Google Shape;327;g25b3a0b9d81_1_221"/>
            <p:cNvCxnSpPr/>
            <p:nvPr/>
          </p:nvCxnSpPr>
          <p:spPr>
            <a:xfrm>
              <a:off x="969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8" name="Google Shape;328;g25b3a0b9d81_1_221"/>
            <p:cNvCxnSpPr/>
            <p:nvPr/>
          </p:nvCxnSpPr>
          <p:spPr>
            <a:xfrm>
              <a:off x="1045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9" name="Google Shape;329;g25b3a0b9d81_1_221"/>
            <p:cNvCxnSpPr/>
            <p:nvPr/>
          </p:nvCxnSpPr>
          <p:spPr>
            <a:xfrm>
              <a:off x="1122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330" name="Google Shape;330;g25b3a0b9d81_1_221"/>
            <p:cNvGrpSpPr/>
            <p:nvPr/>
          </p:nvGrpSpPr>
          <p:grpSpPr>
            <a:xfrm>
              <a:off x="2362214" y="1251459"/>
              <a:ext cx="323457" cy="303130"/>
              <a:chOff x="332231" y="2855976"/>
              <a:chExt cx="258724" cy="229870"/>
            </a:xfrm>
          </p:grpSpPr>
          <p:pic>
            <p:nvPicPr>
              <p:cNvPr id="331" name="Google Shape;331;g25b3a0b9d81_1_221"/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>
                <a:off x="332231" y="2855976"/>
                <a:ext cx="258724" cy="22987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2" name="Google Shape;332;g25b3a0b9d81_1_221"/>
              <p:cNvPicPr preferRelativeResize="0"/>
              <p:nvPr/>
            </p:nvPicPr>
            <p:blipFill rotWithShape="1">
              <a:blip r:embed="rId17">
                <a:alphaModFix/>
              </a:blip>
              <a:srcRect/>
              <a:stretch/>
            </p:blipFill>
            <p:spPr>
              <a:xfrm>
                <a:off x="429767" y="2942844"/>
                <a:ext cx="62484" cy="5638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333" name="Google Shape;333;g25b3a0b9d81_1_221"/>
            <p:cNvCxnSpPr/>
            <p:nvPr/>
          </p:nvCxnSpPr>
          <p:spPr>
            <a:xfrm>
              <a:off x="2819400" y="1261275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334" name="Google Shape;334;g25b3a0b9d81_1_221"/>
          <p:cNvSpPr txBox="1"/>
          <p:nvPr/>
        </p:nvSpPr>
        <p:spPr>
          <a:xfrm>
            <a:off x="0" y="381000"/>
            <a:ext cx="12204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5b3a0b9d81_1_262"/>
          <p:cNvSpPr txBox="1">
            <a:spLocks noGrp="1"/>
          </p:cNvSpPr>
          <p:nvPr>
            <p:ph type="title"/>
          </p:nvPr>
        </p:nvSpPr>
        <p:spPr>
          <a:xfrm>
            <a:off x="565185" y="466507"/>
            <a:ext cx="4562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7" name="Google Shape;337;g25b3a0b9d81_1_262"/>
          <p:cNvSpPr txBox="1">
            <a:spLocks noGrp="1"/>
          </p:cNvSpPr>
          <p:nvPr>
            <p:ph type="body" idx="1"/>
          </p:nvPr>
        </p:nvSpPr>
        <p:spPr>
          <a:xfrm>
            <a:off x="587943" y="193310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 b="0" i="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 b="0" i="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 b="0" i="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338" name="Google Shape;338;g25b3a0b9d81_1_262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9" name="Google Shape;339;g25b3a0b9d81_1_262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40" name="Google Shape;340;g25b3a0b9d81_1_2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6355" y="153757"/>
            <a:ext cx="4247986" cy="421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g25b3a0b9d81_1_262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g25b3a0b9d81_1_262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5b3a0b9d81_1_270"/>
          <p:cNvSpPr txBox="1">
            <a:spLocks noGrp="1"/>
          </p:cNvSpPr>
          <p:nvPr>
            <p:ph type="title"/>
          </p:nvPr>
        </p:nvSpPr>
        <p:spPr>
          <a:xfrm>
            <a:off x="7279307" y="2160972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ela Gothic One"/>
              <a:buNone/>
              <a:defRPr sz="27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g25b3a0b9d81_1_270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6" name="Google Shape;346;g25b3a0b9d81_1_270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47" name="Google Shape;347;g25b3a0b9d81_1_270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41019" y="1079500"/>
            <a:ext cx="704849" cy="453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g25b3a0b9d81_1_2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147" y="5925131"/>
            <a:ext cx="5974760" cy="691111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g25b3a0b9d81_1_270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">
  <p:cSld name="Титульный слайд"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Google Shape;351;g25b3a0b9d81_1_277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g25b3a0b9d81_1_277"/>
          <p:cNvSpPr txBox="1">
            <a:spLocks noGrp="1"/>
          </p:cNvSpPr>
          <p:nvPr>
            <p:ph type="subTitle" idx="1"/>
          </p:nvPr>
        </p:nvSpPr>
        <p:spPr>
          <a:xfrm>
            <a:off x="645881" y="158511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53" name="Google Shape;353;g25b3a0b9d81_1_27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4" name="Google Shape;354;g25b3a0b9d81_1_27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55" name="Google Shape;355;g25b3a0b9d81_1_2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7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g25b3a0b9d81_1_277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57" name="Google Shape;357;g25b3a0b9d81_1_277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25b3a0b9d81_1_285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0" name="Google Shape;360;g25b3a0b9d81_1_285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1" name="Google Shape;361;g25b3a0b9d81_1_285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g25b3a0b9d81_1_285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25b3a0b9d81_1_290"/>
          <p:cNvSpPr/>
          <p:nvPr/>
        </p:nvSpPr>
        <p:spPr>
          <a:xfrm rot="10800000" flipH="1">
            <a:off x="8269723" y="0"/>
            <a:ext cx="3921900" cy="6858000"/>
          </a:xfrm>
          <a:prstGeom prst="triangle">
            <a:avLst>
              <a:gd name="adj" fmla="val 10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5" name="Google Shape;365;g25b3a0b9d81_1_290" descr="Учащиеся, выполняющие задание под присмотром преподавателя"/>
          <p:cNvPicPr preferRelativeResize="0"/>
          <p:nvPr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802880" y="0"/>
            <a:ext cx="4389115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g25b3a0b9d81_1_290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7" name="Google Shape;367;g25b3a0b9d81_1_290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8" name="Google Shape;368;g25b3a0b9d81_1_290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g25b3a0b9d81_1_290"/>
          <p:cNvSpPr/>
          <p:nvPr/>
        </p:nvSpPr>
        <p:spPr>
          <a:xfrm rot="10800000" flipH="1">
            <a:off x="5840963" y="104"/>
            <a:ext cx="3921900" cy="69288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0" name="Google Shape;370;g25b3a0b9d81_1_2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1580" y="0"/>
            <a:ext cx="4381231" cy="1309607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g25b3a0b9d81_1_290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g25b3a0b9d81_1_2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8293" y="1175068"/>
            <a:ext cx="384841" cy="4419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g25b3a0b9d81_1_29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0796" cy="3552094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g25b3a0b9d81_1_299"/>
          <p:cNvSpPr txBox="1"/>
          <p:nvPr/>
        </p:nvSpPr>
        <p:spPr>
          <a:xfrm>
            <a:off x="628293" y="5943600"/>
            <a:ext cx="60960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2023 ПРОФЕССИОНАЛИТЕТ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 1">
  <p:cSld name="Титульный слайд_1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g25b3a0b9d81_1_303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g25b3a0b9d81_1_303"/>
          <p:cNvSpPr txBox="1">
            <a:spLocks noGrp="1"/>
          </p:cNvSpPr>
          <p:nvPr>
            <p:ph type="subTitle" idx="1"/>
          </p:nvPr>
        </p:nvSpPr>
        <p:spPr>
          <a:xfrm>
            <a:off x="645881" y="158511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79" name="Google Shape;379;g25b3a0b9d81_1_303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0" name="Google Shape;380;g25b3a0b9d81_1_303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81" name="Google Shape;381;g25b3a0b9d81_1_3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9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g25b3a0b9d81_1_303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g25b3a0b9d81_1_303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2">
  <p:cSld name="1_Титульный слайд"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g25b3a0b9d81_1_311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5" y="-7431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g25b3a0b9d81_1_311"/>
          <p:cNvSpPr txBox="1">
            <a:spLocks noGrp="1"/>
          </p:cNvSpPr>
          <p:nvPr>
            <p:ph type="subTitle" idx="1"/>
          </p:nvPr>
        </p:nvSpPr>
        <p:spPr>
          <a:xfrm>
            <a:off x="645881" y="1585109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2pPr>
            <a:lvl3pPr lvl="2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3pPr>
            <a:lvl4pPr lvl="3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4pPr>
            <a:lvl5pPr lvl="4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5pPr>
            <a:lvl6pPr lvl="5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6pPr>
            <a:lvl7pPr lvl="6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7pPr>
            <a:lvl8pPr lvl="7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8pPr>
            <a:lvl9pPr lvl="8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87" name="Google Shape;387;g25b3a0b9d81_1_31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8" name="Google Shape;388;g25b3a0b9d81_1_31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89" name="Google Shape;389;g25b3a0b9d81_1_3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9" y="153760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g25b3a0b9d81_1_311"/>
          <p:cNvSpPr txBox="1">
            <a:spLocks noGrp="1"/>
          </p:cNvSpPr>
          <p:nvPr>
            <p:ph type="title"/>
          </p:nvPr>
        </p:nvSpPr>
        <p:spPr>
          <a:xfrm>
            <a:off x="645673" y="420211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391" name="Google Shape;391;g25b3a0b9d81_1_311"/>
          <p:cNvSpPr txBox="1">
            <a:spLocks noGrp="1"/>
          </p:cNvSpPr>
          <p:nvPr>
            <p:ph type="sldNum" idx="12"/>
          </p:nvPr>
        </p:nvSpPr>
        <p:spPr>
          <a:xfrm>
            <a:off x="9279987" y="190716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7"/>
          <p:cNvSpPr txBox="1">
            <a:spLocks noGrp="1"/>
          </p:cNvSpPr>
          <p:nvPr>
            <p:ph type="title"/>
          </p:nvPr>
        </p:nvSpPr>
        <p:spPr>
          <a:xfrm>
            <a:off x="7279306" y="216097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Dela Gothic One"/>
              <a:buNone/>
              <a:defRPr sz="26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pic>
        <p:nvPicPr>
          <p:cNvPr id="39" name="Google Shape;39;p17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41019" y="1079500"/>
            <a:ext cx="704850" cy="453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147" y="5925131"/>
            <a:ext cx="5975350" cy="69117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7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 1">
  <p:cSld name="Пользовательский макет_1"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25b3a0b9d81_1_319"/>
          <p:cNvSpPr txBox="1">
            <a:spLocks noGrp="1"/>
          </p:cNvSpPr>
          <p:nvPr>
            <p:ph type="title"/>
          </p:nvPr>
        </p:nvSpPr>
        <p:spPr>
          <a:xfrm>
            <a:off x="629540" y="136525"/>
            <a:ext cx="8031600" cy="6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Font typeface="Raleway"/>
              <a:buNone/>
              <a:defRPr sz="2400" b="1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394" name="Google Shape;394;g25b3a0b9d81_1_319"/>
          <p:cNvSpPr txBox="1">
            <a:spLocks noGrp="1"/>
          </p:cNvSpPr>
          <p:nvPr>
            <p:ph type="sldNum" idx="12"/>
          </p:nvPr>
        </p:nvSpPr>
        <p:spPr>
          <a:xfrm>
            <a:off x="9448800" y="6356349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395" name="Google Shape;395;g25b3a0b9d81_1_319"/>
          <p:cNvCxnSpPr/>
          <p:nvPr/>
        </p:nvCxnSpPr>
        <p:spPr>
          <a:xfrm>
            <a:off x="0" y="427683"/>
            <a:ext cx="509100" cy="0"/>
          </a:xfrm>
          <a:prstGeom prst="straightConnector1">
            <a:avLst/>
          </a:prstGeom>
          <a:noFill/>
          <a:ln w="57150" cap="flat" cmpd="sng">
            <a:solidFill>
              <a:srgbClr val="213A7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">
  <p:cSld name="Custom"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25b3a0b9d81_1_519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403" name="Google Shape;403;g25b3a0b9d81_1_519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404" name="Google Shape;404;g25b3a0b9d81_1_51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25b3a0b9d81_1_52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07" name="Google Shape;407;g25b3a0b9d81_1_52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25b3a0b9d81_1_52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410" name="Google Shape;410;g25b3a0b9d81_1_52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11" name="Google Shape;411;g25b3a0b9d81_1_52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25b3a0b9d81_1_53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414" name="Google Shape;414;g25b3a0b9d81_1_530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15" name="Google Shape;415;g25b3a0b9d81_1_530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16" name="Google Shape;416;g25b3a0b9d81_1_53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25b3a0b9d81_1_53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419" name="Google Shape;419;g25b3a0b9d81_1_53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25b3a0b9d81_1_538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422" name="Google Shape;422;g25b3a0b9d81_1_538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23" name="Google Shape;423;g25b3a0b9d81_1_53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25b3a0b9d81_1_542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426" name="Google Shape;426;g25b3a0b9d81_1_54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25b3a0b9d81_1_545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g25b3a0b9d81_1_545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430" name="Google Shape;430;g25b3a0b9d81_1_545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31" name="Google Shape;431;g25b3a0b9d81_1_545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32" name="Google Shape;432;g25b3a0b9d81_1_54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Пустой слайд">
  <p:cSld name="1_Пустой слайд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9"/>
          <p:cNvSpPr/>
          <p:nvPr/>
        </p:nvSpPr>
        <p:spPr>
          <a:xfrm>
            <a:off x="0" y="1842868"/>
            <a:ext cx="12192000" cy="5015132"/>
          </a:xfrm>
          <a:prstGeom prst="rect">
            <a:avLst/>
          </a:prstGeom>
          <a:solidFill>
            <a:srgbClr val="0C0C0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19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5b3a0b9d81_1_551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435" name="Google Shape;435;g25b3a0b9d81_1_55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25b3a0b9d81_1_554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38" name="Google Shape;438;g25b3a0b9d81_1_554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39" name="Google Shape;439;g25b3a0b9d81_1_55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25b3a0b9d81_1_55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 1">
  <p:cSld name="Только заголовок">
    <p:bg>
      <p:bgPr>
        <a:solidFill>
          <a:schemeClr val="dk1"/>
        </a:solidFill>
        <a:effectLst/>
      </p:bgPr>
    </p:bg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25b3a0b9d81_1_560"/>
          <p:cNvSpPr txBox="1">
            <a:spLocks noGrp="1"/>
          </p:cNvSpPr>
          <p:nvPr>
            <p:ph type="title"/>
          </p:nvPr>
        </p:nvSpPr>
        <p:spPr>
          <a:xfrm>
            <a:off x="622743" y="4860863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  <a:defRPr sz="3600" b="1" i="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g25b3a0b9d81_1_560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1">
  <p:cSld name="Blank">
    <p:bg>
      <p:bgPr>
        <a:solidFill>
          <a:schemeClr val="lt1"/>
        </a:solidFill>
        <a:effectLst/>
      </p:bgPr>
    </p:bg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25b3a0b9d81_1_563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7" name="Google Shape;447;g25b3a0b9d81_1_563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8" name="Google Shape;448;g25b3a0b9d81_1_563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9" name="Google Shape;449;g25b3a0b9d81_1_563"/>
          <p:cNvGrpSpPr/>
          <p:nvPr/>
        </p:nvGrpSpPr>
        <p:grpSpPr>
          <a:xfrm>
            <a:off x="-12700" y="1797853"/>
            <a:ext cx="12204700" cy="5064504"/>
            <a:chOff x="-6350" y="1799843"/>
            <a:chExt cx="12204700" cy="5064504"/>
          </a:xfrm>
        </p:grpSpPr>
        <p:pic>
          <p:nvPicPr>
            <p:cNvPr id="450" name="Google Shape;450;g25b3a0b9d81_1_563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6350" y="1799844"/>
              <a:ext cx="12204700" cy="50645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1" name="Google Shape;451;g25b3a0b9d81_1_563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4471C4">
                <a:alpha val="494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g25b3a0b9d81_1_563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0000">
                <a:alpha val="494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3" name="Google Shape;453;g25b3a0b9d81_1_563"/>
          <p:cNvGrpSpPr/>
          <p:nvPr/>
        </p:nvGrpSpPr>
        <p:grpSpPr>
          <a:xfrm>
            <a:off x="681487" y="1067786"/>
            <a:ext cx="10841728" cy="380013"/>
            <a:chOff x="968644" y="1215876"/>
            <a:chExt cx="10841728" cy="380013"/>
          </a:xfrm>
        </p:grpSpPr>
        <p:pic>
          <p:nvPicPr>
            <p:cNvPr id="454" name="Google Shape;454;g25b3a0b9d81_1_563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1449452" y="1261275"/>
              <a:ext cx="360920" cy="2892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5" name="Google Shape;455;g25b3a0b9d81_1_563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240559" y="1219195"/>
              <a:ext cx="265793" cy="37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6" name="Google Shape;456;g25b3a0b9d81_1_563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68644" y="1244135"/>
              <a:ext cx="383774" cy="303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7" name="Google Shape;457;g25b3a0b9d81_1_563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676400" y="1264115"/>
              <a:ext cx="383728" cy="2835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8" name="Google Shape;458;g25b3a0b9d81_1_563"/>
            <p:cNvSpPr/>
            <p:nvPr/>
          </p:nvSpPr>
          <p:spPr>
            <a:xfrm>
              <a:off x="3048000" y="1273104"/>
              <a:ext cx="379942" cy="273934"/>
            </a:xfrm>
            <a:custGeom>
              <a:avLst/>
              <a:gdLst/>
              <a:ahLst/>
              <a:cxnLst/>
              <a:rect l="l" t="t" r="r" b="b"/>
              <a:pathLst>
                <a:path w="448309" h="368935" extrusionOk="0">
                  <a:moveTo>
                    <a:pt x="447967" y="0"/>
                  </a:moveTo>
                  <a:lnTo>
                    <a:pt x="230504" y="0"/>
                  </a:lnTo>
                  <a:lnTo>
                    <a:pt x="0" y="368871"/>
                  </a:lnTo>
                  <a:lnTo>
                    <a:pt x="217474" y="368871"/>
                  </a:lnTo>
                  <a:lnTo>
                    <a:pt x="447967" y="0"/>
                  </a:lnTo>
                  <a:close/>
                </a:path>
              </a:pathLst>
            </a:custGeom>
            <a:solidFill>
              <a:srgbClr val="EF442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endPara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59" name="Google Shape;459;g25b3a0b9d81_1_563"/>
            <p:cNvPicPr preferRelativeResize="0"/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3753252" y="1217578"/>
              <a:ext cx="520539" cy="376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0" name="Google Shape;460;g25b3a0b9d81_1_563"/>
            <p:cNvPicPr preferRelativeResize="0"/>
            <p:nvPr/>
          </p:nvPicPr>
          <p:blipFill rotWithShape="1">
            <a:blip r:embed="rId8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4515252" y="1215876"/>
              <a:ext cx="451997" cy="3800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1" name="Google Shape;461;g25b3a0b9d81_1_563"/>
            <p:cNvPicPr preferRelativeResize="0"/>
            <p:nvPr/>
          </p:nvPicPr>
          <p:blipFill rotWithShape="1">
            <a:blip r:embed="rId9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5353452" y="1264115"/>
              <a:ext cx="448228" cy="2835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2" name="Google Shape;462;g25b3a0b9d81_1_563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877452" y="1255367"/>
              <a:ext cx="403269" cy="301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3" name="Google Shape;463;g25b3a0b9d81_1_563"/>
            <p:cNvPicPr preferRelativeResize="0"/>
            <p:nvPr/>
          </p:nvPicPr>
          <p:blipFill rotWithShape="1">
            <a:blip r:embed="rId11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401452" y="1234200"/>
              <a:ext cx="378317" cy="3433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4" name="Google Shape;464;g25b3a0b9d81_1_563"/>
            <p:cNvPicPr preferRelativeResize="0"/>
            <p:nvPr/>
          </p:nvPicPr>
          <p:blipFill rotWithShape="1">
            <a:blip r:embed="rId12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925452" y="1231020"/>
              <a:ext cx="351635" cy="3497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5" name="Google Shape;465;g25b3a0b9d81_1_563"/>
            <p:cNvPicPr preferRelativeResize="0"/>
            <p:nvPr/>
          </p:nvPicPr>
          <p:blipFill rotWithShape="1">
            <a:blip r:embed="rId13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0687452" y="1231617"/>
              <a:ext cx="335124" cy="3485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6" name="Google Shape;466;g25b3a0b9d81_1_563" descr="https://downloader.disk.yandex.ru/preview/285bda6c5835fbd9a03ded5afe27588848301e1e2f2ce03a1ce52729dbd97e82/63b697f8/oF1ccO_nxhoCQgsperR-6dOlo9_MeLYRWxe0Vc4JdbGitdSwAeaZA8b9TBtMDF5kqWuXdKQqlWMI02V8JbwHqA%3D%3D?uid=0&amp;filename=%D0%BB%D0%B5%D1%81%D0%BD%D0%B0%D1%8F%20%D0%BE%D1%82%D1%80%D0%B0%D1%81%D0%BB%D1%8C%20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4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7639452" y="1255876"/>
              <a:ext cx="364398" cy="300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7" name="Google Shape;467;g25b3a0b9d81_1_563" descr="https://downloader.disk.yandex.ru/preview/cec60a94dabc10c1700214b50d7389f16fb040556f9dd20b498a48788ab2a572/63b6981c/n52WogMnZO6VYPIyFiMFE823wZos1G9fSXW5qNBd7oFUSjzThClt2AMfYfiCxu7xgNnIQNK8E-ukmp1nRtqIAg%3D%3D?uid=0&amp;filename=%D1%8D%D0%BB%D0%B5%D0%BA%D1%82%D1%80%D0%BE%D1%82%D0%B5%D1%85%D0%BD%D0%B8%D1%87%D0%B5%D1%81%D0%BA%D0%B0%D1%8F%20%D0%BE%D1%82%D1%80%D0%B0%D1%81%D0%BB%D1%8C_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5" cstate="print">
              <a:alphaModFix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6115452" y="1241826"/>
              <a:ext cx="336524" cy="32811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68" name="Google Shape;468;g25b3a0b9d81_1_563"/>
            <p:cNvCxnSpPr/>
            <p:nvPr/>
          </p:nvCxnSpPr>
          <p:spPr>
            <a:xfrm>
              <a:off x="1504818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69" name="Google Shape;469;g25b3a0b9d81_1_563"/>
            <p:cNvCxnSpPr/>
            <p:nvPr/>
          </p:nvCxnSpPr>
          <p:spPr>
            <a:xfrm>
              <a:off x="2209800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0" name="Google Shape;470;g25b3a0b9d81_1_563"/>
            <p:cNvCxnSpPr/>
            <p:nvPr/>
          </p:nvCxnSpPr>
          <p:spPr>
            <a:xfrm>
              <a:off x="360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1" name="Google Shape;471;g25b3a0b9d81_1_563"/>
            <p:cNvCxnSpPr/>
            <p:nvPr/>
          </p:nvCxnSpPr>
          <p:spPr>
            <a:xfrm>
              <a:off x="436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2" name="Google Shape;472;g25b3a0b9d81_1_563"/>
            <p:cNvCxnSpPr/>
            <p:nvPr/>
          </p:nvCxnSpPr>
          <p:spPr>
            <a:xfrm>
              <a:off x="512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3" name="Google Shape;473;g25b3a0b9d81_1_563"/>
            <p:cNvCxnSpPr/>
            <p:nvPr/>
          </p:nvCxnSpPr>
          <p:spPr>
            <a:xfrm>
              <a:off x="588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4" name="Google Shape;474;g25b3a0b9d81_1_563"/>
            <p:cNvCxnSpPr/>
            <p:nvPr/>
          </p:nvCxnSpPr>
          <p:spPr>
            <a:xfrm>
              <a:off x="664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5" name="Google Shape;475;g25b3a0b9d81_1_563"/>
            <p:cNvCxnSpPr/>
            <p:nvPr/>
          </p:nvCxnSpPr>
          <p:spPr>
            <a:xfrm>
              <a:off x="741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6" name="Google Shape;476;g25b3a0b9d81_1_563"/>
            <p:cNvCxnSpPr/>
            <p:nvPr/>
          </p:nvCxnSpPr>
          <p:spPr>
            <a:xfrm>
              <a:off x="817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7" name="Google Shape;477;g25b3a0b9d81_1_563"/>
            <p:cNvCxnSpPr/>
            <p:nvPr/>
          </p:nvCxnSpPr>
          <p:spPr>
            <a:xfrm>
              <a:off x="893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8" name="Google Shape;478;g25b3a0b9d81_1_563"/>
            <p:cNvCxnSpPr/>
            <p:nvPr/>
          </p:nvCxnSpPr>
          <p:spPr>
            <a:xfrm>
              <a:off x="969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9" name="Google Shape;479;g25b3a0b9d81_1_563"/>
            <p:cNvCxnSpPr/>
            <p:nvPr/>
          </p:nvCxnSpPr>
          <p:spPr>
            <a:xfrm>
              <a:off x="1045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0" name="Google Shape;480;g25b3a0b9d81_1_563"/>
            <p:cNvCxnSpPr/>
            <p:nvPr/>
          </p:nvCxnSpPr>
          <p:spPr>
            <a:xfrm>
              <a:off x="1122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481" name="Google Shape;481;g25b3a0b9d81_1_563"/>
            <p:cNvGrpSpPr/>
            <p:nvPr/>
          </p:nvGrpSpPr>
          <p:grpSpPr>
            <a:xfrm>
              <a:off x="2362214" y="1251459"/>
              <a:ext cx="323457" cy="303130"/>
              <a:chOff x="332231" y="2855976"/>
              <a:chExt cx="258724" cy="229870"/>
            </a:xfrm>
          </p:grpSpPr>
          <p:pic>
            <p:nvPicPr>
              <p:cNvPr id="482" name="Google Shape;482;g25b3a0b9d81_1_563"/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>
                <a:off x="332231" y="2855976"/>
                <a:ext cx="258724" cy="22987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3" name="Google Shape;483;g25b3a0b9d81_1_563"/>
              <p:cNvPicPr preferRelativeResize="0"/>
              <p:nvPr/>
            </p:nvPicPr>
            <p:blipFill rotWithShape="1">
              <a:blip r:embed="rId17">
                <a:alphaModFix/>
              </a:blip>
              <a:srcRect/>
              <a:stretch/>
            </p:blipFill>
            <p:spPr>
              <a:xfrm>
                <a:off x="429767" y="2942844"/>
                <a:ext cx="62484" cy="5638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484" name="Google Shape;484;g25b3a0b9d81_1_563"/>
            <p:cNvCxnSpPr/>
            <p:nvPr/>
          </p:nvCxnSpPr>
          <p:spPr>
            <a:xfrm>
              <a:off x="2819400" y="1261275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485" name="Google Shape;485;g25b3a0b9d81_1_563"/>
          <p:cNvSpPr txBox="1"/>
          <p:nvPr/>
        </p:nvSpPr>
        <p:spPr>
          <a:xfrm>
            <a:off x="0" y="381000"/>
            <a:ext cx="12204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25b3a0b9d81_1_604"/>
          <p:cNvSpPr txBox="1">
            <a:spLocks noGrp="1"/>
          </p:cNvSpPr>
          <p:nvPr>
            <p:ph type="title"/>
          </p:nvPr>
        </p:nvSpPr>
        <p:spPr>
          <a:xfrm>
            <a:off x="565185" y="466507"/>
            <a:ext cx="4562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g25b3a0b9d81_1_604"/>
          <p:cNvSpPr txBox="1">
            <a:spLocks noGrp="1"/>
          </p:cNvSpPr>
          <p:nvPr>
            <p:ph type="body" idx="1"/>
          </p:nvPr>
        </p:nvSpPr>
        <p:spPr>
          <a:xfrm>
            <a:off x="587943" y="193310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 b="0" i="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 b="0" i="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 b="0" i="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238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489" name="Google Shape;489;g25b3a0b9d81_1_604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0" name="Google Shape;490;g25b3a0b9d81_1_604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91" name="Google Shape;491;g25b3a0b9d81_1_60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6355" y="153757"/>
            <a:ext cx="4247986" cy="421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g25b3a0b9d81_1_60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g25b3a0b9d81_1_604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25b3a0b9d81_1_612"/>
          <p:cNvSpPr txBox="1">
            <a:spLocks noGrp="1"/>
          </p:cNvSpPr>
          <p:nvPr>
            <p:ph type="title"/>
          </p:nvPr>
        </p:nvSpPr>
        <p:spPr>
          <a:xfrm>
            <a:off x="7279307" y="2160972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ela Gothic One"/>
              <a:buNone/>
              <a:defRPr sz="27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96" name="Google Shape;496;g25b3a0b9d81_1_612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7" name="Google Shape;497;g25b3a0b9d81_1_612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98" name="Google Shape;498;g25b3a0b9d81_1_612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41019" y="1079500"/>
            <a:ext cx="704849" cy="453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g25b3a0b9d81_1_6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147" y="5925131"/>
            <a:ext cx="5974760" cy="691111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g25b3a0b9d81_1_612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">
  <p:cSld name="Титульный слайд"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Google Shape;502;g25b3a0b9d81_1_619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g25b3a0b9d81_1_619"/>
          <p:cNvSpPr txBox="1">
            <a:spLocks noGrp="1"/>
          </p:cNvSpPr>
          <p:nvPr>
            <p:ph type="subTitle" idx="1"/>
          </p:nvPr>
        </p:nvSpPr>
        <p:spPr>
          <a:xfrm>
            <a:off x="645881" y="158511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04" name="Google Shape;504;g25b3a0b9d81_1_619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5" name="Google Shape;505;g25b3a0b9d81_1_619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06" name="Google Shape;506;g25b3a0b9d81_1_6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7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g25b3a0b9d81_1_619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508" name="Google Shape;508;g25b3a0b9d81_1_619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25b3a0b9d81_1_62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1" name="Google Shape;511;g25b3a0b9d81_1_62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2" name="Google Shape;512;g25b3a0b9d81_1_62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g25b3a0b9d81_1_627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25b3a0b9d81_1_632"/>
          <p:cNvSpPr/>
          <p:nvPr/>
        </p:nvSpPr>
        <p:spPr>
          <a:xfrm rot="10800000" flipH="1">
            <a:off x="8269723" y="0"/>
            <a:ext cx="3921900" cy="6858000"/>
          </a:xfrm>
          <a:prstGeom prst="triangle">
            <a:avLst>
              <a:gd name="adj" fmla="val 10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6" name="Google Shape;516;g25b3a0b9d81_1_632" descr="Учащиеся, выполняющие задание под присмотром преподавателя"/>
          <p:cNvPicPr preferRelativeResize="0"/>
          <p:nvPr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802880" y="0"/>
            <a:ext cx="4389115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g25b3a0b9d81_1_632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8" name="Google Shape;518;g25b3a0b9d81_1_632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9" name="Google Shape;519;g25b3a0b9d81_1_632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g25b3a0b9d81_1_632"/>
          <p:cNvSpPr/>
          <p:nvPr/>
        </p:nvSpPr>
        <p:spPr>
          <a:xfrm rot="10800000" flipH="1">
            <a:off x="5840963" y="104"/>
            <a:ext cx="3921900" cy="69288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1" name="Google Shape;521;g25b3a0b9d81_1_6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1580" y="0"/>
            <a:ext cx="4381231" cy="1309607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g25b3a0b9d81_1_632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5b3a0b9d81_0_390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01" name="Google Shape;101;g25b3a0b9d81_0_390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02" name="Google Shape;102;g25b3a0b9d81_0_39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" name="Google Shape;524;g25b3a0b9d81_1_6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8293" y="1175068"/>
            <a:ext cx="384841" cy="4419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g25b3a0b9d81_1_6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0796" cy="3552094"/>
          </a:xfrm>
          <a:prstGeom prst="rect">
            <a:avLst/>
          </a:prstGeom>
          <a:noFill/>
          <a:ln>
            <a:noFill/>
          </a:ln>
        </p:spPr>
      </p:pic>
      <p:sp>
        <p:nvSpPr>
          <p:cNvPr id="526" name="Google Shape;526;g25b3a0b9d81_1_641"/>
          <p:cNvSpPr txBox="1"/>
          <p:nvPr/>
        </p:nvSpPr>
        <p:spPr>
          <a:xfrm>
            <a:off x="628293" y="5943600"/>
            <a:ext cx="60960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2023 ПРОФЕССИОНАЛИТЕТ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 1">
  <p:cSld name="Титульный слайд_1"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Google Shape;528;g25b3a0b9d81_1_645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g25b3a0b9d81_1_645"/>
          <p:cNvSpPr txBox="1">
            <a:spLocks noGrp="1"/>
          </p:cNvSpPr>
          <p:nvPr>
            <p:ph type="subTitle" idx="1"/>
          </p:nvPr>
        </p:nvSpPr>
        <p:spPr>
          <a:xfrm>
            <a:off x="645881" y="158511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30" name="Google Shape;530;g25b3a0b9d81_1_645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1" name="Google Shape;531;g25b3a0b9d81_1_645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32" name="Google Shape;532;g25b3a0b9d81_1_6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9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g25b3a0b9d81_1_645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534" name="Google Shape;534;g25b3a0b9d81_1_645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2">
  <p:cSld name="1_Титульный слайд"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6" name="Google Shape;536;g25b3a0b9d81_1_653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5" y="-7431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Google Shape;537;g25b3a0b9d81_1_653"/>
          <p:cNvSpPr txBox="1">
            <a:spLocks noGrp="1"/>
          </p:cNvSpPr>
          <p:nvPr>
            <p:ph type="subTitle" idx="1"/>
          </p:nvPr>
        </p:nvSpPr>
        <p:spPr>
          <a:xfrm>
            <a:off x="645881" y="1585109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2pPr>
            <a:lvl3pPr lvl="2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3pPr>
            <a:lvl4pPr lvl="3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4pPr>
            <a:lvl5pPr lvl="4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5pPr>
            <a:lvl6pPr lvl="5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6pPr>
            <a:lvl7pPr lvl="6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7pPr>
            <a:lvl8pPr lvl="7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8pPr>
            <a:lvl9pPr lvl="8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38" name="Google Shape;538;g25b3a0b9d81_1_65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9" name="Google Shape;539;g25b3a0b9d81_1_65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40" name="Google Shape;540;g25b3a0b9d81_1_6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9" y="153760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g25b3a0b9d81_1_653"/>
          <p:cNvSpPr txBox="1">
            <a:spLocks noGrp="1"/>
          </p:cNvSpPr>
          <p:nvPr>
            <p:ph type="title"/>
          </p:nvPr>
        </p:nvSpPr>
        <p:spPr>
          <a:xfrm>
            <a:off x="645673" y="420211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542" name="Google Shape;542;g25b3a0b9d81_1_653"/>
          <p:cNvSpPr txBox="1">
            <a:spLocks noGrp="1"/>
          </p:cNvSpPr>
          <p:nvPr>
            <p:ph type="sldNum" idx="12"/>
          </p:nvPr>
        </p:nvSpPr>
        <p:spPr>
          <a:xfrm>
            <a:off x="9279987" y="190716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 1">
  <p:cSld name="Пользовательский макет_1"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25b3a0b9d81_1_661"/>
          <p:cNvSpPr txBox="1">
            <a:spLocks noGrp="1"/>
          </p:cNvSpPr>
          <p:nvPr>
            <p:ph type="title"/>
          </p:nvPr>
        </p:nvSpPr>
        <p:spPr>
          <a:xfrm>
            <a:off x="629540" y="136525"/>
            <a:ext cx="8031600" cy="6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Font typeface="Raleway"/>
              <a:buNone/>
              <a:defRPr sz="2400" b="1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545" name="Google Shape;545;g25b3a0b9d81_1_661"/>
          <p:cNvSpPr txBox="1">
            <a:spLocks noGrp="1"/>
          </p:cNvSpPr>
          <p:nvPr>
            <p:ph type="sldNum" idx="12"/>
          </p:nvPr>
        </p:nvSpPr>
        <p:spPr>
          <a:xfrm>
            <a:off x="9448800" y="6356349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546" name="Google Shape;546;g25b3a0b9d81_1_661"/>
          <p:cNvCxnSpPr/>
          <p:nvPr/>
        </p:nvCxnSpPr>
        <p:spPr>
          <a:xfrm>
            <a:off x="0" y="427683"/>
            <a:ext cx="509100" cy="0"/>
          </a:xfrm>
          <a:prstGeom prst="straightConnector1">
            <a:avLst/>
          </a:prstGeom>
          <a:noFill/>
          <a:ln w="57150" cap="flat" cmpd="sng">
            <a:solidFill>
              <a:srgbClr val="213A7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">
  <p:cSld name="Custom"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>
  <p:cSld name="Только заголовок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259a5bda854_2_6"/>
          <p:cNvSpPr txBox="1">
            <a:spLocks noGrp="1"/>
          </p:cNvSpPr>
          <p:nvPr>
            <p:ph type="title"/>
          </p:nvPr>
        </p:nvSpPr>
        <p:spPr>
          <a:xfrm>
            <a:off x="622742" y="486086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  <a:defRPr sz="3600" b="1" i="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g259a5bda854_2_6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FFFFFF"/>
              </a:buClr>
            </a:pPr>
            <a:fld id="{00000000-1234-1234-1234-123412341234}" type="slidenum">
              <a:rPr lang="ru-RU">
                <a:solidFill>
                  <a:srgbClr val="FFFFFF"/>
                </a:solidFill>
              </a:rPr>
              <a:pPr>
                <a:buClr>
                  <a:srgbClr val="FFFFFF"/>
                </a:buClr>
              </a:p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5942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Заголовок и объект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59a5bda854_2_9"/>
          <p:cNvSpPr txBox="1">
            <a:spLocks noGrp="1"/>
          </p:cNvSpPr>
          <p:nvPr>
            <p:ph type="title"/>
          </p:nvPr>
        </p:nvSpPr>
        <p:spPr>
          <a:xfrm>
            <a:off x="565185" y="466507"/>
            <a:ext cx="45624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sz="26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g259a5bda854_2_9"/>
          <p:cNvSpPr txBox="1">
            <a:spLocks noGrp="1"/>
          </p:cNvSpPr>
          <p:nvPr>
            <p:ph type="body" idx="1"/>
          </p:nvPr>
        </p:nvSpPr>
        <p:spPr>
          <a:xfrm>
            <a:off x="587943" y="193310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 b="0" i="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 b="0" i="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 b="0" i="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 b="0" i="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 b="0" i="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g259a5bda854_2_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g259a5bda854_2_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pic>
        <p:nvPicPr>
          <p:cNvPr id="61" name="Google Shape;61;g259a5bda854_2_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6355" y="153758"/>
            <a:ext cx="4248404" cy="421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g259a5bda854_2_9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4" y="-7434"/>
            <a:ext cx="2609385" cy="713563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g259a5bda854_2_9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FFFFFF"/>
              </a:buClr>
            </a:pPr>
            <a:fld id="{00000000-1234-1234-1234-123412341234}" type="slidenum">
              <a:rPr lang="ru-RU">
                <a:solidFill>
                  <a:srgbClr val="FFFFFF"/>
                </a:solidFill>
              </a:rPr>
              <a:pPr>
                <a:buClr>
                  <a:srgbClr val="FFFFFF"/>
                </a:buClr>
              </a:p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16504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>
  <p:cSld name="Титульный слайд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g259a5bda854_2_17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9582614" y="-7434"/>
            <a:ext cx="2609385" cy="71356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g259a5bda854_2_17"/>
          <p:cNvSpPr txBox="1">
            <a:spLocks noGrp="1"/>
          </p:cNvSpPr>
          <p:nvPr>
            <p:ph type="subTitle" idx="1"/>
          </p:nvPr>
        </p:nvSpPr>
        <p:spPr>
          <a:xfrm>
            <a:off x="645881" y="1585110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7" name="Google Shape;67;g259a5bda854_2_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g259a5bda854_2_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pic>
        <p:nvPicPr>
          <p:cNvPr id="69" name="Google Shape;69;g259a5bda854_2_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8"/>
            <a:ext cx="4248404" cy="421097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g259a5bda854_2_17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sz="26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g259a5bda854_2_17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FFFFFF"/>
              </a:buClr>
            </a:pPr>
            <a:fld id="{00000000-1234-1234-1234-123412341234}" type="slidenum">
              <a:rPr lang="ru-RU">
                <a:solidFill>
                  <a:srgbClr val="FFFFFF"/>
                </a:solidFill>
              </a:rPr>
              <a:pPr>
                <a:buClr>
                  <a:srgbClr val="FFFFFF"/>
                </a:buClr>
              </a:p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69716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раздела">
  <p:cSld name="1_Заголовок раздела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59a5bda854_2_25"/>
          <p:cNvSpPr txBox="1">
            <a:spLocks noGrp="1"/>
          </p:cNvSpPr>
          <p:nvPr>
            <p:ph type="title"/>
          </p:nvPr>
        </p:nvSpPr>
        <p:spPr>
          <a:xfrm>
            <a:off x="484610" y="-129968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Dela Gothic One"/>
              <a:buNone/>
              <a:defRPr sz="26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g259a5bda854_2_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g259a5bda854_2_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pic>
        <p:nvPicPr>
          <p:cNvPr id="76" name="Google Shape;76;g259a5bda854_2_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6355" y="153758"/>
            <a:ext cx="4248404" cy="421097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g259a5bda854_2_25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FFFFFF"/>
              </a:buClr>
            </a:pPr>
            <a:fld id="{00000000-1234-1234-1234-123412341234}" type="slidenum">
              <a:rPr lang="ru-RU">
                <a:solidFill>
                  <a:srgbClr val="FFFFFF"/>
                </a:solidFill>
              </a:rPr>
              <a:pPr>
                <a:buClr>
                  <a:srgbClr val="FFFFFF"/>
                </a:buClr>
              </a:p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52793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Пустой слайд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59a5bda854_2_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g259a5bda854_2_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g259a5bda854_2_31"/>
          <p:cNvSpPr txBox="1">
            <a:spLocks noGrp="1"/>
          </p:cNvSpPr>
          <p:nvPr>
            <p:ph type="sldNum" idx="12"/>
          </p:nvPr>
        </p:nvSpPr>
        <p:spPr>
          <a:xfrm>
            <a:off x="9215511" y="22283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FFFFFF"/>
              </a:buClr>
            </a:pPr>
            <a:fld id="{00000000-1234-1234-1234-123412341234}" type="slidenum">
              <a:rPr lang="ru-RU">
                <a:solidFill>
                  <a:srgbClr val="FFFFFF"/>
                </a:solidFill>
              </a:rPr>
              <a:pPr>
                <a:buClr>
                  <a:srgbClr val="FFFFFF"/>
                </a:buClr>
              </a:p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82" name="Google Shape;82;g259a5bda854_2_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0C0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194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5b3a0b9d81_0_394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05" name="Google Shape;105;g25b3a0b9d81_0_39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59a5bda854_2_36"/>
          <p:cNvSpPr txBox="1">
            <a:spLocks noGrp="1"/>
          </p:cNvSpPr>
          <p:nvPr>
            <p:ph type="title"/>
          </p:nvPr>
        </p:nvSpPr>
        <p:spPr>
          <a:xfrm>
            <a:off x="7279306" y="216097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Dela Gothic One"/>
              <a:buNone/>
              <a:defRPr sz="26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g259a5bda854_2_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g259a5bda854_2_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pic>
        <p:nvPicPr>
          <p:cNvPr id="87" name="Google Shape;87;g259a5bda854_2_36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41019" y="1079500"/>
            <a:ext cx="704850" cy="453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g259a5bda854_2_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147" y="5925131"/>
            <a:ext cx="5975350" cy="69117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g259a5bda854_2_36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FFFFFF"/>
              </a:buClr>
            </a:pPr>
            <a:fld id="{00000000-1234-1234-1234-123412341234}" type="slidenum">
              <a:rPr lang="ru-RU">
                <a:solidFill>
                  <a:srgbClr val="FFFFFF"/>
                </a:solidFill>
              </a:rPr>
              <a:pPr>
                <a:buClr>
                  <a:srgbClr val="FFFFFF"/>
                </a:buClr>
              </a:p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524947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Пустой слайд">
  <p:cSld name="1_Пустой слайд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59a5bda854_2_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g259a5bda854_2_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g259a5bda854_2_43"/>
          <p:cNvSpPr/>
          <p:nvPr/>
        </p:nvSpPr>
        <p:spPr>
          <a:xfrm>
            <a:off x="0" y="1842868"/>
            <a:ext cx="12192000" cy="5015132"/>
          </a:xfrm>
          <a:prstGeom prst="rect">
            <a:avLst/>
          </a:prstGeom>
          <a:solidFill>
            <a:srgbClr val="0C0C0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g259a5bda854_2_43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FFFFFF"/>
              </a:buClr>
            </a:pPr>
            <a:fld id="{00000000-1234-1234-1234-123412341234}" type="slidenum">
              <a:rPr lang="ru-RU">
                <a:solidFill>
                  <a:srgbClr val="FFFFFF"/>
                </a:solidFill>
              </a:rPr>
              <a:pPr>
                <a:buClr>
                  <a:srgbClr val="FFFFFF"/>
                </a:buClr>
              </a:p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3014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5b3a0b9d81_0_39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g25b3a0b9d81_0_39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09" name="Google Shape;109;g25b3a0b9d81_0_39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72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71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23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0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7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alpha val="96862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5b3a0b9d81_0_38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g25b3a0b9d81_0_38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marL="914400" lvl="1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marL="1371600" lvl="2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marL="1828800" lvl="3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marL="2286000" lvl="4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marL="2743200" lvl="5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marL="3200400" lvl="6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marL="3657600" lvl="7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marL="4114800" lvl="8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g25b3a0b9d81_0_38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5b3a0b9d81_1_17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8" name="Google Shape;248;g25b3a0b9d81_1_17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9" name="Google Shape;249;g25b3a0b9d81_1_17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709" r:id="rId21"/>
    <p:sldLayoutId id="2147483710" r:id="rId2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25b3a0b9d81_1_51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9" name="Google Shape;399;g25b3a0b9d81_1_51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0" name="Google Shape;400;g25b3a0b9d81_1_5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  <p:sldLayoutId id="2147483729" r:id="rId18"/>
    <p:sldLayoutId id="2147483730" r:id="rId19"/>
    <p:sldLayoutId id="2147483731" r:id="rId20"/>
    <p:sldLayoutId id="2147483732" r:id="rId21"/>
    <p:sldLayoutId id="2147483733" r:id="rId22"/>
    <p:sldLayoutId id="2147483734" r:id="rId2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alpha val="97647"/>
          </a:schemeClr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259a5bda854_2_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g259a5bda854_2_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g259a5bda854_2_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g259a5bda854_2_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g259a5bda854_2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65538115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4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eg"/><Relationship Id="rId5" Type="http://schemas.openxmlformats.org/officeDocument/2006/relationships/image" Target="../media/image78.jpeg"/><Relationship Id="rId4" Type="http://schemas.openxmlformats.org/officeDocument/2006/relationships/image" Target="../media/image9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Relationship Id="rId9" Type="http://schemas.openxmlformats.org/officeDocument/2006/relationships/image" Target="../media/image10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image" Target="../media/image44.png"/><Relationship Id="rId21" Type="http://schemas.openxmlformats.org/officeDocument/2006/relationships/image" Target="../media/image60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50.png"/><Relationship Id="rId5" Type="http://schemas.openxmlformats.org/officeDocument/2006/relationships/image" Target="../media/image39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5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45.png"/><Relationship Id="rId7" Type="http://schemas.openxmlformats.org/officeDocument/2006/relationships/image" Target="../media/image69.jpeg"/><Relationship Id="rId12" Type="http://schemas.openxmlformats.org/officeDocument/2006/relationships/image" Target="../media/image7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8.jpeg"/><Relationship Id="rId11" Type="http://schemas.openxmlformats.org/officeDocument/2006/relationships/image" Target="../media/image73.jpe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25b3a0b9d81_1_164"/>
          <p:cNvSpPr/>
          <p:nvPr/>
        </p:nvSpPr>
        <p:spPr>
          <a:xfrm>
            <a:off x="412876" y="155645"/>
            <a:ext cx="6483300" cy="6353100"/>
          </a:xfrm>
          <a:prstGeom prst="rect">
            <a:avLst/>
          </a:prstGeom>
          <a:solidFill>
            <a:srgbClr val="82766A">
              <a:alpha val="145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g25b3a0b9d81_1_164"/>
          <p:cNvSpPr txBox="1"/>
          <p:nvPr/>
        </p:nvSpPr>
        <p:spPr>
          <a:xfrm>
            <a:off x="493041" y="1034351"/>
            <a:ext cx="6279900" cy="1433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</a:pPr>
            <a:endParaRPr sz="4800" b="0" i="0" u="none" strike="noStrike" cap="none" dirty="0">
              <a:solidFill>
                <a:srgbClr val="0C0C0C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"/>
              <a:sym typeface="Montserrat"/>
            </a:endParaRPr>
          </a:p>
        </p:txBody>
      </p:sp>
      <p:sp>
        <p:nvSpPr>
          <p:cNvPr id="554" name="Google Shape;554;g25b3a0b9d81_1_164"/>
          <p:cNvSpPr txBox="1"/>
          <p:nvPr/>
        </p:nvSpPr>
        <p:spPr>
          <a:xfrm>
            <a:off x="563719" y="3267290"/>
            <a:ext cx="5750453" cy="2072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</a:pPr>
            <a:r>
              <a:rPr lang="ru-RU" sz="269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-RU" sz="269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-RU" sz="269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-RU" sz="269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-RU" sz="269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Отрасль: Сельское хозяйство</a:t>
            </a:r>
            <a:endParaRPr sz="269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</a:pPr>
            <a:endParaRPr sz="269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1846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Montserrat"/>
              <a:buNone/>
            </a:pPr>
            <a:r>
              <a:rPr lang="ru-RU" sz="269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Регион: Курская область </a:t>
            </a:r>
            <a:r>
              <a:rPr lang="ru-RU" sz="2700" b="1" i="0" u="none" strike="noStrike" cap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1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5" name="Google Shape;555;g25b3a0b9d81_1_1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8522318" y="3059811"/>
            <a:ext cx="6185876" cy="738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g25b3a0b9d81_1_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6733324" y="1793221"/>
            <a:ext cx="5543956" cy="327160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Группа 6"/>
          <p:cNvGrpSpPr/>
          <p:nvPr/>
        </p:nvGrpSpPr>
        <p:grpSpPr>
          <a:xfrm>
            <a:off x="301215" y="268941"/>
            <a:ext cx="5529430" cy="3119718"/>
            <a:chOff x="299821" y="1129813"/>
            <a:chExt cx="3320048" cy="2457477"/>
          </a:xfrm>
        </p:grpSpPr>
        <p:sp>
          <p:nvSpPr>
            <p:cNvPr id="8" name="Google Shape;80;p12"/>
            <p:cNvSpPr txBox="1"/>
            <p:nvPr/>
          </p:nvSpPr>
          <p:spPr>
            <a:xfrm>
              <a:off x="510531" y="1129813"/>
              <a:ext cx="1151476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b="1" i="0" u="none" strike="noStrike" cap="none" dirty="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Регион</a:t>
              </a: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2046972" y="1146430"/>
              <a:ext cx="1572897" cy="2440860"/>
              <a:chOff x="1993483" y="1137552"/>
              <a:chExt cx="1572897" cy="2440860"/>
            </a:xfrm>
          </p:grpSpPr>
          <p:sp>
            <p:nvSpPr>
              <p:cNvPr id="12" name="Google Shape;81;p12"/>
              <p:cNvSpPr txBox="1"/>
              <p:nvPr/>
            </p:nvSpPr>
            <p:spPr>
              <a:xfrm>
                <a:off x="2077626" y="1137552"/>
                <a:ext cx="1404611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600" b="1" i="0" u="none" strike="noStrike" cap="none" dirty="0">
                    <a:solidFill>
                      <a:srgbClr val="262626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Профиль</a:t>
                </a:r>
                <a:endParaRPr sz="1600" dirty="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pic>
            <p:nvPicPr>
              <p:cNvPr id="13" name="Picture 5" descr="C:\Users\T_Lab\Desktop\Новая папка (2)\Лист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8758" y="1471467"/>
                <a:ext cx="1562347" cy="151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Google Shape;81;p12"/>
              <p:cNvSpPr txBox="1"/>
              <p:nvPr/>
            </p:nvSpPr>
            <p:spPr>
              <a:xfrm>
                <a:off x="1993483" y="2993677"/>
                <a:ext cx="1572897" cy="5847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600" b="1" i="0" u="none" strike="noStrike" cap="none" dirty="0">
                    <a:solidFill>
                      <a:srgbClr val="36BA8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Сельское хозяйство</a:t>
                </a:r>
                <a:endParaRPr sz="1600" dirty="0">
                  <a:solidFill>
                    <a:srgbClr val="36BA8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pic>
          <p:nvPicPr>
            <p:cNvPr id="10" name="Picture 6" descr="C:\Users\T_Lab\Desktop\gerb_kurskoj_oblasti_old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264" y="1481677"/>
              <a:ext cx="1304009" cy="151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Google Shape;81;p12"/>
            <p:cNvSpPr txBox="1"/>
            <p:nvPr/>
          </p:nvSpPr>
          <p:spPr>
            <a:xfrm>
              <a:off x="299821" y="3000331"/>
              <a:ext cx="1572897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b="1" dirty="0">
                  <a:solidFill>
                    <a:srgbClr val="36BA8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Курская область</a:t>
              </a:r>
              <a:endParaRPr sz="1600" dirty="0">
                <a:solidFill>
                  <a:srgbClr val="36BA8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BA85">
            <a:alpha val="79000"/>
          </a:srgbClr>
        </a:solidFill>
        <a:effectLst/>
      </p:bgPr>
    </p:bg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g25b3a0b9d81_1_672"/>
          <p:cNvSpPr txBox="1"/>
          <p:nvPr/>
        </p:nvSpPr>
        <p:spPr>
          <a:xfrm>
            <a:off x="554107" y="807976"/>
            <a:ext cx="92832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3200"/>
            </a:pPr>
            <a:r>
              <a:rPr lang="ru-RU" sz="4000" dirty="0">
                <a:solidFill>
                  <a:srgbClr val="FFFFFF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Вы можете поддержать нас</a:t>
            </a:r>
            <a:r>
              <a:rPr lang="ru-RU" sz="4000" dirty="0">
                <a:solidFill>
                  <a:srgbClr val="FFFFFF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Dela Gothic One"/>
                <a:sym typeface="Dela Gothic One"/>
              </a:rPr>
              <a:t> </a:t>
            </a:r>
            <a:endParaRPr sz="4000" dirty="0">
              <a:solidFill>
                <a:srgbClr val="FFFFFF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Dela Gothic One"/>
              <a:sym typeface="Dela Gothic One"/>
            </a:endParaRPr>
          </a:p>
        </p:txBody>
      </p:sp>
      <p:sp>
        <p:nvSpPr>
          <p:cNvPr id="9" name="Google Shape;1017;g25b3a0b9d81_1_672"/>
          <p:cNvSpPr txBox="1"/>
          <p:nvPr/>
        </p:nvSpPr>
        <p:spPr>
          <a:xfrm>
            <a:off x="3734976" y="3043183"/>
            <a:ext cx="5315294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3200" dirty="0" smtClean="0">
                <a:solidFill>
                  <a:srgbClr val="FFFFFF"/>
                </a:solidFill>
                <a:latin typeface="Montserrat ExtraBold" pitchFamily="2" charset="-52"/>
                <a:sym typeface="Montserrat"/>
              </a:rPr>
              <a:t>Мы есть! </a:t>
            </a:r>
          </a:p>
          <a:p>
            <a:r>
              <a:rPr lang="ru-RU" sz="3200" dirty="0" smtClean="0">
                <a:solidFill>
                  <a:srgbClr val="FFFFFF"/>
                </a:solidFill>
                <a:latin typeface="Montserrat ExtraBold" pitchFamily="2" charset="-52"/>
                <a:sym typeface="Montserrat"/>
              </a:rPr>
              <a:t>   Мы развиваемся! </a:t>
            </a:r>
          </a:p>
          <a:p>
            <a:r>
              <a:rPr lang="ru-RU" sz="3200" dirty="0" smtClean="0">
                <a:solidFill>
                  <a:srgbClr val="FFFFFF"/>
                </a:solidFill>
                <a:latin typeface="Montserrat ExtraBold" pitchFamily="2" charset="-52"/>
                <a:sym typeface="Montserrat"/>
              </a:rPr>
              <a:t>      Мы побеждаем!</a:t>
            </a:r>
            <a:endParaRPr sz="3200" dirty="0">
              <a:solidFill>
                <a:srgbClr val="FFFFFF"/>
              </a:solidFill>
              <a:latin typeface="Montserrat ExtraBold" pitchFamily="2" charset="-52"/>
              <a:sym typeface="Montserrat"/>
            </a:endParaRPr>
          </a:p>
        </p:txBody>
      </p:sp>
      <p:pic>
        <p:nvPicPr>
          <p:cNvPr id="10" name="Picture 2" descr="C:\Users\T_Lab\Desktop\Новая папка (2)\Проф линия2 бел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3876" y="105276"/>
            <a:ext cx="4403167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015CC259-76B1-4D9B-B713-B5D9E23D82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159" b="16182"/>
          <a:stretch/>
        </p:blipFill>
        <p:spPr>
          <a:xfrm>
            <a:off x="8489383" y="2025949"/>
            <a:ext cx="3479426" cy="3984386"/>
          </a:xfrm>
          <a:prstGeom prst="rect">
            <a:avLst/>
          </a:prstGeom>
        </p:spPr>
      </p:pic>
      <p:pic>
        <p:nvPicPr>
          <p:cNvPr id="3074" name="Picture 2" descr="C:\Users\T_Lab\Desktop\Рисуно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876" y="2025949"/>
            <a:ext cx="3475038" cy="398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813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25b3a0b9d81_1_959"/>
          <p:cNvSpPr/>
          <p:nvPr/>
        </p:nvSpPr>
        <p:spPr>
          <a:xfrm rot="-5400000">
            <a:off x="11087266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86" name="Google Shape;786;g25b3a0b9d81_1_959"/>
          <p:cNvSpPr/>
          <p:nvPr/>
        </p:nvSpPr>
        <p:spPr>
          <a:xfrm rot="-5400000">
            <a:off x="11316555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87" name="Google Shape;787;g25b3a0b9d81_1_959"/>
          <p:cNvSpPr/>
          <p:nvPr/>
        </p:nvSpPr>
        <p:spPr>
          <a:xfrm rot="-5400000">
            <a:off x="11902698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88" name="Google Shape;788;g25b3a0b9d81_1_959"/>
          <p:cNvSpPr/>
          <p:nvPr/>
        </p:nvSpPr>
        <p:spPr>
          <a:xfrm rot="-5400000">
            <a:off x="11472978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89" name="Google Shape;789;g25b3a0b9d81_1_959"/>
          <p:cNvSpPr/>
          <p:nvPr/>
        </p:nvSpPr>
        <p:spPr>
          <a:xfrm rot="-5400000">
            <a:off x="11609628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0" name="Google Shape;790;g25b3a0b9d81_1_959"/>
          <p:cNvSpPr/>
          <p:nvPr/>
        </p:nvSpPr>
        <p:spPr>
          <a:xfrm rot="-5400000">
            <a:off x="10853833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1" name="Google Shape;791;g25b3a0b9d81_1_959"/>
          <p:cNvSpPr/>
          <p:nvPr/>
        </p:nvSpPr>
        <p:spPr>
          <a:xfrm rot="-5400000">
            <a:off x="11023483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2" name="Google Shape;792;g25b3a0b9d81_1_959"/>
          <p:cNvSpPr/>
          <p:nvPr/>
        </p:nvSpPr>
        <p:spPr>
          <a:xfrm rot="-5400000">
            <a:off x="11316555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3" name="Google Shape;793;g25b3a0b9d81_1_959"/>
          <p:cNvSpPr/>
          <p:nvPr/>
        </p:nvSpPr>
        <p:spPr>
          <a:xfrm rot="-5400000">
            <a:off x="11902698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4" name="Google Shape;794;g25b3a0b9d81_1_959"/>
          <p:cNvSpPr/>
          <p:nvPr/>
        </p:nvSpPr>
        <p:spPr>
          <a:xfrm rot="-5400000">
            <a:off x="10876963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  <a:highlight>
                <a:srgbClr val="44B48E"/>
              </a:highlight>
            </a:endParaRPr>
          </a:p>
        </p:txBody>
      </p:sp>
      <p:sp>
        <p:nvSpPr>
          <p:cNvPr id="795" name="Google Shape;795;g25b3a0b9d81_1_959"/>
          <p:cNvSpPr/>
          <p:nvPr/>
        </p:nvSpPr>
        <p:spPr>
          <a:xfrm rot="-5400000">
            <a:off x="11609628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21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95663" y="3002981"/>
            <a:ext cx="932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rgbClr val="44B48E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</a:rPr>
              <a:t>ПРИЛОЖЕНИЕ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62747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25b3a0b9d81_0_561"/>
          <p:cNvSpPr txBox="1">
            <a:spLocks noGrp="1"/>
          </p:cNvSpPr>
          <p:nvPr>
            <p:ph type="title" idx="4294967295"/>
          </p:nvPr>
        </p:nvSpPr>
        <p:spPr>
          <a:xfrm>
            <a:off x="332159" y="636425"/>
            <a:ext cx="51927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</a:pPr>
            <a:r>
              <a:rPr lang="ru-RU" sz="3200" dirty="0">
                <a:solidFill>
                  <a:srgbClr val="44B48E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Команда кластера</a:t>
            </a:r>
            <a:r>
              <a:rPr lang="ru-RU" sz="2600" b="0" dirty="0">
                <a:solidFill>
                  <a:srgbClr val="F47920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Dela Gothic One"/>
                <a:sym typeface="Dela Gothic One"/>
              </a:rPr>
              <a:t> </a:t>
            </a:r>
            <a:endParaRPr sz="2600" b="0" dirty="0">
              <a:solidFill>
                <a:srgbClr val="F47920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Dela Gothic One"/>
              <a:sym typeface="Dela Gothic One"/>
            </a:endParaRPr>
          </a:p>
        </p:txBody>
      </p:sp>
      <p:graphicFrame>
        <p:nvGraphicFramePr>
          <p:cNvPr id="592" name="Google Shape;592;g25b3a0b9d81_0_561"/>
          <p:cNvGraphicFramePr/>
          <p:nvPr>
            <p:extLst>
              <p:ext uri="{D42A27DB-BD31-4B8C-83A1-F6EECF244321}">
                <p14:modId xmlns:p14="http://schemas.microsoft.com/office/powerpoint/2010/main" xmlns="" val="1756742934"/>
              </p:ext>
            </p:extLst>
          </p:nvPr>
        </p:nvGraphicFramePr>
        <p:xfrm>
          <a:off x="300871" y="1203660"/>
          <a:ext cx="5990923" cy="5596076"/>
        </p:xfrm>
        <a:graphic>
          <a:graphicData uri="http://schemas.openxmlformats.org/drawingml/2006/table">
            <a:tbl>
              <a:tblPr>
                <a:noFill/>
                <a:tableStyleId>{C5D4AF7C-2CE5-4DCC-A557-D7C870540F00}</a:tableStyleId>
              </a:tblPr>
              <a:tblGrid>
                <a:gridCol w="1761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4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50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0921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b="1" u="none" strike="noStrike" cap="none" dirty="0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ФИО</a:t>
                      </a:r>
                      <a:endParaRPr sz="1200" b="1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b="1" u="none" strike="noStrike" cap="none" dirty="0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Должность </a:t>
                      </a:r>
                      <a:endParaRPr sz="1200" b="1" u="none" strike="noStrike" cap="none" dirty="0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b="1" u="none" strike="noStrike" cap="none" dirty="0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Направление </a:t>
                      </a:r>
                      <a:endParaRPr sz="1200" b="1" u="none" strike="noStrike" cap="none" dirty="0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b="1" u="none" strike="noStrike" cap="none" dirty="0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 кластере, </a:t>
                      </a:r>
                      <a:endParaRPr sz="1200" b="1" u="none" strike="noStrike" cap="none" dirty="0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b="1" u="none" strike="noStrike" cap="none" dirty="0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за которое отвечает</a:t>
                      </a:r>
                      <a:endParaRPr sz="1200" b="1" u="none" strike="noStrike" cap="none" dirty="0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80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Кабан 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Александр Николаевич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Заместитель министра  образования и науки Курской области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1634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Ильина 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Ольга Александровна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Директор ОБПОУ</a:t>
                      </a:r>
                      <a:r>
                        <a:rPr lang="ru-RU" sz="1200" u="none" strike="noStrike" cap="none" baseline="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«ОМК имени Даниила Гранина»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Взаимодействие с работодателями, организация трудоустройства по профилю специальности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3340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Воронкова 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Ольга Николаевна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Заместитель директора ОБПОУ «ОМК имени Даниила Гранина» по НМР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Организация образовательного процесса</a:t>
                      </a:r>
                      <a:r>
                        <a:rPr lang="ru-RU" sz="1200" u="none" strike="noStrike" cap="none" baseline="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по программам  «</a:t>
                      </a:r>
                      <a:r>
                        <a:rPr lang="ru-RU" sz="1200" u="none" strike="noStrike" cap="none" baseline="0" dirty="0" err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Профессионалитета</a:t>
                      </a:r>
                      <a:r>
                        <a:rPr lang="ru-RU" sz="1200" u="none" strike="noStrike" cap="none" baseline="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», стажировок, КПК, ДПО, руководство разработкой ЦОК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5780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Матюхина  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Юлия Викторовна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  <a:tabLst/>
                        <a:defRPr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Заместитель директора ОБПОУ «ОМК имени Даниила Гранина» по ВР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Популяризация  проекта</a:t>
                      </a:r>
                      <a:r>
                        <a:rPr lang="ru-RU" sz="1200" u="none" strike="noStrike" cap="none" baseline="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 «</a:t>
                      </a:r>
                      <a:r>
                        <a:rPr lang="ru-RU" sz="1200" u="none" strike="noStrike" cap="none" baseline="0" dirty="0" err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Профессионалитет</a:t>
                      </a:r>
                      <a:r>
                        <a:rPr lang="ru-RU" sz="1200" u="none" strike="noStrike" cap="none" baseline="0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», выполнение КЦП</a:t>
                      </a:r>
                      <a:endParaRPr sz="1200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Picture 2" descr="C:\Users\T_Lab\Desktop\Новая папка (2)\Бокови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398614" y="-9000"/>
            <a:ext cx="793386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463994" y="1564200"/>
            <a:ext cx="4762420" cy="4777498"/>
            <a:chOff x="6463994" y="1107000"/>
            <a:chExt cx="4762420" cy="4777498"/>
          </a:xfrm>
        </p:grpSpPr>
        <p:pic>
          <p:nvPicPr>
            <p:cNvPr id="2050" name="Picture 2" descr="C:\Users\T_Lab\Desktop\Новая папка (2)\Воронкова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3994" y="3544498"/>
              <a:ext cx="2340000" cy="23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Users\T_Lab\Desktop\Новая папка (2)\Ильина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6414" y="1107000"/>
              <a:ext cx="2340000" cy="23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C:\Users\T_Lab\Desktop\Новая папка (2)\Кабан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3994" y="1107000"/>
              <a:ext cx="2340000" cy="23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C:\Users\T_Lab\Desktop\Новая папка (2)\Матюхина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6414" y="3544498"/>
              <a:ext cx="2340000" cy="23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25b3a0b9d81_1_758"/>
          <p:cNvSpPr txBox="1">
            <a:spLocks noGrp="1"/>
          </p:cNvSpPr>
          <p:nvPr>
            <p:ph type="title" idx="4294967295"/>
          </p:nvPr>
        </p:nvSpPr>
        <p:spPr>
          <a:xfrm>
            <a:off x="554100" y="636425"/>
            <a:ext cx="106404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</a:pP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Место кластера в цепочке создания стоимости внутри отрасли в регионе </a:t>
            </a:r>
            <a:endParaRPr sz="3200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639" name="Google Shape;639;g25b3a0b9d81_1_758"/>
          <p:cNvSpPr txBox="1"/>
          <p:nvPr/>
        </p:nvSpPr>
        <p:spPr>
          <a:xfrm>
            <a:off x="687388" y="4409525"/>
            <a:ext cx="425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latin typeface="Montserrat"/>
                <a:ea typeface="Montserrat"/>
                <a:cs typeface="Montserrat"/>
                <a:sym typeface="Montserrat"/>
              </a:rPr>
              <a:t>Текущее состояние</a:t>
            </a:r>
            <a:endParaRPr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0" name="Google Shape;640;g25b3a0b9d81_1_758"/>
          <p:cNvSpPr txBox="1"/>
          <p:nvPr/>
        </p:nvSpPr>
        <p:spPr>
          <a:xfrm>
            <a:off x="6200441" y="4409525"/>
            <a:ext cx="425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latin typeface="Montserrat"/>
                <a:ea typeface="Montserrat"/>
                <a:cs typeface="Montserrat"/>
                <a:sym typeface="Montserrat"/>
              </a:rPr>
              <a:t>Целевое состояние</a:t>
            </a:r>
            <a:endParaRPr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1" name="Google Shape;641;g25b3a0b9d81_1_758"/>
          <p:cNvSpPr/>
          <p:nvPr/>
        </p:nvSpPr>
        <p:spPr>
          <a:xfrm>
            <a:off x="622463" y="5345625"/>
            <a:ext cx="11148300" cy="1015500"/>
          </a:xfrm>
          <a:prstGeom prst="roundRect">
            <a:avLst>
              <a:gd name="adj" fmla="val 0"/>
            </a:avLst>
          </a:prstGeom>
          <a:solidFill>
            <a:srgbClr val="36BA85">
              <a:alpha val="763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dirty="0">
                <a:latin typeface="Montserrat ExtraBold" pitchFamily="2" charset="-52"/>
                <a:sym typeface="Montserrat ExtraBold"/>
              </a:rPr>
              <a:t>Популяризация профессий и специальностей кластера с целью стопроцентного закрытия потребностей работодателя.</a:t>
            </a:r>
            <a:endParaRPr sz="2000" dirty="0">
              <a:latin typeface="Montserrat ExtraBold" pitchFamily="2" charset="-52"/>
              <a:sym typeface="Montserrat ExtraBold"/>
            </a:endParaRPr>
          </a:p>
        </p:txBody>
      </p:sp>
      <p:sp>
        <p:nvSpPr>
          <p:cNvPr id="642" name="Google Shape;642;g25b3a0b9d81_1_758"/>
          <p:cNvSpPr/>
          <p:nvPr/>
        </p:nvSpPr>
        <p:spPr>
          <a:xfrm rot="-5400000">
            <a:off x="11087266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g25b3a0b9d81_1_758"/>
          <p:cNvSpPr/>
          <p:nvPr/>
        </p:nvSpPr>
        <p:spPr>
          <a:xfrm rot="-5400000">
            <a:off x="11316555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" name="Google Shape;644;g25b3a0b9d81_1_758"/>
          <p:cNvSpPr/>
          <p:nvPr/>
        </p:nvSpPr>
        <p:spPr>
          <a:xfrm rot="-5400000">
            <a:off x="11902698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5" name="Google Shape;645;g25b3a0b9d81_1_758"/>
          <p:cNvSpPr/>
          <p:nvPr/>
        </p:nvSpPr>
        <p:spPr>
          <a:xfrm rot="-5400000">
            <a:off x="11472978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" name="Google Shape;646;g25b3a0b9d81_1_758"/>
          <p:cNvSpPr/>
          <p:nvPr/>
        </p:nvSpPr>
        <p:spPr>
          <a:xfrm rot="-5400000">
            <a:off x="11609628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g25b3a0b9d81_1_758"/>
          <p:cNvSpPr/>
          <p:nvPr/>
        </p:nvSpPr>
        <p:spPr>
          <a:xfrm rot="-5400000">
            <a:off x="10853833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g25b3a0b9d81_1_758"/>
          <p:cNvSpPr/>
          <p:nvPr/>
        </p:nvSpPr>
        <p:spPr>
          <a:xfrm rot="-5400000">
            <a:off x="11023483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g25b3a0b9d81_1_758"/>
          <p:cNvSpPr/>
          <p:nvPr/>
        </p:nvSpPr>
        <p:spPr>
          <a:xfrm rot="-5400000">
            <a:off x="11316555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g25b3a0b9d81_1_758"/>
          <p:cNvSpPr/>
          <p:nvPr/>
        </p:nvSpPr>
        <p:spPr>
          <a:xfrm rot="-5400000">
            <a:off x="11902698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g25b3a0b9d81_1_758"/>
          <p:cNvSpPr/>
          <p:nvPr/>
        </p:nvSpPr>
        <p:spPr>
          <a:xfrm rot="-5400000">
            <a:off x="10876963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highlight>
                <a:srgbClr val="44B48E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g25b3a0b9d81_1_758"/>
          <p:cNvSpPr/>
          <p:nvPr/>
        </p:nvSpPr>
        <p:spPr>
          <a:xfrm rot="-5400000">
            <a:off x="11609628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T_Lab\Desktop\Новая папка (2)\цепочка 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879" y="2780047"/>
            <a:ext cx="3901917" cy="93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T_Lab\Desktop\Новая папка (2)\цепочка 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6267" y="1889184"/>
            <a:ext cx="6543249" cy="235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g25b3a0b9d81_1_976"/>
          <p:cNvSpPr txBox="1">
            <a:spLocks noGrp="1"/>
          </p:cNvSpPr>
          <p:nvPr>
            <p:ph type="title" idx="4294967295"/>
          </p:nvPr>
        </p:nvSpPr>
        <p:spPr>
          <a:xfrm>
            <a:off x="554100" y="636425"/>
            <a:ext cx="106404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Продуктовая линейка кластера </a:t>
            </a:r>
            <a:endParaRPr sz="4400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804" name="Google Shape;804;g25b3a0b9d81_1_976"/>
          <p:cNvSpPr/>
          <p:nvPr/>
        </p:nvSpPr>
        <p:spPr>
          <a:xfrm rot="-5400000">
            <a:off x="11087266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05" name="Google Shape;805;g25b3a0b9d81_1_976"/>
          <p:cNvSpPr/>
          <p:nvPr/>
        </p:nvSpPr>
        <p:spPr>
          <a:xfrm rot="-5400000">
            <a:off x="11316555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06" name="Google Shape;806;g25b3a0b9d81_1_976"/>
          <p:cNvSpPr/>
          <p:nvPr/>
        </p:nvSpPr>
        <p:spPr>
          <a:xfrm rot="-5400000">
            <a:off x="11902698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07" name="Google Shape;807;g25b3a0b9d81_1_976"/>
          <p:cNvSpPr/>
          <p:nvPr/>
        </p:nvSpPr>
        <p:spPr>
          <a:xfrm rot="-5400000">
            <a:off x="11472978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08" name="Google Shape;808;g25b3a0b9d81_1_976"/>
          <p:cNvSpPr/>
          <p:nvPr/>
        </p:nvSpPr>
        <p:spPr>
          <a:xfrm rot="-5400000">
            <a:off x="11609628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09" name="Google Shape;809;g25b3a0b9d81_1_976"/>
          <p:cNvSpPr/>
          <p:nvPr/>
        </p:nvSpPr>
        <p:spPr>
          <a:xfrm rot="-5400000">
            <a:off x="10853833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10" name="Google Shape;810;g25b3a0b9d81_1_976"/>
          <p:cNvSpPr/>
          <p:nvPr/>
        </p:nvSpPr>
        <p:spPr>
          <a:xfrm rot="-5400000">
            <a:off x="11023483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11" name="Google Shape;811;g25b3a0b9d81_1_976"/>
          <p:cNvSpPr/>
          <p:nvPr/>
        </p:nvSpPr>
        <p:spPr>
          <a:xfrm rot="-5400000">
            <a:off x="11316555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12" name="Google Shape;812;g25b3a0b9d81_1_976"/>
          <p:cNvSpPr/>
          <p:nvPr/>
        </p:nvSpPr>
        <p:spPr>
          <a:xfrm rot="-5400000">
            <a:off x="11902698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13" name="Google Shape;813;g25b3a0b9d81_1_976"/>
          <p:cNvSpPr/>
          <p:nvPr/>
        </p:nvSpPr>
        <p:spPr>
          <a:xfrm rot="-5400000">
            <a:off x="10876963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  <a:highlight>
                <a:srgbClr val="44B48E"/>
              </a:highlight>
            </a:endParaRPr>
          </a:p>
        </p:txBody>
      </p:sp>
      <p:sp>
        <p:nvSpPr>
          <p:cNvPr id="814" name="Google Shape;814;g25b3a0b9d81_1_976"/>
          <p:cNvSpPr/>
          <p:nvPr/>
        </p:nvSpPr>
        <p:spPr>
          <a:xfrm rot="-5400000">
            <a:off x="11609628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graphicFrame>
        <p:nvGraphicFramePr>
          <p:cNvPr id="815" name="Google Shape;815;g25b3a0b9d81_1_976"/>
          <p:cNvGraphicFramePr/>
          <p:nvPr>
            <p:extLst/>
          </p:nvPr>
        </p:nvGraphicFramePr>
        <p:xfrm>
          <a:off x="554105" y="1383311"/>
          <a:ext cx="11192322" cy="5141335"/>
        </p:xfrm>
        <a:graphic>
          <a:graphicData uri="http://schemas.openxmlformats.org/drawingml/2006/table">
            <a:tbl>
              <a:tblPr>
                <a:noFill/>
                <a:tableStyleId>{C5D4AF7C-2CE5-4DCC-A557-D7C870540F00}</a:tableStyleId>
              </a:tblPr>
              <a:tblGrid>
                <a:gridCol w="37307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307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307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988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 dirty="0">
                          <a:solidFill>
                            <a:srgbClr val="36BA85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Образовательные продукты </a:t>
                      </a:r>
                      <a:endParaRPr sz="1700" dirty="0">
                        <a:solidFill>
                          <a:srgbClr val="36BA85"/>
                        </a:solidFill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rgbClr val="36BA85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Услуги </a:t>
                      </a:r>
                      <a:endParaRPr sz="1700">
                        <a:solidFill>
                          <a:srgbClr val="36BA85"/>
                        </a:solidFill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 dirty="0">
                          <a:solidFill>
                            <a:srgbClr val="36BA85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Продукция </a:t>
                      </a:r>
                      <a:endParaRPr sz="1700" dirty="0">
                        <a:solidFill>
                          <a:srgbClr val="36BA85"/>
                        </a:solidFill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1. Программы и методические рекомендации к ним по специальностям и профессиям,</a:t>
                      </a:r>
                      <a:r>
                        <a:rPr lang="ru-RU" sz="1200" baseline="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 востребованным на рынке труда региона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1. Обучение по дополнительным</a:t>
                      </a:r>
                      <a:r>
                        <a:rPr lang="ru-RU" sz="1200" baseline="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 профессиональным программам для детей и взрослых 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1. Продукция кондитерского</a:t>
                      </a:r>
                      <a:r>
                        <a:rPr lang="ru-RU" sz="1200" baseline="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 цеха (хлеб, булки, пироги, слойки, торты и др.), в том числе на заказ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2.  Программы дополнительного</a:t>
                      </a:r>
                      <a:r>
                        <a:rPr lang="ru-RU" sz="1200" baseline="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 профессионального обучения для детей и взрослых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2. Переподготовка, профессиональное обучение, курсы повышения квалификации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2. Рассада</a:t>
                      </a:r>
                      <a:r>
                        <a:rPr lang="ru-RU" sz="1200" baseline="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 овощных и цветочных культур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3.Программы для проектов «Билет в будущее», «Содействие занятости», «</a:t>
                      </a:r>
                      <a:r>
                        <a:rPr lang="ru-RU" sz="1200" dirty="0" err="1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Предпрофессионарим</a:t>
                      </a: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» и др.</a:t>
                      </a:r>
                      <a:endParaRPr sz="1200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3. Оказание</a:t>
                      </a:r>
                      <a:r>
                        <a:rPr lang="ru-RU" sz="1200" baseline="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 услуг населению с использованием экскаватора, погрузочно-разгрузочной техники.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3. Тротуарная плитка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4</a:t>
                      </a:r>
                      <a:r>
                        <a:rPr lang="ru-RU" sz="1200" b="1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. </a:t>
                      </a:r>
                      <a:r>
                        <a:rPr lang="ru-RU" sz="1200" b="1" dirty="0" err="1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Симуляционное</a:t>
                      </a:r>
                      <a:r>
                        <a:rPr lang="ru-RU" sz="1200" b="1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 обучение</a:t>
                      </a:r>
                      <a:endParaRPr sz="1200" b="1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4. Производство</a:t>
                      </a:r>
                      <a:r>
                        <a:rPr lang="ru-RU" sz="1200" baseline="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 плитки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4. Ремонтные работы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5. </a:t>
                      </a:r>
                      <a:r>
                        <a:rPr lang="ru-RU" sz="1200" b="1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Когнитивное обучение (</a:t>
                      </a:r>
                      <a:r>
                        <a:rPr lang="ru-RU" sz="12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SemiBold" pitchFamily="2" charset="-52"/>
                          <a:ea typeface="Arial"/>
                          <a:cs typeface="Arial"/>
                          <a:sym typeface="Arial"/>
                        </a:rPr>
                        <a:t>тренажеры мозга, роботизированные средства на основе искусственного интеллекта)</a:t>
                      </a:r>
                      <a:endParaRPr sz="1200" b="1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5. Услуги строительных бригад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5. Сельскохозяйственная продукция: зерновые культуры, овощи, фрукты, ягоды, цветы, семена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3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6. Карты ( в том числе карьерные карты)</a:t>
                      </a:r>
                      <a:endParaRPr sz="1200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6. Выращивание рассады овощных и цветочных культур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7. Задачники</a:t>
                      </a:r>
                      <a:endParaRPr sz="1200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7. Выпечка</a:t>
                      </a:r>
                      <a:r>
                        <a:rPr lang="ru-RU" sz="1200" baseline="0" dirty="0">
                          <a:latin typeface="Montserrat SemiBold" pitchFamily="2" charset="-52"/>
                          <a:ea typeface="Montserrat"/>
                          <a:cs typeface="Montserrat"/>
                          <a:sym typeface="Montserrat"/>
                        </a:rPr>
                        <a:t> кондитерских изделий</a:t>
                      </a: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u="none" strike="noStrike" cap="none" dirty="0">
                        <a:latin typeface="Montserrat SemiBold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6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42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25b3a0b9d81_1_784"/>
          <p:cNvSpPr txBox="1">
            <a:spLocks noGrp="1"/>
          </p:cNvSpPr>
          <p:nvPr>
            <p:ph type="title" idx="4294967295"/>
          </p:nvPr>
        </p:nvSpPr>
        <p:spPr>
          <a:xfrm>
            <a:off x="554100" y="636425"/>
            <a:ext cx="106404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</a:pPr>
            <a:r>
              <a:rPr lang="ru-RU" sz="3200" dirty="0">
                <a:solidFill>
                  <a:srgbClr val="3CBA94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Ключевые трудности и вызовы,</a:t>
            </a:r>
            <a:br>
              <a:rPr lang="ru-RU" sz="3200" dirty="0">
                <a:solidFill>
                  <a:srgbClr val="3CBA94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</a:br>
            <a:r>
              <a:rPr lang="ru-RU" sz="3200" dirty="0">
                <a:solidFill>
                  <a:srgbClr val="3CBA94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стоящие перед кластером </a:t>
            </a:r>
            <a:endParaRPr sz="3200" dirty="0">
              <a:solidFill>
                <a:srgbClr val="3CBA94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673" name="Google Shape;673;g25b3a0b9d81_1_784"/>
          <p:cNvSpPr/>
          <p:nvPr/>
        </p:nvSpPr>
        <p:spPr>
          <a:xfrm rot="-5400000">
            <a:off x="11087266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4" name="Google Shape;674;g25b3a0b9d81_1_784"/>
          <p:cNvSpPr/>
          <p:nvPr/>
        </p:nvSpPr>
        <p:spPr>
          <a:xfrm rot="-5400000">
            <a:off x="11316555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" name="Google Shape;675;g25b3a0b9d81_1_784"/>
          <p:cNvSpPr/>
          <p:nvPr/>
        </p:nvSpPr>
        <p:spPr>
          <a:xfrm rot="-5400000">
            <a:off x="11902698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" name="Google Shape;676;g25b3a0b9d81_1_784"/>
          <p:cNvSpPr/>
          <p:nvPr/>
        </p:nvSpPr>
        <p:spPr>
          <a:xfrm rot="-5400000">
            <a:off x="11472978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g25b3a0b9d81_1_784"/>
          <p:cNvSpPr/>
          <p:nvPr/>
        </p:nvSpPr>
        <p:spPr>
          <a:xfrm rot="-5400000">
            <a:off x="11609628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g25b3a0b9d81_1_784"/>
          <p:cNvSpPr/>
          <p:nvPr/>
        </p:nvSpPr>
        <p:spPr>
          <a:xfrm rot="-5400000">
            <a:off x="10853833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g25b3a0b9d81_1_784"/>
          <p:cNvSpPr/>
          <p:nvPr/>
        </p:nvSpPr>
        <p:spPr>
          <a:xfrm rot="-5400000">
            <a:off x="11023483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g25b3a0b9d81_1_784"/>
          <p:cNvSpPr/>
          <p:nvPr/>
        </p:nvSpPr>
        <p:spPr>
          <a:xfrm rot="-5400000">
            <a:off x="11316555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1" name="Google Shape;681;g25b3a0b9d81_1_784"/>
          <p:cNvSpPr/>
          <p:nvPr/>
        </p:nvSpPr>
        <p:spPr>
          <a:xfrm rot="-5400000">
            <a:off x="11902698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g25b3a0b9d81_1_784"/>
          <p:cNvSpPr/>
          <p:nvPr/>
        </p:nvSpPr>
        <p:spPr>
          <a:xfrm rot="-5400000">
            <a:off x="10876963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highlight>
                <a:srgbClr val="44B48E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" name="Google Shape;683;g25b3a0b9d81_1_784"/>
          <p:cNvSpPr/>
          <p:nvPr/>
        </p:nvSpPr>
        <p:spPr>
          <a:xfrm rot="-5400000">
            <a:off x="11609628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g25b3a0b9d81_1_784"/>
          <p:cNvSpPr/>
          <p:nvPr/>
        </p:nvSpPr>
        <p:spPr>
          <a:xfrm>
            <a:off x="812922" y="1746250"/>
            <a:ext cx="3237900" cy="4604872"/>
          </a:xfrm>
          <a:prstGeom prst="roundRect">
            <a:avLst>
              <a:gd name="adj" fmla="val 16667"/>
            </a:avLst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/>
          </a:p>
        </p:txBody>
      </p:sp>
      <p:sp>
        <p:nvSpPr>
          <p:cNvPr id="685" name="Google Shape;685;g25b3a0b9d81_1_784"/>
          <p:cNvSpPr/>
          <p:nvPr/>
        </p:nvSpPr>
        <p:spPr>
          <a:xfrm>
            <a:off x="4741200" y="1746250"/>
            <a:ext cx="3171450" cy="4604872"/>
          </a:xfrm>
          <a:prstGeom prst="roundRect">
            <a:avLst>
              <a:gd name="adj" fmla="val 16667"/>
            </a:avLst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/>
          </a:p>
        </p:txBody>
      </p:sp>
      <p:sp>
        <p:nvSpPr>
          <p:cNvPr id="686" name="Google Shape;686;g25b3a0b9d81_1_784"/>
          <p:cNvSpPr/>
          <p:nvPr/>
        </p:nvSpPr>
        <p:spPr>
          <a:xfrm>
            <a:off x="8603028" y="1746250"/>
            <a:ext cx="3143400" cy="4604872"/>
          </a:xfrm>
          <a:prstGeom prst="roundRect">
            <a:avLst>
              <a:gd name="adj" fmla="val 16667"/>
            </a:avLst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/>
          </a:p>
        </p:txBody>
      </p:sp>
      <p:sp>
        <p:nvSpPr>
          <p:cNvPr id="687" name="Google Shape;687;g25b3a0b9d81_1_784"/>
          <p:cNvSpPr txBox="1">
            <a:spLocks noGrp="1"/>
          </p:cNvSpPr>
          <p:nvPr>
            <p:ph type="title" idx="4294967295"/>
          </p:nvPr>
        </p:nvSpPr>
        <p:spPr>
          <a:xfrm>
            <a:off x="342491" y="1550864"/>
            <a:ext cx="423094" cy="9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66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1</a:t>
            </a:r>
            <a:endParaRPr sz="6000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688" name="Google Shape;688;g25b3a0b9d81_1_784"/>
          <p:cNvSpPr txBox="1"/>
          <p:nvPr/>
        </p:nvSpPr>
        <p:spPr>
          <a:xfrm>
            <a:off x="1060269" y="1822291"/>
            <a:ext cx="2743200" cy="446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lvl="1" algn="ctr"/>
            <a:r>
              <a:rPr lang="ru-RU" sz="1700" b="1" dirty="0">
                <a:solidFill>
                  <a:schemeClr val="bg1"/>
                </a:solidFill>
                <a:latin typeface="Montserrat ExtraBold" pitchFamily="2" charset="-52"/>
                <a:ea typeface="Tahoma" panose="020B0604030504040204" pitchFamily="34" charset="0"/>
              </a:rPr>
              <a:t>Кадры и программы</a:t>
            </a:r>
          </a:p>
        </p:txBody>
      </p:sp>
      <p:sp>
        <p:nvSpPr>
          <p:cNvPr id="689" name="Google Shape;689;g25b3a0b9d81_1_784"/>
          <p:cNvSpPr txBox="1"/>
          <p:nvPr/>
        </p:nvSpPr>
        <p:spPr>
          <a:xfrm>
            <a:off x="812923" y="2212626"/>
            <a:ext cx="3237900" cy="410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85750" lvl="1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 err="1">
                <a:solidFill>
                  <a:schemeClr val="bg1"/>
                </a:solidFill>
                <a:latin typeface="Montserrat SemiBold" pitchFamily="2" charset="-52"/>
              </a:rPr>
              <a:t>невладение</a:t>
            </a: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 педагогами  актуальным набором компетенций, необходимым для обучения;</a:t>
            </a:r>
          </a:p>
          <a:p>
            <a:pPr marL="285750" lvl="1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малочисленность  педагогов – практиков;</a:t>
            </a:r>
          </a:p>
          <a:p>
            <a:pPr marL="285750" lvl="1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дефицит квалифицированных педагогических кадров для преподавания профессионального цикла;</a:t>
            </a:r>
          </a:p>
          <a:p>
            <a:pPr marL="285750" lvl="1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низкая </a:t>
            </a:r>
            <a:r>
              <a:rPr lang="ru-RU" sz="1500" dirty="0" err="1">
                <a:solidFill>
                  <a:schemeClr val="bg1"/>
                </a:solidFill>
                <a:latin typeface="Montserrat SemiBold" pitchFamily="2" charset="-52"/>
              </a:rPr>
              <a:t>практико</a:t>
            </a: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 – ориентированность образовательных программ</a:t>
            </a:r>
          </a:p>
        </p:txBody>
      </p:sp>
      <p:sp>
        <p:nvSpPr>
          <p:cNvPr id="690" name="Google Shape;690;g25b3a0b9d81_1_784"/>
          <p:cNvSpPr txBox="1"/>
          <p:nvPr/>
        </p:nvSpPr>
        <p:spPr>
          <a:xfrm>
            <a:off x="4926013" y="1746250"/>
            <a:ext cx="274320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Montserrat ExtraBold" pitchFamily="2" charset="-52"/>
              </a:rPr>
              <a:t>Партнерство с работодателем</a:t>
            </a:r>
          </a:p>
        </p:txBody>
      </p:sp>
      <p:sp>
        <p:nvSpPr>
          <p:cNvPr id="691" name="Google Shape;691;g25b3a0b9d81_1_784"/>
          <p:cNvSpPr txBox="1"/>
          <p:nvPr/>
        </p:nvSpPr>
        <p:spPr>
          <a:xfrm>
            <a:off x="4789977" y="2402828"/>
            <a:ext cx="3073893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85750" lvl="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рабочее место на предприятии не соответствует ожиданиям;</a:t>
            </a:r>
          </a:p>
          <a:p>
            <a:pPr marL="285750" lvl="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недостаточная мотивация к трудоустройству;</a:t>
            </a:r>
          </a:p>
          <a:p>
            <a:pPr marL="285750" lvl="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нехватка рабочих кадров в сельскохозяйственной отрасли региона;</a:t>
            </a:r>
          </a:p>
          <a:p>
            <a:pPr marL="285750" lvl="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не всегда есть возможность общения с руководством предприятия, которое принимает решения</a:t>
            </a:r>
          </a:p>
        </p:txBody>
      </p:sp>
      <p:sp>
        <p:nvSpPr>
          <p:cNvPr id="692" name="Google Shape;692;g25b3a0b9d81_1_784"/>
          <p:cNvSpPr txBox="1"/>
          <p:nvPr/>
        </p:nvSpPr>
        <p:spPr>
          <a:xfrm>
            <a:off x="8856705" y="1822291"/>
            <a:ext cx="274320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lvl="0" algn="ctr"/>
            <a:r>
              <a:rPr lang="ru-RU" sz="1800" b="1" dirty="0">
                <a:solidFill>
                  <a:schemeClr val="bg1"/>
                </a:solidFill>
                <a:latin typeface="Montserrat ExtraBold" pitchFamily="2" charset="-52"/>
              </a:rPr>
              <a:t>Привлекательность отрасли</a:t>
            </a:r>
            <a:endParaRPr sz="1600" b="1" dirty="0">
              <a:solidFill>
                <a:schemeClr val="bg1"/>
              </a:solidFill>
              <a:latin typeface="Montserrat ExtraBold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93" name="Google Shape;693;g25b3a0b9d81_1_784"/>
          <p:cNvSpPr txBox="1"/>
          <p:nvPr/>
        </p:nvSpPr>
        <p:spPr>
          <a:xfrm>
            <a:off x="8603029" y="2723409"/>
            <a:ext cx="3143399" cy="3400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85750" lvl="1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абитуриенты/студенты не осознают важности профессионального образования для дальнейшего самоопределения;</a:t>
            </a:r>
            <a:b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</a:br>
            <a:endParaRPr lang="ru-RU" sz="1500" dirty="0">
              <a:solidFill>
                <a:schemeClr val="bg1"/>
              </a:solidFill>
              <a:latin typeface="Montserrat SemiBold" pitchFamily="2" charset="-52"/>
            </a:endParaRPr>
          </a:p>
          <a:p>
            <a:pPr marL="285750" lvl="1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bg1"/>
                </a:solidFill>
                <a:latin typeface="Montserrat SemiBold" pitchFamily="2" charset="-52"/>
              </a:rPr>
              <a:t>отсутствие привлекательности кластера в связи с особенностями работы в сельском хозяйстве</a:t>
            </a:r>
          </a:p>
          <a:p>
            <a:r>
              <a:rPr lang="ru-RU" dirty="0"/>
              <a:t/>
            </a:r>
            <a:br>
              <a:rPr lang="ru-RU" dirty="0"/>
            </a:br>
            <a:endParaRPr sz="1500" b="1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4" name="Google Shape;694;g25b3a0b9d81_1_784"/>
          <p:cNvSpPr txBox="1">
            <a:spLocks noGrp="1"/>
          </p:cNvSpPr>
          <p:nvPr>
            <p:ph type="title" idx="4294967295"/>
          </p:nvPr>
        </p:nvSpPr>
        <p:spPr>
          <a:xfrm>
            <a:off x="4075938" y="1394030"/>
            <a:ext cx="881361" cy="132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66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2</a:t>
            </a:r>
            <a:endParaRPr sz="6600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695" name="Google Shape;695;g25b3a0b9d81_1_784"/>
          <p:cNvSpPr txBox="1">
            <a:spLocks noGrp="1"/>
          </p:cNvSpPr>
          <p:nvPr>
            <p:ph type="title" idx="4294967295"/>
          </p:nvPr>
        </p:nvSpPr>
        <p:spPr>
          <a:xfrm>
            <a:off x="7979723" y="1571824"/>
            <a:ext cx="640500" cy="9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66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3</a:t>
            </a:r>
            <a:endParaRPr sz="6600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27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g25b3a0b9d81_1_903"/>
          <p:cNvSpPr/>
          <p:nvPr/>
        </p:nvSpPr>
        <p:spPr>
          <a:xfrm>
            <a:off x="5390225" y="3779650"/>
            <a:ext cx="883966" cy="637605"/>
          </a:xfrm>
          <a:prstGeom prst="rightArrow">
            <a:avLst>
              <a:gd name="adj1" fmla="val 41961"/>
              <a:gd name="adj2" fmla="val 65403"/>
            </a:avLst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g25b3a0b9d81_1_903"/>
          <p:cNvSpPr/>
          <p:nvPr/>
        </p:nvSpPr>
        <p:spPr>
          <a:xfrm>
            <a:off x="9013650" y="-11050"/>
            <a:ext cx="3178500" cy="6858000"/>
          </a:xfrm>
          <a:prstGeom prst="rect">
            <a:avLst/>
          </a:prstGeom>
          <a:solidFill>
            <a:srgbClr val="4A7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700" i="0" u="none" strike="noStrike" cap="none">
              <a:solidFill>
                <a:srgbClr val="00000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60" name="Google Shape;760;g25b3a0b9d81_1_903"/>
          <p:cNvSpPr txBox="1"/>
          <p:nvPr/>
        </p:nvSpPr>
        <p:spPr>
          <a:xfrm>
            <a:off x="545350" y="636425"/>
            <a:ext cx="74697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dirty="0" smtClean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Для успешного старта нужны поддержка </a:t>
            </a: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и внимание</a:t>
            </a:r>
            <a:endParaRPr sz="3200" i="0" u="none" strike="noStrike" cap="none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762" name="Google Shape;762;g25b3a0b9d81_1_903"/>
          <p:cNvSpPr txBox="1"/>
          <p:nvPr/>
        </p:nvSpPr>
        <p:spPr>
          <a:xfrm>
            <a:off x="545349" y="2315788"/>
            <a:ext cx="28731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Проблема/ вызов</a:t>
            </a:r>
            <a:endParaRPr sz="2000" i="0" u="none" strike="noStrike" cap="none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63" name="Google Shape;763;g25b3a0b9d81_1_903"/>
          <p:cNvSpPr txBox="1"/>
          <p:nvPr/>
        </p:nvSpPr>
        <p:spPr>
          <a:xfrm>
            <a:off x="6029900" y="1746250"/>
            <a:ext cx="22167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Результат </a:t>
            </a:r>
            <a:endParaRPr sz="2000" i="0" u="none" strike="noStrike" cap="none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65" name="Google Shape;765;g25b3a0b9d81_1_903"/>
          <p:cNvSpPr txBox="1"/>
          <p:nvPr/>
        </p:nvSpPr>
        <p:spPr>
          <a:xfrm>
            <a:off x="3418449" y="2315787"/>
            <a:ext cx="23424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Решение </a:t>
            </a:r>
            <a:endParaRPr sz="2000" i="0" u="none" strike="noStrike" cap="none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67" name="Google Shape;767;g25b3a0b9d81_1_903"/>
          <p:cNvSpPr/>
          <p:nvPr/>
        </p:nvSpPr>
        <p:spPr>
          <a:xfrm>
            <a:off x="5942249" y="2315788"/>
            <a:ext cx="2793787" cy="3118087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chemeClr val="dk1"/>
              </a:buClr>
              <a:buSzPts val="1200"/>
            </a:pPr>
            <a:r>
              <a:rPr lang="ru-RU" dirty="0">
                <a:latin typeface="Montserrat ExtraBold" pitchFamily="2" charset="-52"/>
                <a:sym typeface="Montserrat"/>
              </a:rPr>
              <a:t>Студент заранее знает о месте трудоустройства. Проходит на нем практику. Знакомится с особенностями организации работы предприятия, что способствует его быстрому карьерному росту или увеличению его материального достатка </a:t>
            </a:r>
          </a:p>
        </p:txBody>
      </p:sp>
      <p:sp>
        <p:nvSpPr>
          <p:cNvPr id="770" name="Google Shape;770;g25b3a0b9d81_1_903"/>
          <p:cNvSpPr txBox="1"/>
          <p:nvPr/>
        </p:nvSpPr>
        <p:spPr>
          <a:xfrm>
            <a:off x="545351" y="5498125"/>
            <a:ext cx="19548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500" i="0" u="none" strike="noStrike" cap="none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Ресурсы</a:t>
            </a:r>
            <a:r>
              <a:rPr lang="ru-RU" sz="1800" b="0" i="0" u="none" strike="noStrike" cap="none" dirty="0">
                <a:solidFill>
                  <a:srgbClr val="36BA85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> </a:t>
            </a:r>
            <a:endParaRPr sz="1800" b="0" i="0" u="none" strike="noStrike" cap="none" dirty="0">
              <a:solidFill>
                <a:srgbClr val="36BA85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771" name="Google Shape;771;g25b3a0b9d81_1_903"/>
          <p:cNvSpPr/>
          <p:nvPr/>
        </p:nvSpPr>
        <p:spPr>
          <a:xfrm>
            <a:off x="600149" y="6023950"/>
            <a:ext cx="8413501" cy="5850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200"/>
            </a:pPr>
            <a:r>
              <a:rPr lang="ru-RU" sz="1600" dirty="0">
                <a:solidFill>
                  <a:schemeClr val="tx1"/>
                </a:solidFill>
                <a:latin typeface="Montserrat ExtraBold" pitchFamily="2" charset="-52"/>
                <a:sym typeface="Montserrat"/>
              </a:rPr>
              <a:t>Хорошо налаженные связи с предприятиями отрасли (предприятия знают каких специалистов не хватает, как и где их можно получить)</a:t>
            </a:r>
          </a:p>
        </p:txBody>
      </p:sp>
      <p:sp>
        <p:nvSpPr>
          <p:cNvPr id="772" name="Google Shape;772;g25b3a0b9d81_1_903"/>
          <p:cNvSpPr/>
          <p:nvPr/>
        </p:nvSpPr>
        <p:spPr>
          <a:xfrm>
            <a:off x="407963" y="2910100"/>
            <a:ext cx="2547438" cy="25392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1200"/>
            </a:pPr>
            <a:r>
              <a:rPr lang="ru-RU" sz="1600" dirty="0">
                <a:latin typeface="Montserrat ExtraBold" pitchFamily="2" charset="-52"/>
                <a:sym typeface="Montserrat"/>
              </a:rPr>
              <a:t>Профессиональный стресс у выпускников при трудоустройстве </a:t>
            </a:r>
            <a:r>
              <a:rPr lang="ru-RU" sz="1600" dirty="0">
                <a:solidFill>
                  <a:srgbClr val="FF0000"/>
                </a:solidFill>
                <a:latin typeface="Montserrat ExtraBold" pitchFamily="2" charset="-52"/>
                <a:sym typeface="Montserrat"/>
              </a:rPr>
              <a:t> </a:t>
            </a:r>
          </a:p>
        </p:txBody>
      </p:sp>
      <p:sp>
        <p:nvSpPr>
          <p:cNvPr id="774" name="Google Shape;774;g25b3a0b9d81_1_903"/>
          <p:cNvSpPr/>
          <p:nvPr/>
        </p:nvSpPr>
        <p:spPr>
          <a:xfrm>
            <a:off x="2728775" y="3835920"/>
            <a:ext cx="689674" cy="525064"/>
          </a:xfrm>
          <a:prstGeom prst="rightArrow">
            <a:avLst>
              <a:gd name="adj1" fmla="val 41961"/>
              <a:gd name="adj2" fmla="val 65403"/>
            </a:avLst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69" name="Google Shape;769;g25b3a0b9d81_1_903"/>
          <p:cNvSpPr/>
          <p:nvPr/>
        </p:nvSpPr>
        <p:spPr>
          <a:xfrm>
            <a:off x="3277625" y="2910100"/>
            <a:ext cx="2342400" cy="25392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1200"/>
            </a:pPr>
            <a:r>
              <a:rPr lang="ru-RU" sz="1600" dirty="0">
                <a:latin typeface="Montserrat ExtraBold" pitchFamily="2" charset="-52"/>
                <a:sym typeface="Montserrat"/>
              </a:rPr>
              <a:t>Обеспечение адресного сопровождения</a:t>
            </a:r>
          </a:p>
          <a:p>
            <a:pPr lvl="0" algn="ctr">
              <a:buSzPts val="1200"/>
            </a:pPr>
            <a:r>
              <a:rPr lang="ru-RU" sz="1600" dirty="0">
                <a:latin typeface="Montserrat ExtraBold" pitchFamily="2" charset="-52"/>
                <a:sym typeface="Montserrat"/>
              </a:rPr>
              <a:t>трудоустройства выпускников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dirty="0">
              <a:highlight>
                <a:srgbClr val="FFFF00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266" name="Picture 2" descr="https://ria-press.ru/wp-content/uploads/2023/06/Ao8hw2UKHc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714" t="-252" r="39540" b="252"/>
          <a:stretch/>
        </p:blipFill>
        <p:spPr bwMode="auto">
          <a:xfrm flipH="1">
            <a:off x="9013650" y="-11050"/>
            <a:ext cx="3178500" cy="689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13a33566bf5_2_40"/>
          <p:cNvSpPr/>
          <p:nvPr/>
        </p:nvSpPr>
        <p:spPr>
          <a:xfrm>
            <a:off x="9013650" y="-11050"/>
            <a:ext cx="3178500" cy="6858000"/>
          </a:xfrm>
          <a:prstGeom prst="rect">
            <a:avLst/>
          </a:prstGeom>
          <a:solidFill>
            <a:srgbClr val="3CBA9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 sz="17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20" name="Google Shape;720;g13a33566bf5_2_40"/>
          <p:cNvSpPr txBox="1"/>
          <p:nvPr/>
        </p:nvSpPr>
        <p:spPr>
          <a:xfrm>
            <a:off x="545350" y="636425"/>
            <a:ext cx="74697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3200"/>
            </a:pPr>
            <a:r>
              <a:rPr lang="ru-RU" sz="3200" dirty="0">
                <a:solidFill>
                  <a:srgbClr val="3CBA94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Молодым — везде у нас дорога</a:t>
            </a:r>
            <a:endParaRPr sz="3200" dirty="0">
              <a:solidFill>
                <a:srgbClr val="3CBA94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722" name="Google Shape;722;g13a33566bf5_2_40"/>
          <p:cNvSpPr txBox="1"/>
          <p:nvPr/>
        </p:nvSpPr>
        <p:spPr>
          <a:xfrm>
            <a:off x="545349" y="2315788"/>
            <a:ext cx="278869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800"/>
            </a:pPr>
            <a:r>
              <a:rPr lang="ru-RU" sz="20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Проблема/ вызов</a:t>
            </a:r>
            <a:endParaRPr sz="2000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23" name="Google Shape;723;g13a33566bf5_2_40"/>
          <p:cNvSpPr txBox="1"/>
          <p:nvPr/>
        </p:nvSpPr>
        <p:spPr>
          <a:xfrm>
            <a:off x="6292866" y="2357388"/>
            <a:ext cx="22167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800"/>
            </a:pPr>
            <a:r>
              <a:rPr lang="ru-RU" sz="20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Результат </a:t>
            </a:r>
            <a:endParaRPr sz="1700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24" name="Google Shape;724;g13a33566bf5_2_40"/>
          <p:cNvSpPr txBox="1"/>
          <p:nvPr/>
        </p:nvSpPr>
        <p:spPr>
          <a:xfrm>
            <a:off x="9278400" y="2357400"/>
            <a:ext cx="2649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600"/>
            </a:pPr>
            <a:r>
              <a:rPr lang="ru-RU" sz="170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Почему сработает </a:t>
            </a:r>
            <a:endParaRPr sz="170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25" name="Google Shape;725;g13a33566bf5_2_40"/>
          <p:cNvSpPr txBox="1"/>
          <p:nvPr/>
        </p:nvSpPr>
        <p:spPr>
          <a:xfrm>
            <a:off x="3642125" y="2334365"/>
            <a:ext cx="23424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800"/>
            </a:pPr>
            <a:r>
              <a:rPr lang="ru-RU" sz="20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Решение </a:t>
            </a:r>
            <a:endParaRPr sz="1700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27" name="Google Shape;727;g13a33566bf5_2_40"/>
          <p:cNvSpPr/>
          <p:nvPr/>
        </p:nvSpPr>
        <p:spPr>
          <a:xfrm>
            <a:off x="6292866" y="2894675"/>
            <a:ext cx="2541646" cy="25392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Появятся возможности для личностного роста, увеличится доход</a:t>
            </a:r>
          </a:p>
        </p:txBody>
      </p:sp>
      <p:sp>
        <p:nvSpPr>
          <p:cNvPr id="728" name="Google Shape;728;g13a33566bf5_2_40"/>
          <p:cNvSpPr/>
          <p:nvPr/>
        </p:nvSpPr>
        <p:spPr>
          <a:xfrm>
            <a:off x="9407850" y="2910100"/>
            <a:ext cx="2342400" cy="25239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200"/>
            </a:pPr>
            <a:r>
              <a:rPr lang="ru-RU" sz="1200">
                <a:highlight>
                  <a:srgbClr val="FFFF00"/>
                </a:highlight>
                <a:latin typeface="Montserrat"/>
                <a:ea typeface="Montserrat"/>
                <a:cs typeface="Montserrat"/>
                <a:sym typeface="Montserrat"/>
              </a:rPr>
              <a:t>Описание доказательности </a:t>
            </a:r>
            <a:endParaRPr sz="1200">
              <a:highlight>
                <a:srgbClr val="FFFF00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buSzPts val="1200"/>
            </a:pPr>
            <a:r>
              <a:rPr lang="ru-RU" sz="1200">
                <a:highlight>
                  <a:srgbClr val="FFFF00"/>
                </a:highlight>
                <a:latin typeface="Montserrat"/>
                <a:ea typeface="Montserrat"/>
                <a:cs typeface="Montserrat"/>
                <a:sym typeface="Montserrat"/>
              </a:rPr>
              <a:t>и устойчивости решения</a:t>
            </a:r>
            <a:endParaRPr sz="1200">
              <a:highlight>
                <a:srgbClr val="FFFF00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9" name="Google Shape;729;g13a33566bf5_2_40"/>
          <p:cNvSpPr/>
          <p:nvPr/>
        </p:nvSpPr>
        <p:spPr>
          <a:xfrm>
            <a:off x="3642125" y="2894800"/>
            <a:ext cx="2342400" cy="25392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Привлечение молодых педагогов к деятельности в УПК и ДПО</a:t>
            </a:r>
          </a:p>
          <a:p>
            <a:pPr>
              <a:buSzPts val="1200"/>
            </a:pPr>
            <a:endParaRPr sz="1200" dirty="0">
              <a:highlight>
                <a:srgbClr val="FFFF00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0" name="Google Shape;730;g13a33566bf5_2_40"/>
          <p:cNvSpPr txBox="1"/>
          <p:nvPr/>
        </p:nvSpPr>
        <p:spPr>
          <a:xfrm>
            <a:off x="545351" y="5498125"/>
            <a:ext cx="19548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800"/>
            </a:pPr>
            <a:r>
              <a:rPr lang="ru-RU" sz="2500">
                <a:solidFill>
                  <a:srgbClr val="44B48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Ресурсы</a:t>
            </a:r>
            <a:r>
              <a:rPr lang="ru-RU" sz="1800">
                <a:solidFill>
                  <a:srgbClr val="A83E91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> </a:t>
            </a:r>
            <a:endParaRPr sz="1800">
              <a:solidFill>
                <a:srgbClr val="A83E91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731" name="Google Shape;731;g13a33566bf5_2_40"/>
          <p:cNvSpPr/>
          <p:nvPr/>
        </p:nvSpPr>
        <p:spPr>
          <a:xfrm>
            <a:off x="600150" y="6023950"/>
            <a:ext cx="7684500" cy="5850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Необходима четкая структура работы УПК, продуманная система наставничества</a:t>
            </a:r>
          </a:p>
        </p:txBody>
      </p:sp>
      <p:sp>
        <p:nvSpPr>
          <p:cNvPr id="732" name="Google Shape;732;g13a33566bf5_2_40"/>
          <p:cNvSpPr/>
          <p:nvPr/>
        </p:nvSpPr>
        <p:spPr>
          <a:xfrm>
            <a:off x="613001" y="2910100"/>
            <a:ext cx="2574274" cy="25392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200"/>
            </a:pPr>
            <a:r>
              <a:rPr lang="ru-RU" sz="1800" dirty="0">
                <a:latin typeface="Montserrat ExtraBold" pitchFamily="2" charset="-52"/>
              </a:rPr>
              <a:t>Возрастной состав, молодые кадры не заинтересованы ввиду невысокой заработной платы</a:t>
            </a:r>
            <a:endParaRPr lang="ru-RU" sz="1800" dirty="0">
              <a:latin typeface="Montserrat ExtraBold" pitchFamily="2" charset="-52"/>
              <a:sym typeface="Montserrat"/>
            </a:endParaRPr>
          </a:p>
        </p:txBody>
      </p:sp>
      <p:sp>
        <p:nvSpPr>
          <p:cNvPr id="734" name="Google Shape;734;g13a33566bf5_2_40"/>
          <p:cNvSpPr/>
          <p:nvPr/>
        </p:nvSpPr>
        <p:spPr>
          <a:xfrm>
            <a:off x="2973300" y="3779650"/>
            <a:ext cx="942893" cy="598017"/>
          </a:xfrm>
          <a:prstGeom prst="rightArrow">
            <a:avLst>
              <a:gd name="adj1" fmla="val 41961"/>
              <a:gd name="adj2" fmla="val 65403"/>
            </a:avLst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pic>
        <p:nvPicPr>
          <p:cNvPr id="18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static.agriecomission.com/article/1357b243d23a05638451de939b392e01/ac1c5adadf86b1e4ac3d8e490537ee4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361" t="160" r="15903" b="-160"/>
          <a:stretch/>
        </p:blipFill>
        <p:spPr bwMode="auto">
          <a:xfrm>
            <a:off x="9013650" y="-1"/>
            <a:ext cx="3178500" cy="688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26" name="Google Shape;726;g13a33566bf5_2_40"/>
          <p:cNvSpPr/>
          <p:nvPr/>
        </p:nvSpPr>
        <p:spPr>
          <a:xfrm>
            <a:off x="5781821" y="3779650"/>
            <a:ext cx="797003" cy="598017"/>
          </a:xfrm>
          <a:prstGeom prst="rightArrow">
            <a:avLst>
              <a:gd name="adj1" fmla="val 41961"/>
              <a:gd name="adj2" fmla="val 65403"/>
            </a:avLst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82802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g25b3a0b9d81_1_884"/>
          <p:cNvSpPr/>
          <p:nvPr/>
        </p:nvSpPr>
        <p:spPr>
          <a:xfrm>
            <a:off x="9013650" y="-11050"/>
            <a:ext cx="31785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 sz="170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40" name="Google Shape;740;g25b3a0b9d81_1_884"/>
          <p:cNvSpPr txBox="1"/>
          <p:nvPr/>
        </p:nvSpPr>
        <p:spPr>
          <a:xfrm>
            <a:off x="545350" y="636425"/>
            <a:ext cx="74697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3200"/>
            </a:pP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Вперёд к эффективным УПК </a:t>
            </a:r>
            <a:endParaRPr sz="3200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742" name="Google Shape;742;g25b3a0b9d81_1_884"/>
          <p:cNvSpPr txBox="1"/>
          <p:nvPr/>
        </p:nvSpPr>
        <p:spPr>
          <a:xfrm>
            <a:off x="545349" y="2315788"/>
            <a:ext cx="273227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800"/>
            </a:pPr>
            <a:r>
              <a:rPr lang="ru-RU" sz="20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Проблема/ вызов</a:t>
            </a:r>
            <a:endParaRPr sz="2000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43" name="Google Shape;743;g25b3a0b9d81_1_884"/>
          <p:cNvSpPr txBox="1"/>
          <p:nvPr/>
        </p:nvSpPr>
        <p:spPr>
          <a:xfrm>
            <a:off x="6029900" y="2357388"/>
            <a:ext cx="22167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800"/>
            </a:pPr>
            <a:r>
              <a:rPr lang="ru-RU" sz="20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Результат </a:t>
            </a:r>
            <a:endParaRPr sz="2000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44" name="Google Shape;744;g25b3a0b9d81_1_884"/>
          <p:cNvSpPr txBox="1"/>
          <p:nvPr/>
        </p:nvSpPr>
        <p:spPr>
          <a:xfrm>
            <a:off x="9278400" y="2357400"/>
            <a:ext cx="2649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600"/>
            </a:pPr>
            <a:r>
              <a:rPr lang="ru-RU" sz="1700" dirty="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Почему сработает </a:t>
            </a:r>
            <a:endParaRPr sz="1700" dirty="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45" name="Google Shape;745;g25b3a0b9d81_1_884"/>
          <p:cNvSpPr txBox="1"/>
          <p:nvPr/>
        </p:nvSpPr>
        <p:spPr>
          <a:xfrm>
            <a:off x="3323075" y="2315788"/>
            <a:ext cx="23424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800"/>
            </a:pPr>
            <a:r>
              <a:rPr lang="ru-RU" sz="20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Решение </a:t>
            </a:r>
            <a:endParaRPr sz="2000" dirty="0">
              <a:solidFill>
                <a:srgbClr val="36BA8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747" name="Google Shape;747;g25b3a0b9d81_1_884"/>
          <p:cNvSpPr/>
          <p:nvPr/>
        </p:nvSpPr>
        <p:spPr>
          <a:xfrm>
            <a:off x="5942250" y="2894675"/>
            <a:ext cx="2723448" cy="25392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Исключение невостребованных продуктов и введение актуальных для современного рынка</a:t>
            </a:r>
          </a:p>
        </p:txBody>
      </p:sp>
      <p:sp>
        <p:nvSpPr>
          <p:cNvPr id="748" name="Google Shape;748;g25b3a0b9d81_1_884"/>
          <p:cNvSpPr/>
          <p:nvPr/>
        </p:nvSpPr>
        <p:spPr>
          <a:xfrm>
            <a:off x="9407850" y="2910100"/>
            <a:ext cx="2342400" cy="25239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200"/>
            </a:pPr>
            <a:r>
              <a:rPr lang="ru-RU" sz="1200" dirty="0">
                <a:highlight>
                  <a:srgbClr val="FFFF00"/>
                </a:highlight>
                <a:latin typeface="Montserrat"/>
                <a:ea typeface="Montserrat"/>
                <a:cs typeface="Montserrat"/>
                <a:sym typeface="Montserrat"/>
              </a:rPr>
              <a:t>Описание доказательности </a:t>
            </a:r>
            <a:endParaRPr sz="1200" dirty="0">
              <a:highlight>
                <a:srgbClr val="FFFF00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buSzPts val="1200"/>
            </a:pPr>
            <a:r>
              <a:rPr lang="ru-RU" sz="1200" dirty="0">
                <a:highlight>
                  <a:srgbClr val="FFFF00"/>
                </a:highlight>
                <a:latin typeface="Montserrat"/>
                <a:ea typeface="Montserrat"/>
                <a:cs typeface="Montserrat"/>
                <a:sym typeface="Montserrat"/>
              </a:rPr>
              <a:t>и устойчивости решения</a:t>
            </a:r>
            <a:endParaRPr sz="1200" dirty="0">
              <a:highlight>
                <a:srgbClr val="FFFF00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49" name="Google Shape;749;g25b3a0b9d81_1_884"/>
          <p:cNvSpPr/>
          <p:nvPr/>
        </p:nvSpPr>
        <p:spPr>
          <a:xfrm>
            <a:off x="3277625" y="2711400"/>
            <a:ext cx="2342400" cy="27379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Создание УПК.</a:t>
            </a:r>
          </a:p>
          <a:p>
            <a:pPr algn="ctr"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Расширение линейки продуктов не менее чем</a:t>
            </a:r>
          </a:p>
          <a:p>
            <a:pPr algn="ctr"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на два в год.</a:t>
            </a:r>
          </a:p>
          <a:p>
            <a:pPr algn="ctr"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Привлечение списка бизнес-партнеров</a:t>
            </a:r>
            <a:endParaRPr sz="1200" dirty="0">
              <a:highlight>
                <a:srgbClr val="FFFF00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50" name="Google Shape;750;g25b3a0b9d81_1_884"/>
          <p:cNvSpPr txBox="1"/>
          <p:nvPr/>
        </p:nvSpPr>
        <p:spPr>
          <a:xfrm>
            <a:off x="545351" y="5498125"/>
            <a:ext cx="19548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1800"/>
            </a:pPr>
            <a:r>
              <a:rPr lang="ru-RU" sz="2500" dirty="0">
                <a:solidFill>
                  <a:srgbClr val="36BA8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Ресурсы</a:t>
            </a:r>
            <a:r>
              <a:rPr lang="ru-RU" sz="1800" dirty="0">
                <a:solidFill>
                  <a:srgbClr val="36BA85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> </a:t>
            </a:r>
            <a:endParaRPr sz="1800" dirty="0">
              <a:solidFill>
                <a:srgbClr val="36BA85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751" name="Google Shape;751;g25b3a0b9d81_1_884"/>
          <p:cNvSpPr/>
          <p:nvPr/>
        </p:nvSpPr>
        <p:spPr>
          <a:xfrm>
            <a:off x="600150" y="6023950"/>
            <a:ext cx="7684500" cy="5850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Чёткая выделяющаяся продуктовая линейка</a:t>
            </a:r>
            <a:endParaRPr sz="1800" dirty="0">
              <a:latin typeface="Montserrat ExtraBold" pitchFamily="2" charset="-52"/>
              <a:sym typeface="Montserrat"/>
            </a:endParaRPr>
          </a:p>
        </p:txBody>
      </p:sp>
      <p:sp>
        <p:nvSpPr>
          <p:cNvPr id="752" name="Google Shape;752;g25b3a0b9d81_1_884"/>
          <p:cNvSpPr/>
          <p:nvPr/>
        </p:nvSpPr>
        <p:spPr>
          <a:xfrm>
            <a:off x="613001" y="2910100"/>
            <a:ext cx="2342400" cy="25392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SzPts val="1200"/>
            </a:pPr>
            <a:r>
              <a:rPr lang="ru-RU" sz="1800" dirty="0">
                <a:latin typeface="Montserrat ExtraBold" pitchFamily="2" charset="-52"/>
                <a:sym typeface="Montserrat"/>
              </a:rPr>
              <a:t>Малая эффективность внебюджетных подразделений колледжа</a:t>
            </a:r>
          </a:p>
        </p:txBody>
      </p:sp>
      <p:sp>
        <p:nvSpPr>
          <p:cNvPr id="754" name="Google Shape;754;g25b3a0b9d81_1_884"/>
          <p:cNvSpPr/>
          <p:nvPr/>
        </p:nvSpPr>
        <p:spPr>
          <a:xfrm>
            <a:off x="2897618" y="4080350"/>
            <a:ext cx="760013" cy="530300"/>
          </a:xfrm>
          <a:prstGeom prst="rightArrow">
            <a:avLst>
              <a:gd name="adj1" fmla="val 41961"/>
              <a:gd name="adj2" fmla="val 65403"/>
            </a:avLst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pic>
        <p:nvPicPr>
          <p:cNvPr id="18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Google Shape;754;g25b3a0b9d81_1_884"/>
          <p:cNvSpPr/>
          <p:nvPr/>
        </p:nvSpPr>
        <p:spPr>
          <a:xfrm>
            <a:off x="5427458" y="4164275"/>
            <a:ext cx="760013" cy="530300"/>
          </a:xfrm>
          <a:prstGeom prst="rightArrow">
            <a:avLst>
              <a:gd name="adj1" fmla="val 41961"/>
              <a:gd name="adj2" fmla="val 65403"/>
            </a:avLst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pic>
        <p:nvPicPr>
          <p:cNvPr id="12292" name="Picture 4" descr="https://pl-20-kotlas.ru/images/%D0%9B%D0%B8%D1%86%D0%B5%D0%BD%D0%B7%D0%B8%D1%8F%20%D0%B8%20%D0%90%D0%BA%D0%BA%D1%80%D0%B5%D0%B4%D0%B8%D1%82%D0%B0%D1%86%D0%B8%D1%8F/IMG_857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841" t="-132" r="29179" b="132"/>
          <a:stretch/>
        </p:blipFill>
        <p:spPr bwMode="auto">
          <a:xfrm>
            <a:off x="9013650" y="-2050"/>
            <a:ext cx="3178500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545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g25b3a0b9d81_1_923"/>
          <p:cNvSpPr txBox="1">
            <a:spLocks noGrp="1"/>
          </p:cNvSpPr>
          <p:nvPr>
            <p:ph type="title" idx="4294967295"/>
          </p:nvPr>
        </p:nvSpPr>
        <p:spPr>
          <a:xfrm>
            <a:off x="554100" y="636425"/>
            <a:ext cx="106404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Бизнес-модель кластера</a:t>
            </a:r>
            <a:r>
              <a:rPr lang="ru-RU" sz="26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Dela Gothic One"/>
                <a:sym typeface="Dela Gothic One"/>
              </a:rPr>
              <a:t> </a:t>
            </a:r>
            <a:endParaRPr sz="3800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822" name="Google Shape;822;g25b3a0b9d81_1_923"/>
          <p:cNvSpPr/>
          <p:nvPr/>
        </p:nvSpPr>
        <p:spPr>
          <a:xfrm rot="-5400000">
            <a:off x="11087266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" name="Google Shape;823;g25b3a0b9d81_1_923"/>
          <p:cNvSpPr/>
          <p:nvPr/>
        </p:nvSpPr>
        <p:spPr>
          <a:xfrm rot="-5400000">
            <a:off x="11316555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g25b3a0b9d81_1_923"/>
          <p:cNvSpPr/>
          <p:nvPr/>
        </p:nvSpPr>
        <p:spPr>
          <a:xfrm rot="-5400000">
            <a:off x="11902698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" name="Google Shape;825;g25b3a0b9d81_1_923"/>
          <p:cNvSpPr/>
          <p:nvPr/>
        </p:nvSpPr>
        <p:spPr>
          <a:xfrm rot="-5400000">
            <a:off x="11472978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6" name="Google Shape;826;g25b3a0b9d81_1_923"/>
          <p:cNvSpPr/>
          <p:nvPr/>
        </p:nvSpPr>
        <p:spPr>
          <a:xfrm rot="-5400000">
            <a:off x="11609628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7" name="Google Shape;827;g25b3a0b9d81_1_923"/>
          <p:cNvSpPr/>
          <p:nvPr/>
        </p:nvSpPr>
        <p:spPr>
          <a:xfrm rot="-5400000">
            <a:off x="10853833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8" name="Google Shape;828;g25b3a0b9d81_1_923"/>
          <p:cNvSpPr/>
          <p:nvPr/>
        </p:nvSpPr>
        <p:spPr>
          <a:xfrm rot="-5400000">
            <a:off x="11023483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9" name="Google Shape;829;g25b3a0b9d81_1_923"/>
          <p:cNvSpPr/>
          <p:nvPr/>
        </p:nvSpPr>
        <p:spPr>
          <a:xfrm rot="-5400000">
            <a:off x="11316555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0" name="Google Shape;830;g25b3a0b9d81_1_923"/>
          <p:cNvSpPr/>
          <p:nvPr/>
        </p:nvSpPr>
        <p:spPr>
          <a:xfrm rot="-5400000">
            <a:off x="11902698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g25b3a0b9d81_1_923"/>
          <p:cNvSpPr/>
          <p:nvPr/>
        </p:nvSpPr>
        <p:spPr>
          <a:xfrm rot="-5400000">
            <a:off x="10876963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highlight>
                <a:srgbClr val="44B48E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2" name="Google Shape;832;g25b3a0b9d81_1_923"/>
          <p:cNvSpPr/>
          <p:nvPr/>
        </p:nvSpPr>
        <p:spPr>
          <a:xfrm rot="-5400000">
            <a:off x="11609628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33" name="Google Shape;833;g25b3a0b9d81_1_923"/>
          <p:cNvGraphicFramePr/>
          <p:nvPr>
            <p:extLst>
              <p:ext uri="{D42A27DB-BD31-4B8C-83A1-F6EECF244321}">
                <p14:modId xmlns:p14="http://schemas.microsoft.com/office/powerpoint/2010/main" xmlns="" val="2931932988"/>
              </p:ext>
            </p:extLst>
          </p:nvPr>
        </p:nvGraphicFramePr>
        <p:xfrm>
          <a:off x="652275" y="1508825"/>
          <a:ext cx="10963000" cy="4988348"/>
        </p:xfrm>
        <a:graphic>
          <a:graphicData uri="http://schemas.openxmlformats.org/drawingml/2006/table">
            <a:tbl>
              <a:tblPr>
                <a:noFill/>
                <a:tableStyleId>{A26B5FC6-E75A-47E0-A59D-37EF8E3E3B05}</a:tableStyleId>
              </a:tblPr>
              <a:tblGrid>
                <a:gridCol w="1977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2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54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6705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170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726379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РЕШАЕМЫЕ ПРОБЛЕМЫ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НАШИ РЕШЕНИЯ</a:t>
                      </a:r>
                      <a:endParaRPr sz="1100" b="1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ЦЕННОСТНОЕ ПРЕДЛОЖЕНИЕ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ru-RU" sz="1100" b="1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ФИШКА КЛАСТЕРА</a:t>
                      </a:r>
                      <a:endParaRPr sz="800" b="1" u="none" strike="noStrike" cap="none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ЦЕЛЕВАЯ АУДИТОРИЯ</a:t>
                      </a:r>
                      <a:endParaRPr sz="800" b="1" u="none" strike="noStrike" cap="none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       </a:t>
                      </a:r>
                      <a:endParaRPr sz="800" b="1" u="none" strike="noStrike" cap="none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735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КАНАЛЫ КОММУНИКАЦИЙ И ДОСТАВКИ ЦЕННОСТИ</a:t>
                      </a:r>
                      <a:endParaRPr sz="800" b="1" u="none" strike="noStrike" cap="none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8445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СТРУКТУРА РАСХОДОВ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100" b="1" u="none" strike="noStrike" cap="none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ИСТОЧНИКИ РЕСУРСОВ</a:t>
                      </a:r>
                      <a:endParaRPr lang="ru-RU" dirty="0"/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34" name="Google Shape;834;g25b3a0b9d81_1_923"/>
          <p:cNvSpPr/>
          <p:nvPr/>
        </p:nvSpPr>
        <p:spPr>
          <a:xfrm>
            <a:off x="769254" y="2000421"/>
            <a:ext cx="1745397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Ранняя профориентация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5" name="Google Shape;835;g25b3a0b9d81_1_923"/>
          <p:cNvSpPr/>
          <p:nvPr/>
        </p:nvSpPr>
        <p:spPr>
          <a:xfrm>
            <a:off x="2822846" y="2511281"/>
            <a:ext cx="1848167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ДПО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6" name="Google Shape;836;g25b3a0b9d81_1_923"/>
          <p:cNvSpPr/>
          <p:nvPr/>
        </p:nvSpPr>
        <p:spPr>
          <a:xfrm>
            <a:off x="769254" y="2691947"/>
            <a:ext cx="1745396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Обслуживание техники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7" name="Google Shape;837;g25b3a0b9d81_1_923"/>
          <p:cNvSpPr/>
          <p:nvPr/>
        </p:nvSpPr>
        <p:spPr>
          <a:xfrm>
            <a:off x="769251" y="3440802"/>
            <a:ext cx="1745397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Образование на всю жизнь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8" name="Google Shape;838;g25b3a0b9d81_1_923"/>
          <p:cNvSpPr/>
          <p:nvPr/>
        </p:nvSpPr>
        <p:spPr>
          <a:xfrm>
            <a:off x="2792355" y="1844892"/>
            <a:ext cx="1878658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Профильные классы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9" name="Google Shape;839;g25b3a0b9d81_1_923"/>
          <p:cNvSpPr/>
          <p:nvPr/>
        </p:nvSpPr>
        <p:spPr>
          <a:xfrm>
            <a:off x="2514648" y="5800643"/>
            <a:ext cx="1713998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Материальные ресурсы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0" name="Google Shape;840;g25b3a0b9d81_1_923"/>
          <p:cNvSpPr/>
          <p:nvPr/>
        </p:nvSpPr>
        <p:spPr>
          <a:xfrm>
            <a:off x="2514648" y="5314919"/>
            <a:ext cx="1713998" cy="442157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Заработная плата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1" name="Google Shape;841;g25b3a0b9d81_1_923"/>
          <p:cNvSpPr/>
          <p:nvPr/>
        </p:nvSpPr>
        <p:spPr>
          <a:xfrm>
            <a:off x="769251" y="5314919"/>
            <a:ext cx="1600354" cy="1040536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Расходы, связанные с производством и реализацией продукции 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2" name="Google Shape;842;g25b3a0b9d81_1_923"/>
          <p:cNvSpPr/>
          <p:nvPr/>
        </p:nvSpPr>
        <p:spPr>
          <a:xfrm>
            <a:off x="7252714" y="5349082"/>
            <a:ext cx="1338493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Продажа услуг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3" name="Google Shape;843;g25b3a0b9d81_1_923"/>
          <p:cNvSpPr/>
          <p:nvPr/>
        </p:nvSpPr>
        <p:spPr>
          <a:xfrm>
            <a:off x="9176461" y="5349175"/>
            <a:ext cx="1338493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Продажа продукции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5" name="Google Shape;845;g25b3a0b9d81_1_923"/>
          <p:cNvSpPr/>
          <p:nvPr/>
        </p:nvSpPr>
        <p:spPr>
          <a:xfrm>
            <a:off x="4833546" y="2308883"/>
            <a:ext cx="1617300" cy="13869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err="1">
                <a:latin typeface="Montserrat"/>
                <a:ea typeface="Montserrat"/>
                <a:cs typeface="Montserrat"/>
                <a:sym typeface="Montserrat"/>
              </a:rPr>
              <a:t>Многопро-фильность</a:t>
            </a:r>
            <a:r>
              <a:rPr lang="ru-RU" sz="1600" dirty="0">
                <a:latin typeface="Montserrat"/>
                <a:ea typeface="Montserrat"/>
                <a:cs typeface="Montserrat"/>
                <a:sym typeface="Montserrat"/>
              </a:rPr>
              <a:t>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от педагогики до сельского хозяйства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6" name="Google Shape;846;g25b3a0b9d81_1_923"/>
          <p:cNvSpPr/>
          <p:nvPr/>
        </p:nvSpPr>
        <p:spPr>
          <a:xfrm>
            <a:off x="7358455" y="1951791"/>
            <a:ext cx="1617300" cy="765718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Имена выпускников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7" name="Google Shape;847;g25b3a0b9d81_1_923"/>
          <p:cNvSpPr/>
          <p:nvPr/>
        </p:nvSpPr>
        <p:spPr>
          <a:xfrm>
            <a:off x="6990808" y="3733302"/>
            <a:ext cx="2352594" cy="117043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«Сарафанное радио»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Социальные сети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Реклама на здании, транспортных средствах, упаковки продукции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8" name="Google Shape;848;g25b3a0b9d81_1_923"/>
          <p:cNvSpPr/>
          <p:nvPr/>
        </p:nvSpPr>
        <p:spPr>
          <a:xfrm>
            <a:off x="9633430" y="1876728"/>
            <a:ext cx="1763048" cy="397105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Школьники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3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Google Shape;835;g25b3a0b9d81_1_923">
            <a:extLst>
              <a:ext uri="{FF2B5EF4-FFF2-40B4-BE49-F238E27FC236}">
                <a16:creationId xmlns="" xmlns:a16="http://schemas.microsoft.com/office/drawing/2014/main" id="{4E2EFD6D-9F19-4512-B93F-8ED5440F5949}"/>
              </a:ext>
            </a:extLst>
          </p:cNvPr>
          <p:cNvSpPr/>
          <p:nvPr/>
        </p:nvSpPr>
        <p:spPr>
          <a:xfrm>
            <a:off x="2792355" y="3177670"/>
            <a:ext cx="1848167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Ремонтная мастерская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" name="Google Shape;835;g25b3a0b9d81_1_923">
            <a:extLst>
              <a:ext uri="{FF2B5EF4-FFF2-40B4-BE49-F238E27FC236}">
                <a16:creationId xmlns="" xmlns:a16="http://schemas.microsoft.com/office/drawing/2014/main" id="{741B1976-E308-425E-9B27-9E60BD1B5BB6}"/>
              </a:ext>
            </a:extLst>
          </p:cNvPr>
          <p:cNvSpPr/>
          <p:nvPr/>
        </p:nvSpPr>
        <p:spPr>
          <a:xfrm>
            <a:off x="2795283" y="3844059"/>
            <a:ext cx="1848167" cy="753766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Поле, сад, теплица, сити- ферма 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" name="Google Shape;837;g25b3a0b9d81_1_923">
            <a:extLst>
              <a:ext uri="{FF2B5EF4-FFF2-40B4-BE49-F238E27FC236}">
                <a16:creationId xmlns="" xmlns:a16="http://schemas.microsoft.com/office/drawing/2014/main" id="{8DF54ABA-005C-4728-9DCB-10DA34E63592}"/>
              </a:ext>
            </a:extLst>
          </p:cNvPr>
          <p:cNvSpPr/>
          <p:nvPr/>
        </p:nvSpPr>
        <p:spPr>
          <a:xfrm>
            <a:off x="751608" y="4152555"/>
            <a:ext cx="1745397" cy="585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Трудоустройство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" name="Google Shape;848;g25b3a0b9d81_1_923">
            <a:extLst>
              <a:ext uri="{FF2B5EF4-FFF2-40B4-BE49-F238E27FC236}">
                <a16:creationId xmlns="" xmlns:a16="http://schemas.microsoft.com/office/drawing/2014/main" id="{784CB4F6-5998-4921-9D82-91CED2EA935A}"/>
              </a:ext>
            </a:extLst>
          </p:cNvPr>
          <p:cNvSpPr/>
          <p:nvPr/>
        </p:nvSpPr>
        <p:spPr>
          <a:xfrm>
            <a:off x="9633430" y="2334650"/>
            <a:ext cx="1763048" cy="397105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Студенты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" name="Google Shape;848;g25b3a0b9d81_1_923">
            <a:extLst>
              <a:ext uri="{FF2B5EF4-FFF2-40B4-BE49-F238E27FC236}">
                <a16:creationId xmlns="" xmlns:a16="http://schemas.microsoft.com/office/drawing/2014/main" id="{69261CB0-6BA7-4DD0-B755-56488A632592}"/>
              </a:ext>
            </a:extLst>
          </p:cNvPr>
          <p:cNvSpPr/>
          <p:nvPr/>
        </p:nvSpPr>
        <p:spPr>
          <a:xfrm>
            <a:off x="9633430" y="2803781"/>
            <a:ext cx="1763048" cy="397105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Родители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Google Shape;848;g25b3a0b9d81_1_923">
            <a:extLst>
              <a:ext uri="{FF2B5EF4-FFF2-40B4-BE49-F238E27FC236}">
                <a16:creationId xmlns="" xmlns:a16="http://schemas.microsoft.com/office/drawing/2014/main" id="{6DCB773D-E462-4668-9ADD-BCE4598D0023}"/>
              </a:ext>
            </a:extLst>
          </p:cNvPr>
          <p:cNvSpPr/>
          <p:nvPr/>
        </p:nvSpPr>
        <p:spPr>
          <a:xfrm>
            <a:off x="9656751" y="3276946"/>
            <a:ext cx="1763048" cy="397105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Педагогическое сообщество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" name="Google Shape;848;g25b3a0b9d81_1_923">
            <a:extLst>
              <a:ext uri="{FF2B5EF4-FFF2-40B4-BE49-F238E27FC236}">
                <a16:creationId xmlns="" xmlns:a16="http://schemas.microsoft.com/office/drawing/2014/main" id="{49C76CF7-2FDB-485F-A67E-276D66E72BC2}"/>
              </a:ext>
            </a:extLst>
          </p:cNvPr>
          <p:cNvSpPr/>
          <p:nvPr/>
        </p:nvSpPr>
        <p:spPr>
          <a:xfrm>
            <a:off x="9656751" y="3744127"/>
            <a:ext cx="1763048" cy="397105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С/х предприятия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" name="Google Shape;848;g25b3a0b9d81_1_923">
            <a:extLst>
              <a:ext uri="{FF2B5EF4-FFF2-40B4-BE49-F238E27FC236}">
                <a16:creationId xmlns="" xmlns:a16="http://schemas.microsoft.com/office/drawing/2014/main" id="{A5831671-91C9-4203-AF46-4670BF6C40C2}"/>
              </a:ext>
            </a:extLst>
          </p:cNvPr>
          <p:cNvSpPr/>
          <p:nvPr/>
        </p:nvSpPr>
        <p:spPr>
          <a:xfrm>
            <a:off x="9656751" y="4203999"/>
            <a:ext cx="1763048" cy="397105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Montserrat"/>
                <a:ea typeface="Montserrat"/>
                <a:cs typeface="Montserrat"/>
                <a:sym typeface="Montserrat"/>
              </a:rPr>
              <a:t>Население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" name="Google Shape;841;g25b3a0b9d81_1_923">
            <a:extLst>
              <a:ext uri="{FF2B5EF4-FFF2-40B4-BE49-F238E27FC236}">
                <a16:creationId xmlns="" xmlns:a16="http://schemas.microsoft.com/office/drawing/2014/main" id="{BAA21764-6916-4630-880E-88BC859BDF85}"/>
              </a:ext>
            </a:extLst>
          </p:cNvPr>
          <p:cNvSpPr/>
          <p:nvPr/>
        </p:nvSpPr>
        <p:spPr>
          <a:xfrm>
            <a:off x="4373689" y="5800644"/>
            <a:ext cx="1617300" cy="584999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Маркетинг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" name="Google Shape;841;g25b3a0b9d81_1_923">
            <a:extLst>
              <a:ext uri="{FF2B5EF4-FFF2-40B4-BE49-F238E27FC236}">
                <a16:creationId xmlns="" xmlns:a16="http://schemas.microsoft.com/office/drawing/2014/main" id="{CCC22A59-51F0-4C80-BFEA-DED7E9C42CD4}"/>
              </a:ext>
            </a:extLst>
          </p:cNvPr>
          <p:cNvSpPr/>
          <p:nvPr/>
        </p:nvSpPr>
        <p:spPr>
          <a:xfrm>
            <a:off x="4373689" y="5314918"/>
            <a:ext cx="1617300" cy="442157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>
                <a:latin typeface="Montserrat"/>
                <a:ea typeface="Montserrat"/>
                <a:cs typeface="Montserrat"/>
                <a:sym typeface="Montserrat"/>
              </a:rPr>
              <a:t>Содержание ОС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25b3a0b9d81_1_716"/>
          <p:cNvSpPr/>
          <p:nvPr/>
        </p:nvSpPr>
        <p:spPr>
          <a:xfrm>
            <a:off x="2955" y="180"/>
            <a:ext cx="4745009" cy="6857820"/>
          </a:xfrm>
          <a:prstGeom prst="rect">
            <a:avLst/>
          </a:prstGeom>
          <a:solidFill>
            <a:srgbClr val="36BA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5" name="Picture 3" descr="C:\Users\T_Lab\Desktop\Новая папка (2)\Размеры профессионалитет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19431" y="5833032"/>
            <a:ext cx="1028533" cy="99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98" name="Google Shape;598;g25b3a0b9d81_1_716"/>
          <p:cNvSpPr txBox="1"/>
          <p:nvPr/>
        </p:nvSpPr>
        <p:spPr>
          <a:xfrm>
            <a:off x="146539" y="560785"/>
            <a:ext cx="451214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600" dirty="0" smtClean="0">
                <a:solidFill>
                  <a:schemeClr val="lt1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Миссия</a:t>
            </a:r>
            <a:endParaRPr lang="ru-RU" sz="3600" dirty="0">
              <a:solidFill>
                <a:schemeClr val="lt1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599" name="Google Shape;599;g25b3a0b9d81_1_716"/>
          <p:cNvSpPr txBox="1"/>
          <p:nvPr/>
        </p:nvSpPr>
        <p:spPr>
          <a:xfrm>
            <a:off x="156442" y="1339973"/>
            <a:ext cx="4403167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2200"/>
            </a:pPr>
            <a:r>
              <a:rPr lang="ru-RU" sz="2000" b="1" dirty="0" smtClean="0">
                <a:solidFill>
                  <a:schemeClr val="bg1"/>
                </a:solidFill>
                <a:latin typeface="Montserrat SemiBold" pitchFamily="2" charset="-52"/>
              </a:rPr>
              <a:t>кластер </a:t>
            </a:r>
            <a:r>
              <a:rPr lang="ru-RU" sz="2000" b="1" dirty="0">
                <a:solidFill>
                  <a:schemeClr val="bg1"/>
                </a:solidFill>
                <a:latin typeface="Montserrat SemiBold" pitchFamily="2" charset="-52"/>
              </a:rPr>
              <a:t>– успешная модель фабрики счастливого человека, мотивированного на работу в сельскохозяйственной </a:t>
            </a:r>
            <a:r>
              <a:rPr lang="ru-RU" sz="2000" b="1" dirty="0" smtClean="0">
                <a:solidFill>
                  <a:schemeClr val="bg1"/>
                </a:solidFill>
                <a:latin typeface="Montserrat SemiBold" pitchFamily="2" charset="-52"/>
              </a:rPr>
              <a:t>отрасли</a:t>
            </a:r>
            <a:endParaRPr lang="ru-RU" sz="2000" b="1" dirty="0">
              <a:solidFill>
                <a:schemeClr val="bg1"/>
              </a:solidFill>
              <a:highlight>
                <a:srgbClr val="FFFF00"/>
              </a:highlight>
              <a:latin typeface="Montserrat SemiBold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600" name="Google Shape;600;g25b3a0b9d81_1_716"/>
          <p:cNvSpPr txBox="1"/>
          <p:nvPr/>
        </p:nvSpPr>
        <p:spPr>
          <a:xfrm>
            <a:off x="4873537" y="96360"/>
            <a:ext cx="5847126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900"/>
            </a:pPr>
            <a:r>
              <a:rPr lang="ru-RU" sz="1700" b="1" dirty="0">
                <a:solidFill>
                  <a:srgbClr val="36BA85"/>
                </a:solidFill>
                <a:latin typeface="Montserrat Black" pitchFamily="2" charset="-52"/>
                <a:ea typeface="Dela Gothic One" panose="00000500000000000000" pitchFamily="2" charset="-128"/>
              </a:rPr>
              <a:t>Обеспечение развития профессионального и карьерного роста студентов:</a:t>
            </a:r>
            <a:endParaRPr sz="1700" b="1" i="0" u="none" strike="noStrike" cap="none" dirty="0">
              <a:solidFill>
                <a:srgbClr val="36BA85"/>
              </a:solidFill>
              <a:latin typeface="Montserrat Black" pitchFamily="2" charset="-52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601" name="Google Shape;601;g25b3a0b9d81_1_716"/>
          <p:cNvSpPr txBox="1"/>
          <p:nvPr/>
        </p:nvSpPr>
        <p:spPr>
          <a:xfrm>
            <a:off x="4873537" y="673608"/>
            <a:ext cx="6433268" cy="1692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266700" lvl="0" indent="-95250" algn="just">
              <a:buClr>
                <a:schemeClr val="dk1"/>
              </a:buClr>
              <a:buSzPts val="1400"/>
            </a:pPr>
            <a:r>
              <a:rPr lang="ru-RU" sz="1300" dirty="0">
                <a:latin typeface="Montserrat Medium" pitchFamily="2" charset="-52"/>
              </a:rPr>
              <a:t>Формирование индивидуальных карьерных карт для 100% студентов, обучающихся по программам ФП «</a:t>
            </a:r>
            <a:r>
              <a:rPr lang="ru-RU" sz="1300" dirty="0" err="1">
                <a:latin typeface="Montserrat Medium" pitchFamily="2" charset="-52"/>
              </a:rPr>
              <a:t>Профессионалитет</a:t>
            </a:r>
            <a:r>
              <a:rPr lang="ru-RU" sz="1300" dirty="0">
                <a:latin typeface="Montserrat Medium" pitchFamily="2" charset="-52"/>
              </a:rPr>
              <a:t>» к 2025г.</a:t>
            </a:r>
          </a:p>
          <a:p>
            <a:pPr marL="266700" lvl="0" indent="-95250" algn="just">
              <a:buClr>
                <a:schemeClr val="dk1"/>
              </a:buClr>
              <a:buSzPts val="1400"/>
            </a:pPr>
            <a:r>
              <a:rPr lang="ru-RU" sz="1300" dirty="0">
                <a:latin typeface="Montserrat Medium" pitchFamily="2" charset="-52"/>
              </a:rPr>
              <a:t>К 2026 году обеспечить 100% студентов колледжа консультационной поддержкой по профессиональном и карьерному сопровождению с привлечением специалистов разных сфер</a:t>
            </a:r>
          </a:p>
          <a:p>
            <a:pPr marL="266700" lvl="0" indent="-95250" algn="just">
              <a:buClr>
                <a:schemeClr val="dk1"/>
              </a:buClr>
              <a:buSzPts val="1400"/>
            </a:pPr>
            <a:r>
              <a:rPr lang="ru-RU" sz="1300" dirty="0">
                <a:latin typeface="Montserrat Medium" pitchFamily="2" charset="-52"/>
              </a:rPr>
              <a:t>В 2025 году не менее 70% выпускников, получивших диплом трудоустроены по специальности</a:t>
            </a:r>
            <a:endParaRPr sz="1300" dirty="0">
              <a:solidFill>
                <a:schemeClr val="dk1"/>
              </a:solidFill>
              <a:highlight>
                <a:srgbClr val="FFFF00"/>
              </a:highlight>
              <a:latin typeface="Montserrat Medium" pitchFamily="2" charset="-52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02" name="Google Shape;602;g25b3a0b9d81_1_716"/>
          <p:cNvSpPr txBox="1"/>
          <p:nvPr/>
        </p:nvSpPr>
        <p:spPr>
          <a:xfrm>
            <a:off x="4801986" y="2478019"/>
            <a:ext cx="708901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Clr>
                <a:schemeClr val="dk1"/>
              </a:buClr>
              <a:buSzPts val="1900"/>
            </a:pPr>
            <a:r>
              <a:rPr lang="ru-RU" sz="1600" b="1" dirty="0">
                <a:solidFill>
                  <a:srgbClr val="36BA85"/>
                </a:solidFill>
                <a:latin typeface="Montserrat Black" pitchFamily="2" charset="-52"/>
                <a:ea typeface="Dela Gothic One" panose="00000500000000000000" pitchFamily="2" charset="-128"/>
              </a:rPr>
              <a:t>Развитие кадрового партнерства через синхронизацию образовательного процесса с производством:</a:t>
            </a:r>
            <a:endParaRPr sz="1600" b="1" i="0" u="none" strike="noStrike" cap="none" dirty="0">
              <a:solidFill>
                <a:srgbClr val="36BA85"/>
              </a:solidFill>
              <a:latin typeface="Montserrat Black" pitchFamily="2" charset="-52"/>
              <a:ea typeface="Dela Gothic One" panose="00000500000000000000" pitchFamily="2" charset="-128"/>
              <a:cs typeface="Dela Gothic One"/>
              <a:sym typeface="Dela Gothic One"/>
            </a:endParaRPr>
          </a:p>
        </p:txBody>
      </p:sp>
      <p:sp>
        <p:nvSpPr>
          <p:cNvPr id="603" name="Google Shape;603;g25b3a0b9d81_1_716"/>
          <p:cNvSpPr txBox="1"/>
          <p:nvPr/>
        </p:nvSpPr>
        <p:spPr>
          <a:xfrm>
            <a:off x="4873537" y="4638116"/>
            <a:ext cx="672597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Clr>
                <a:schemeClr val="dk1"/>
              </a:buClr>
              <a:buSzPts val="1900"/>
            </a:pPr>
            <a:r>
              <a:rPr lang="ru-RU" sz="1600" b="1" dirty="0" smtClean="0">
                <a:solidFill>
                  <a:srgbClr val="36BA85"/>
                </a:solidFill>
                <a:latin typeface="Montserrat Black" pitchFamily="2" charset="-52"/>
              </a:rPr>
              <a:t>Постоянная модернизация материально-технической базы за счёт успешной реализации продуктов:</a:t>
            </a:r>
            <a:endParaRPr sz="1600" b="1" i="0" strike="noStrike" cap="none" dirty="0">
              <a:solidFill>
                <a:srgbClr val="36BA85"/>
              </a:solidFill>
              <a:latin typeface="Montserrat Black" pitchFamily="2" charset="-52"/>
              <a:ea typeface="Dela Gothic One"/>
              <a:cs typeface="Dela Gothic One"/>
              <a:sym typeface="Dela Gothic One"/>
            </a:endParaRPr>
          </a:p>
        </p:txBody>
      </p:sp>
      <p:cxnSp>
        <p:nvCxnSpPr>
          <p:cNvPr id="605" name="Google Shape;605;g25b3a0b9d81_1_716"/>
          <p:cNvCxnSpPr/>
          <p:nvPr/>
        </p:nvCxnSpPr>
        <p:spPr>
          <a:xfrm>
            <a:off x="5337354" y="4523845"/>
            <a:ext cx="68487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06" name="Google Shape;606;g25b3a0b9d81_1_716"/>
          <p:cNvSpPr txBox="1"/>
          <p:nvPr/>
        </p:nvSpPr>
        <p:spPr>
          <a:xfrm>
            <a:off x="4622396" y="3147653"/>
            <a:ext cx="6596319" cy="1492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34988" lvl="0" indent="-85725" algn="just">
              <a:buClr>
                <a:schemeClr val="dk1"/>
              </a:buClr>
              <a:buSzPts val="1400"/>
            </a:pPr>
            <a:r>
              <a:rPr lang="ru-RU" sz="1300" dirty="0">
                <a:latin typeface="Montserrat Medium" pitchFamily="2" charset="-52"/>
              </a:rPr>
              <a:t>Не менее 50% поступающих в колледж, поступают по договорам целевого обучения к 2026 г.</a:t>
            </a:r>
          </a:p>
          <a:p>
            <a:pPr marL="534988" lvl="0" indent="-85725" algn="just">
              <a:buClr>
                <a:schemeClr val="dk1"/>
              </a:buClr>
              <a:buSzPts val="1400"/>
            </a:pPr>
            <a:r>
              <a:rPr lang="ru-RU" sz="1300" dirty="0">
                <a:latin typeface="Montserrat Medium" pitchFamily="2" charset="-52"/>
              </a:rPr>
              <a:t>С 2023 года в образовательные программы включены профессиональные модули под запрос работодателей</a:t>
            </a:r>
          </a:p>
          <a:p>
            <a:pPr marL="534988" lvl="0" indent="-85725" algn="just">
              <a:buClr>
                <a:schemeClr val="dk1"/>
              </a:buClr>
              <a:buSzPts val="1400"/>
            </a:pPr>
            <a:r>
              <a:rPr lang="ru-RU" sz="1300" dirty="0">
                <a:latin typeface="Montserrat Medium" pitchFamily="2" charset="-52"/>
              </a:rPr>
              <a:t>К 2024 г не менее 10% преподавателей профессиональных модулей - сотрудники базовых предприятий реального сектора экономики</a:t>
            </a:r>
            <a:endParaRPr sz="1300" dirty="0">
              <a:solidFill>
                <a:schemeClr val="dk1"/>
              </a:solidFill>
              <a:highlight>
                <a:srgbClr val="FFFF00"/>
              </a:highlight>
              <a:latin typeface="Montserrat Medium" pitchFamily="2" charset="-52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07" name="Google Shape;607;g25b3a0b9d81_1_716"/>
          <p:cNvSpPr txBox="1"/>
          <p:nvPr/>
        </p:nvSpPr>
        <p:spPr>
          <a:xfrm>
            <a:off x="4630942" y="5216322"/>
            <a:ext cx="6587773" cy="1292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34988" lvl="0" indent="-85725" algn="just">
              <a:buClr>
                <a:schemeClr val="dk1"/>
              </a:buClr>
              <a:buSzPts val="1400"/>
            </a:pPr>
            <a:r>
              <a:rPr lang="ru-RU" sz="1300" dirty="0">
                <a:latin typeface="Montserrat Medium" pitchFamily="2" charset="-52"/>
              </a:rPr>
              <a:t>К марту 2024 года налажено не менее пяти продуктовых линеек</a:t>
            </a:r>
          </a:p>
          <a:p>
            <a:pPr marL="534988" lvl="0" indent="-85725" algn="just">
              <a:buClr>
                <a:schemeClr val="dk1"/>
              </a:buClr>
              <a:buSzPts val="1400"/>
            </a:pPr>
            <a:r>
              <a:rPr lang="ru-RU" sz="1300" dirty="0">
                <a:latin typeface="Montserrat Medium" pitchFamily="2" charset="-52"/>
              </a:rPr>
              <a:t>К 2025 году поступление средств от приносящей  доход деятельности через УПК и международное сотрудничество  не менее 3 млн. рублей в год</a:t>
            </a:r>
          </a:p>
          <a:p>
            <a:pPr marL="534988" lvl="0" indent="-85725" algn="just">
              <a:buClr>
                <a:schemeClr val="dk1"/>
              </a:buClr>
              <a:buSzPts val="1400"/>
            </a:pPr>
            <a:r>
              <a:rPr lang="ru-RU" sz="1300" dirty="0">
                <a:latin typeface="Montserrat Medium" pitchFamily="2" charset="-52"/>
              </a:rPr>
              <a:t>Создание развитой системы </a:t>
            </a:r>
            <a:r>
              <a:rPr lang="ru-RU" sz="1300" dirty="0" err="1">
                <a:latin typeface="Montserrat Medium" pitchFamily="2" charset="-52"/>
              </a:rPr>
              <a:t>постпродажного</a:t>
            </a:r>
            <a:r>
              <a:rPr lang="ru-RU" sz="1300" dirty="0">
                <a:latin typeface="Montserrat Medium" pitchFamily="2" charset="-52"/>
              </a:rPr>
              <a:t> обслуживания к 2026г.</a:t>
            </a:r>
            <a:endParaRPr sz="1300" dirty="0">
              <a:solidFill>
                <a:schemeClr val="dk1"/>
              </a:solidFill>
              <a:highlight>
                <a:srgbClr val="FFFF00"/>
              </a:highlight>
              <a:latin typeface="Montserrat Medium" pitchFamily="2" charset="-52"/>
              <a:ea typeface="Montserrat SemiBold"/>
              <a:cs typeface="Montserrat SemiBold"/>
              <a:sym typeface="Montserrat SemiBold"/>
            </a:endParaRPr>
          </a:p>
        </p:txBody>
      </p:sp>
      <p:grpSp>
        <p:nvGrpSpPr>
          <p:cNvPr id="2" name="Группа 1"/>
          <p:cNvGrpSpPr/>
          <p:nvPr/>
        </p:nvGrpSpPr>
        <p:grpSpPr>
          <a:xfrm rot="16200000">
            <a:off x="11276105" y="5921757"/>
            <a:ext cx="878853" cy="993633"/>
            <a:chOff x="-12" y="5201233"/>
            <a:chExt cx="1465385" cy="1656767"/>
          </a:xfrm>
        </p:grpSpPr>
        <p:sp>
          <p:nvSpPr>
            <p:cNvPr id="608" name="Google Shape;608;g25b3a0b9d81_1_716"/>
            <p:cNvSpPr/>
            <p:nvPr/>
          </p:nvSpPr>
          <p:spPr>
            <a:xfrm rot="5400000">
              <a:off x="825170" y="5790906"/>
              <a:ext cx="273600" cy="750900"/>
            </a:xfrm>
            <a:prstGeom prst="rect">
              <a:avLst/>
            </a:prstGeom>
            <a:solidFill>
              <a:srgbClr val="282A8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g25b3a0b9d81_1_716"/>
            <p:cNvSpPr/>
            <p:nvPr/>
          </p:nvSpPr>
          <p:spPr>
            <a:xfrm rot="5400000">
              <a:off x="595880" y="6574642"/>
              <a:ext cx="273600" cy="293100"/>
            </a:xfrm>
            <a:prstGeom prst="rect">
              <a:avLst/>
            </a:prstGeom>
            <a:solidFill>
              <a:srgbClr val="FEC3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g25b3a0b9d81_1_716"/>
            <p:cNvSpPr/>
            <p:nvPr/>
          </p:nvSpPr>
          <p:spPr>
            <a:xfrm rot="5400000">
              <a:off x="9738" y="6011942"/>
              <a:ext cx="273600" cy="293100"/>
            </a:xfrm>
            <a:prstGeom prst="rect">
              <a:avLst/>
            </a:prstGeom>
            <a:solidFill>
              <a:srgbClr val="E9717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g25b3a0b9d81_1_716"/>
            <p:cNvSpPr/>
            <p:nvPr/>
          </p:nvSpPr>
          <p:spPr>
            <a:xfrm rot="5400000">
              <a:off x="166158" y="6437828"/>
              <a:ext cx="546900" cy="293100"/>
            </a:xfrm>
            <a:prstGeom prst="rect">
              <a:avLst/>
            </a:prstGeom>
            <a:solidFill>
              <a:srgbClr val="44B4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g25b3a0b9d81_1_716"/>
            <p:cNvSpPr/>
            <p:nvPr/>
          </p:nvSpPr>
          <p:spPr>
            <a:xfrm rot="5400000">
              <a:off x="302808" y="5738460"/>
              <a:ext cx="273600" cy="29310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g25b3a0b9d81_1_716"/>
            <p:cNvSpPr/>
            <p:nvPr/>
          </p:nvSpPr>
          <p:spPr>
            <a:xfrm rot="5400000">
              <a:off x="719303" y="6131160"/>
              <a:ext cx="612900" cy="293100"/>
            </a:xfrm>
            <a:prstGeom prst="rect">
              <a:avLst/>
            </a:prstGeom>
            <a:solidFill>
              <a:srgbClr val="FEC3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g25b3a0b9d81_1_716"/>
            <p:cNvSpPr/>
            <p:nvPr/>
          </p:nvSpPr>
          <p:spPr>
            <a:xfrm rot="5400000">
              <a:off x="888953" y="5738460"/>
              <a:ext cx="273600" cy="293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g25b3a0b9d81_1_716"/>
            <p:cNvSpPr/>
            <p:nvPr/>
          </p:nvSpPr>
          <p:spPr>
            <a:xfrm rot="5400000">
              <a:off x="595880" y="5464965"/>
              <a:ext cx="273600" cy="293100"/>
            </a:xfrm>
            <a:prstGeom prst="rect">
              <a:avLst/>
            </a:prstGeom>
            <a:solidFill>
              <a:srgbClr val="C59C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g25b3a0b9d81_1_716"/>
            <p:cNvSpPr/>
            <p:nvPr/>
          </p:nvSpPr>
          <p:spPr>
            <a:xfrm rot="5400000">
              <a:off x="9738" y="5464953"/>
              <a:ext cx="273600" cy="29310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g25b3a0b9d81_1_716"/>
            <p:cNvSpPr/>
            <p:nvPr/>
          </p:nvSpPr>
          <p:spPr>
            <a:xfrm rot="5400000">
              <a:off x="1035473" y="6428100"/>
              <a:ext cx="273600" cy="586200"/>
            </a:xfrm>
            <a:prstGeom prst="rect">
              <a:avLst/>
            </a:prstGeom>
            <a:solidFill>
              <a:srgbClr val="E84D0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highlight>
                  <a:srgbClr val="44B48E"/>
                </a:highlight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g25b3a0b9d81_1_716"/>
            <p:cNvSpPr/>
            <p:nvPr/>
          </p:nvSpPr>
          <p:spPr>
            <a:xfrm rot="5400000">
              <a:off x="302808" y="5191483"/>
              <a:ext cx="273600" cy="293100"/>
            </a:xfrm>
            <a:prstGeom prst="rect">
              <a:avLst/>
            </a:prstGeom>
            <a:solidFill>
              <a:srgbClr val="F4E6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1218716" y="0"/>
            <a:ext cx="978548" cy="1106348"/>
            <a:chOff x="10720663" y="8"/>
            <a:chExt cx="1465385" cy="1656767"/>
          </a:xfrm>
        </p:grpSpPr>
        <p:sp>
          <p:nvSpPr>
            <p:cNvPr id="619" name="Google Shape;619;g25b3a0b9d81_1_716"/>
            <p:cNvSpPr/>
            <p:nvPr/>
          </p:nvSpPr>
          <p:spPr>
            <a:xfrm rot="-5400000">
              <a:off x="11087266" y="316203"/>
              <a:ext cx="273600" cy="750900"/>
            </a:xfrm>
            <a:prstGeom prst="rect">
              <a:avLst/>
            </a:prstGeom>
            <a:solidFill>
              <a:srgbClr val="282A8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g25b3a0b9d81_1_716"/>
            <p:cNvSpPr/>
            <p:nvPr/>
          </p:nvSpPr>
          <p:spPr>
            <a:xfrm rot="-5400000">
              <a:off x="11316555" y="-9733"/>
              <a:ext cx="273600" cy="293100"/>
            </a:xfrm>
            <a:prstGeom prst="rect">
              <a:avLst/>
            </a:prstGeom>
            <a:solidFill>
              <a:srgbClr val="FEC3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g25b3a0b9d81_1_716"/>
            <p:cNvSpPr/>
            <p:nvPr/>
          </p:nvSpPr>
          <p:spPr>
            <a:xfrm rot="-5400000">
              <a:off x="11902698" y="552967"/>
              <a:ext cx="273600" cy="293100"/>
            </a:xfrm>
            <a:prstGeom prst="rect">
              <a:avLst/>
            </a:prstGeom>
            <a:solidFill>
              <a:srgbClr val="E9717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g25b3a0b9d81_1_716"/>
            <p:cNvSpPr/>
            <p:nvPr/>
          </p:nvSpPr>
          <p:spPr>
            <a:xfrm rot="-5400000">
              <a:off x="11472978" y="127080"/>
              <a:ext cx="546900" cy="293100"/>
            </a:xfrm>
            <a:prstGeom prst="rect">
              <a:avLst/>
            </a:prstGeom>
            <a:solidFill>
              <a:srgbClr val="44B4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g25b3a0b9d81_1_716"/>
            <p:cNvSpPr/>
            <p:nvPr/>
          </p:nvSpPr>
          <p:spPr>
            <a:xfrm rot="-5400000">
              <a:off x="11609628" y="826449"/>
              <a:ext cx="273600" cy="29310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g25b3a0b9d81_1_716"/>
            <p:cNvSpPr/>
            <p:nvPr/>
          </p:nvSpPr>
          <p:spPr>
            <a:xfrm rot="-5400000">
              <a:off x="10853833" y="433749"/>
              <a:ext cx="612900" cy="293100"/>
            </a:xfrm>
            <a:prstGeom prst="rect">
              <a:avLst/>
            </a:prstGeom>
            <a:solidFill>
              <a:srgbClr val="FEC3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g25b3a0b9d81_1_716"/>
            <p:cNvSpPr/>
            <p:nvPr/>
          </p:nvSpPr>
          <p:spPr>
            <a:xfrm rot="-5400000">
              <a:off x="11023483" y="826449"/>
              <a:ext cx="273600" cy="293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" name="Google Shape;626;g25b3a0b9d81_1_716"/>
            <p:cNvSpPr/>
            <p:nvPr/>
          </p:nvSpPr>
          <p:spPr>
            <a:xfrm rot="-5400000">
              <a:off x="11316555" y="1099943"/>
              <a:ext cx="273600" cy="293100"/>
            </a:xfrm>
            <a:prstGeom prst="rect">
              <a:avLst/>
            </a:prstGeom>
            <a:solidFill>
              <a:srgbClr val="C59C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g25b3a0b9d81_1_716"/>
            <p:cNvSpPr/>
            <p:nvPr/>
          </p:nvSpPr>
          <p:spPr>
            <a:xfrm rot="-5400000">
              <a:off x="11902698" y="1099956"/>
              <a:ext cx="273600" cy="29310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g25b3a0b9d81_1_716"/>
            <p:cNvSpPr/>
            <p:nvPr/>
          </p:nvSpPr>
          <p:spPr>
            <a:xfrm rot="-5400000">
              <a:off x="10876963" y="-156292"/>
              <a:ext cx="273600" cy="586200"/>
            </a:xfrm>
            <a:prstGeom prst="rect">
              <a:avLst/>
            </a:prstGeom>
            <a:solidFill>
              <a:srgbClr val="E84D0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highlight>
                  <a:srgbClr val="44B48E"/>
                </a:highlight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g25b3a0b9d81_1_716"/>
            <p:cNvSpPr/>
            <p:nvPr/>
          </p:nvSpPr>
          <p:spPr>
            <a:xfrm rot="-5400000">
              <a:off x="11609628" y="1373425"/>
              <a:ext cx="273600" cy="293100"/>
            </a:xfrm>
            <a:prstGeom prst="rect">
              <a:avLst/>
            </a:prstGeom>
            <a:solidFill>
              <a:srgbClr val="F4E6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8" name="Picture 2" descr="C:\Users\T_Lab\Desktop\Новая папка (2)\Проф линия2 бел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3876" y="105276"/>
            <a:ext cx="4403167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C:\Users\T_Lab\Desktop\Новая папка (2)\Проф линия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98513" y="729188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C:\Users\T_Lab\Desktop\Новая папка (2)\Проф линия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98513" y="1339973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C:\Users\T_Lab\Desktop\Новая папка (2)\Проф линия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98513" y="1941899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C:\Users\T_Lab\Desktop\Новая папка (2)\Проф линия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98513" y="3241131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C:\Users\T_Lab\Desktop\Новая папка (2)\Проф линия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98513" y="3601082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T_Lab\Desktop\Новая папка (2)\Проф линия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98513" y="4005916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T_Lab\Desktop\Новая папка (2)\Проф линия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98513" y="5305106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C:\Users\T_Lab\Desktop\Новая папка (2)\Проф линия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98513" y="5485106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C:\Users\T_Lab\Desktop\Новая папка (2)\Проф линия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898513" y="6063838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BA85"/>
        </a:solidFill>
        <a:effectLst/>
      </p:bgPr>
    </p:bg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g25b3a0b9d81_1_1017"/>
          <p:cNvSpPr txBox="1"/>
          <p:nvPr/>
        </p:nvSpPr>
        <p:spPr>
          <a:xfrm>
            <a:off x="687650" y="491930"/>
            <a:ext cx="9283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1" dirty="0">
                <a:solidFill>
                  <a:schemeClr val="bg1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Выводы </a:t>
            </a:r>
            <a:endParaRPr sz="1400" b="1" i="0" u="none" strike="noStrike" cap="none" dirty="0">
              <a:solidFill>
                <a:schemeClr val="bg1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856" name="Google Shape;856;g25b3a0b9d81_1_1017"/>
          <p:cNvSpPr txBox="1"/>
          <p:nvPr/>
        </p:nvSpPr>
        <p:spPr>
          <a:xfrm>
            <a:off x="936257" y="1404438"/>
            <a:ext cx="9863120" cy="424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2000"/>
            </a:pPr>
            <a:r>
              <a:rPr lang="ru-RU" sz="2400" dirty="0">
                <a:solidFill>
                  <a:schemeClr val="bg1"/>
                </a:solidFill>
                <a:latin typeface="Montserrat ExtraBold" pitchFamily="2" charset="-52"/>
                <a:sym typeface="Montserrat"/>
              </a:rPr>
              <a:t>Для обеспечения устойчивого функционирования  бизнес модели необходимо:</a:t>
            </a:r>
          </a:p>
          <a:p>
            <a:pPr lvl="0">
              <a:buSzPts val="2000"/>
            </a:pPr>
            <a:endParaRPr lang="ru-RU" sz="2400" dirty="0">
              <a:solidFill>
                <a:schemeClr val="bg1"/>
              </a:solidFill>
              <a:latin typeface="Montserrat ExtraBold" pitchFamily="2" charset="-52"/>
              <a:sym typeface="Montserrat"/>
            </a:endParaRPr>
          </a:p>
          <a:p>
            <a:pPr marL="342900" lvl="0" indent="-342900">
              <a:buClr>
                <a:schemeClr val="bg1"/>
              </a:buClr>
              <a:buSzPts val="2000"/>
              <a:buFont typeface="Arial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Montserrat ExtraBold" pitchFamily="2" charset="-52"/>
                <a:sym typeface="Montserrat"/>
              </a:rPr>
              <a:t>Выстроить иерархию взаимодействия ОО-предприятие</a:t>
            </a:r>
          </a:p>
          <a:p>
            <a:pPr marL="342900" lvl="0" indent="-342900">
              <a:buClr>
                <a:schemeClr val="bg1"/>
              </a:buClr>
              <a:buSzPts val="2000"/>
              <a:buFont typeface="Arial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Montserrat ExtraBold" pitchFamily="2" charset="-52"/>
                <a:sym typeface="Montserrat"/>
              </a:rPr>
              <a:t>Организовать социологические исследования;</a:t>
            </a:r>
          </a:p>
          <a:p>
            <a:pPr marL="342900" lvl="0" indent="-342900">
              <a:buClr>
                <a:schemeClr val="bg1"/>
              </a:buClr>
              <a:buSzPts val="2000"/>
              <a:buFont typeface="Arial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Montserrat ExtraBold" pitchFamily="2" charset="-52"/>
                <a:sym typeface="Montserrat"/>
              </a:rPr>
              <a:t>Определить целевую аудиторию</a:t>
            </a:r>
          </a:p>
          <a:p>
            <a:pPr marL="342900" lvl="0" indent="-342900">
              <a:buClr>
                <a:schemeClr val="bg1"/>
              </a:buClr>
              <a:buSzPts val="2000"/>
              <a:buFont typeface="Arial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Montserrat ExtraBold" pitchFamily="2" charset="-52"/>
                <a:sym typeface="Montserrat"/>
              </a:rPr>
              <a:t>Сформировать правовую базу функционирования УПК</a:t>
            </a:r>
          </a:p>
          <a:p>
            <a:pPr marL="342900" lvl="0" indent="-342900">
              <a:buClr>
                <a:schemeClr val="bg1"/>
              </a:buClr>
              <a:buSzPts val="2000"/>
              <a:buFont typeface="Arial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Montserrat ExtraBold" pitchFamily="2" charset="-52"/>
                <a:sym typeface="Montserrat"/>
              </a:rPr>
              <a:t>Организовать работу по привлечению молодых специалистов в ОО и специалистов с производства</a:t>
            </a:r>
          </a:p>
        </p:txBody>
      </p:sp>
      <p:pic>
        <p:nvPicPr>
          <p:cNvPr id="857" name="Google Shape;857;g25b3a0b9d81_1_10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27920" y="190713"/>
            <a:ext cx="2142914" cy="3170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T_Lab\Desktop\Новая папка (2)\Проф линия2 бел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3876" y="105276"/>
            <a:ext cx="4403167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5001" y="1170350"/>
            <a:ext cx="10065477" cy="363869"/>
          </a:xfrm>
          <a:prstGeom prst="rect">
            <a:avLst/>
          </a:prstGeom>
          <a:solidFill>
            <a:srgbClr val="36B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-15002" y="2889896"/>
            <a:ext cx="10065477" cy="363869"/>
          </a:xfrm>
          <a:prstGeom prst="rect">
            <a:avLst/>
          </a:prstGeom>
          <a:solidFill>
            <a:srgbClr val="36B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-15003" y="4376047"/>
            <a:ext cx="10065477" cy="363869"/>
          </a:xfrm>
          <a:prstGeom prst="rect">
            <a:avLst/>
          </a:prstGeom>
          <a:solidFill>
            <a:srgbClr val="36B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1940" y="5934660"/>
            <a:ext cx="10065477" cy="363869"/>
          </a:xfrm>
          <a:prstGeom prst="rect">
            <a:avLst/>
          </a:prstGeom>
          <a:solidFill>
            <a:srgbClr val="36B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2" name="Google Shape;862;g25b3a0b9d81_1_1061"/>
          <p:cNvSpPr txBox="1"/>
          <p:nvPr/>
        </p:nvSpPr>
        <p:spPr>
          <a:xfrm>
            <a:off x="219343" y="330733"/>
            <a:ext cx="1005659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2800" i="0" u="none" strike="noStrike" cap="none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Управление публичной репутацией кластера </a:t>
            </a:r>
            <a:endParaRPr sz="1200" i="0" u="none" strike="noStrike" cap="none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pic>
        <p:nvPicPr>
          <p:cNvPr id="864" name="Google Shape;864;g25b3a0b9d81_1_10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10087" y="213793"/>
            <a:ext cx="2142914" cy="3170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310" y="1043726"/>
            <a:ext cx="10021570" cy="3657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8235" y="1040761"/>
            <a:ext cx="99677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  <a:t>ВЗАИМОДЕЙТВИЕ С РАБОТОДАТЕЛЯМИ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1634324"/>
            <a:ext cx="107209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Определение и согласование с работодателями  форм, методов организации обучения, учебных планов, программ учебных дисциплин и практик</a:t>
            </a:r>
          </a:p>
          <a:p>
            <a:pPr marL="17145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Привлечение ведущих специалистов - представителей работодателей к: проведению практических занятий, мастер-классов, чтению лекций,   разработке заданий для студентов</a:t>
            </a:r>
          </a:p>
          <a:p>
            <a:pPr marL="17145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Руководство практиками, проводимыми в организациях - местах подготовки будущего трудоустройства выпускников</a:t>
            </a:r>
          </a:p>
          <a:p>
            <a:endParaRPr lang="ru-RU" sz="1200" dirty="0"/>
          </a:p>
          <a:p>
            <a:endParaRPr lang="ru-RU" sz="12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235" y="2788203"/>
            <a:ext cx="10260457" cy="36579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22031" y="2769209"/>
            <a:ext cx="99662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  <a:t>ВЗАИМОДЕЙТВИЕ С  МОЛОДЕЖЬЮ И СООБЩЕСТВАМИ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867" y="3372324"/>
            <a:ext cx="101592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Формирование инициативных групп, в состав которых входят активные представители молодежных сообществ</a:t>
            </a:r>
          </a:p>
          <a:p>
            <a:pPr marL="17145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Проведение программ личностного развития</a:t>
            </a:r>
          </a:p>
          <a:p>
            <a:pPr marL="17145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Молодежные форумы, проводимые на базе кластера</a:t>
            </a:r>
          </a:p>
          <a:p>
            <a:pPr marL="17145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Онлайн проекты с применением геймификации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235" y="4261738"/>
            <a:ext cx="10260457" cy="36579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22032" y="4287188"/>
            <a:ext cx="99662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  <a:t>ВЗАИМОДЕЙСТВИЕ С МЕДИА СФЕРОЙ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1940" y="4902744"/>
            <a:ext cx="10290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Публикация научных статей в местных печатных СМИ</a:t>
            </a:r>
          </a:p>
          <a:p>
            <a:pPr marL="171450" lvl="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Размещение новостных постов в социальных сетях</a:t>
            </a:r>
          </a:p>
          <a:p>
            <a:pPr marL="171450" lvl="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Массовая рассылка контента в социальных сетях</a:t>
            </a:r>
          </a:p>
          <a:p>
            <a:pPr marL="171450" lvl="0" indent="-171450">
              <a:buClr>
                <a:srgbClr val="00CC99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latin typeface="Montserrat SemiBold" pitchFamily="2" charset="-52"/>
              </a:rPr>
              <a:t>Выступление социальных партнеров и студентов на радио и телевидении</a:t>
            </a:r>
            <a:endParaRPr lang="ru-RU" sz="1200" dirty="0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138" y="5771288"/>
            <a:ext cx="10266554" cy="365792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422030" y="5809779"/>
            <a:ext cx="101466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  <a:t>ИСПОЛЬЗОВАНИЕ ПУБЛИЧНЫХ ПРОСТРАНСТВ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81310" y="6318475"/>
            <a:ext cx="10567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latin typeface="Montserrat SemiBold" pitchFamily="2" charset="-52"/>
              </a:rPr>
              <a:t>В рамках ФП « </a:t>
            </a:r>
            <a:r>
              <a:rPr lang="ru-RU" sz="1200" dirty="0" err="1">
                <a:latin typeface="Montserrat SemiBold" pitchFamily="2" charset="-52"/>
              </a:rPr>
              <a:t>Профессионалитет</a:t>
            </a:r>
            <a:r>
              <a:rPr lang="ru-RU" sz="1200" dirty="0">
                <a:latin typeface="Montserrat SemiBold" pitchFamily="2" charset="-52"/>
              </a:rPr>
              <a:t>» предполагается использование публичных пространств с целью проведения: выставок, мастер-классов, публичных лекториев, открытых микрофонов, тематических фестивалей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291359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g25ab7a21b0c_10_3"/>
          <p:cNvSpPr txBox="1">
            <a:spLocks noGrp="1"/>
          </p:cNvSpPr>
          <p:nvPr>
            <p:ph type="title" idx="4294967295"/>
          </p:nvPr>
        </p:nvSpPr>
        <p:spPr>
          <a:xfrm>
            <a:off x="554100" y="636425"/>
            <a:ext cx="106404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Управленческие политики кластера</a:t>
            </a:r>
            <a:endParaRPr sz="4400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871" name="Google Shape;871;g25ab7a21b0c_10_3"/>
          <p:cNvSpPr/>
          <p:nvPr/>
        </p:nvSpPr>
        <p:spPr>
          <a:xfrm rot="-5400000">
            <a:off x="11087266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" name="Google Shape;872;g25ab7a21b0c_10_3"/>
          <p:cNvSpPr/>
          <p:nvPr/>
        </p:nvSpPr>
        <p:spPr>
          <a:xfrm rot="-5400000">
            <a:off x="11316555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" name="Google Shape;873;g25ab7a21b0c_10_3"/>
          <p:cNvSpPr/>
          <p:nvPr/>
        </p:nvSpPr>
        <p:spPr>
          <a:xfrm rot="-5400000">
            <a:off x="11902698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4" name="Google Shape;874;g25ab7a21b0c_10_3"/>
          <p:cNvSpPr/>
          <p:nvPr/>
        </p:nvSpPr>
        <p:spPr>
          <a:xfrm rot="-5400000">
            <a:off x="11472978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5" name="Google Shape;875;g25ab7a21b0c_10_3"/>
          <p:cNvSpPr/>
          <p:nvPr/>
        </p:nvSpPr>
        <p:spPr>
          <a:xfrm rot="-5400000">
            <a:off x="11609628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6" name="Google Shape;876;g25ab7a21b0c_10_3"/>
          <p:cNvSpPr/>
          <p:nvPr/>
        </p:nvSpPr>
        <p:spPr>
          <a:xfrm rot="-5400000">
            <a:off x="10853833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7" name="Google Shape;877;g25ab7a21b0c_10_3"/>
          <p:cNvSpPr/>
          <p:nvPr/>
        </p:nvSpPr>
        <p:spPr>
          <a:xfrm rot="-5400000">
            <a:off x="11023483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8" name="Google Shape;878;g25ab7a21b0c_10_3"/>
          <p:cNvSpPr/>
          <p:nvPr/>
        </p:nvSpPr>
        <p:spPr>
          <a:xfrm rot="-5400000">
            <a:off x="11316555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9" name="Google Shape;879;g25ab7a21b0c_10_3"/>
          <p:cNvSpPr/>
          <p:nvPr/>
        </p:nvSpPr>
        <p:spPr>
          <a:xfrm rot="-5400000">
            <a:off x="11902698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0" name="Google Shape;880;g25ab7a21b0c_10_3"/>
          <p:cNvSpPr/>
          <p:nvPr/>
        </p:nvSpPr>
        <p:spPr>
          <a:xfrm rot="-5400000">
            <a:off x="10876963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highlight>
                <a:srgbClr val="44B48E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1" name="Google Shape;881;g25ab7a21b0c_10_3"/>
          <p:cNvSpPr/>
          <p:nvPr/>
        </p:nvSpPr>
        <p:spPr>
          <a:xfrm rot="-5400000">
            <a:off x="11609628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82" name="Google Shape;882;g25ab7a21b0c_10_3"/>
          <p:cNvGraphicFramePr/>
          <p:nvPr>
            <p:extLst>
              <p:ext uri="{D42A27DB-BD31-4B8C-83A1-F6EECF244321}">
                <p14:modId xmlns:p14="http://schemas.microsoft.com/office/powerpoint/2010/main" xmlns="" val="1394218314"/>
              </p:ext>
            </p:extLst>
          </p:nvPr>
        </p:nvGraphicFramePr>
        <p:xfrm>
          <a:off x="575335" y="1746573"/>
          <a:ext cx="11041325" cy="4371220"/>
        </p:xfrm>
        <a:graphic>
          <a:graphicData uri="http://schemas.openxmlformats.org/drawingml/2006/table">
            <a:tbl>
              <a:tblPr>
                <a:noFill/>
                <a:tableStyleId>{C5D4AF7C-2CE5-4DCC-A557-D7C870540F00}</a:tableStyleId>
              </a:tblPr>
              <a:tblGrid>
                <a:gridCol w="36358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54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299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ru-RU" sz="2000" dirty="0">
                          <a:solidFill>
                            <a:srgbClr val="36BA85"/>
                          </a:solidFill>
                          <a:latin typeface="Dela Gothic One" panose="00000500000000000000" pitchFamily="2" charset="-128"/>
                          <a:ea typeface="Dela Gothic One" panose="00000500000000000000" pitchFamily="2" charset="-128"/>
                          <a:sym typeface="Dela Gothic One"/>
                        </a:rPr>
                        <a:t>ПРОФВОСПИТАНИЕ</a:t>
                      </a:r>
                      <a:endParaRPr sz="2000" dirty="0">
                        <a:solidFill>
                          <a:srgbClr val="36BA85"/>
                        </a:solidFill>
                        <a:latin typeface="Dela Gothic One" panose="00000500000000000000" pitchFamily="2" charset="-128"/>
                        <a:ea typeface="Dela Gothic One" panose="00000500000000000000" pitchFamily="2" charset="-128"/>
                        <a:sym typeface="Dela Gothic One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1613" indent="-201613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i="0" u="none" strike="noStrike" cap="none" baseline="0" dirty="0">
                          <a:solidFill>
                            <a:srgbClr val="000000"/>
                          </a:solidFill>
                          <a:latin typeface="Montserrat SemiBold" pitchFamily="2" charset="-52"/>
                          <a:ea typeface="Arial"/>
                          <a:cs typeface="Arial"/>
                          <a:sym typeface="Arial"/>
                        </a:rPr>
                        <a:t>выстраивание отраслевой модели подготовки кадров востребованной на рынке труда;</a:t>
                      </a:r>
                    </a:p>
                    <a:p>
                      <a:pPr marL="201613" indent="-201613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i="0" u="none" strike="noStrike" cap="none" baseline="0" dirty="0">
                          <a:solidFill>
                            <a:srgbClr val="000000"/>
                          </a:solidFill>
                          <a:latin typeface="Montserrat SemiBold" pitchFamily="2" charset="-52"/>
                          <a:ea typeface="Arial"/>
                          <a:cs typeface="Arial"/>
                          <a:sym typeface="Arial"/>
                        </a:rPr>
                        <a:t>трансляция корпоративной культуры и профессиональное воспитание;</a:t>
                      </a:r>
                    </a:p>
                    <a:p>
                      <a:pPr marL="201613" indent="-201613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i="0" u="none" strike="noStrike" cap="none" baseline="0" dirty="0">
                          <a:solidFill>
                            <a:srgbClr val="000000"/>
                          </a:solidFill>
                          <a:latin typeface="Montserrat SemiBold" pitchFamily="2" charset="-52"/>
                          <a:ea typeface="Arial"/>
                          <a:cs typeface="Arial"/>
                          <a:sym typeface="Arial"/>
                        </a:rPr>
                        <a:t>построение карьерной траектории каждого студента в тесном взаимодействии различных сторон (ОО, предприятие, семья)	</a:t>
                      </a: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44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ru-RU" sz="2000" dirty="0">
                          <a:solidFill>
                            <a:srgbClr val="36BA85"/>
                          </a:solidFill>
                          <a:latin typeface="Dela Gothic One" panose="00000500000000000000" pitchFamily="2" charset="-128"/>
                          <a:ea typeface="Dela Gothic One" panose="00000500000000000000" pitchFamily="2" charset="-128"/>
                          <a:sym typeface="Dela Gothic One"/>
                        </a:rPr>
                        <a:t>МАРКЕТИНГ</a:t>
                      </a:r>
                      <a:endParaRPr sz="2000" dirty="0">
                        <a:solidFill>
                          <a:srgbClr val="36BA85"/>
                        </a:solidFill>
                        <a:latin typeface="Dela Gothic One" panose="00000500000000000000" pitchFamily="2" charset="-128"/>
                        <a:ea typeface="Dela Gothic One" panose="00000500000000000000" pitchFamily="2" charset="-128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1613" indent="-201613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i="0" u="none" strike="noStrike" cap="none" baseline="0" dirty="0">
                          <a:solidFill>
                            <a:srgbClr val="000000"/>
                          </a:solidFill>
                          <a:latin typeface="Montserrat SemiBold" pitchFamily="2" charset="-52"/>
                          <a:ea typeface="Arial"/>
                          <a:cs typeface="Arial"/>
                          <a:sym typeface="Arial"/>
                        </a:rPr>
                        <a:t>создание и модернизация инфраструктуры образовательно-производственного кластера;</a:t>
                      </a:r>
                    </a:p>
                    <a:p>
                      <a:pPr marL="201613" indent="-201613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i="0" u="none" strike="noStrike" cap="none" baseline="0" dirty="0">
                          <a:solidFill>
                            <a:srgbClr val="000000"/>
                          </a:solidFill>
                          <a:latin typeface="Montserrat SemiBold" pitchFamily="2" charset="-52"/>
                          <a:ea typeface="Arial"/>
                          <a:cs typeface="Arial"/>
                          <a:sym typeface="Arial"/>
                        </a:rPr>
                        <a:t>стратегическая установка кластера –выявление приоритетности сельскохозяйственной отрасли для региона: оценка уровня и объема подготовки соответствующих кадров под запрос работодателя	</a:t>
                      </a: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744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ru-RU" sz="2000" dirty="0">
                          <a:solidFill>
                            <a:srgbClr val="36BA85"/>
                          </a:solidFill>
                          <a:latin typeface="Dela Gothic One" panose="00000500000000000000" pitchFamily="2" charset="-128"/>
                          <a:ea typeface="Dela Gothic One" panose="00000500000000000000" pitchFamily="2" charset="-128"/>
                          <a:sym typeface="Dela Gothic One"/>
                        </a:rPr>
                        <a:t>КАДРЫ</a:t>
                      </a:r>
                      <a:endParaRPr sz="2000" dirty="0">
                        <a:solidFill>
                          <a:srgbClr val="36BA85"/>
                        </a:solidFill>
                        <a:latin typeface="Dela Gothic One" panose="00000500000000000000" pitchFamily="2" charset="-128"/>
                        <a:ea typeface="Dela Gothic One" panose="00000500000000000000" pitchFamily="2" charset="-128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1613" indent="-201613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i="0" u="none" strike="noStrike" cap="none" baseline="0" dirty="0">
                          <a:solidFill>
                            <a:srgbClr val="000000"/>
                          </a:solidFill>
                          <a:latin typeface="Montserrat SemiBold" pitchFamily="2" charset="-52"/>
                          <a:ea typeface="Arial"/>
                          <a:cs typeface="Arial"/>
                          <a:sym typeface="Arial"/>
                        </a:rPr>
                        <a:t>построение карьерной траектории;</a:t>
                      </a:r>
                    </a:p>
                    <a:p>
                      <a:pPr marL="201613" indent="-201613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i="0" u="none" strike="noStrike" cap="none" baseline="0" dirty="0">
                          <a:solidFill>
                            <a:srgbClr val="000000"/>
                          </a:solidFill>
                          <a:latin typeface="Montserrat SemiBold" pitchFamily="2" charset="-52"/>
                          <a:ea typeface="Arial"/>
                          <a:cs typeface="Arial"/>
                          <a:sym typeface="Arial"/>
                        </a:rPr>
                        <a:t>возможность повышения квалификации и переподготовки педагогических кадров образовательной организации на базе предприятия работодателя образовательно-производственного кластера;</a:t>
                      </a:r>
                    </a:p>
                    <a:p>
                      <a:pPr marL="201613" indent="-201613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i="0" u="none" strike="noStrike" cap="none" baseline="0" dirty="0">
                          <a:solidFill>
                            <a:srgbClr val="000000"/>
                          </a:solidFill>
                          <a:latin typeface="Montserrat SemiBold" pitchFamily="2" charset="-52"/>
                          <a:ea typeface="Arial"/>
                          <a:cs typeface="Arial"/>
                          <a:sym typeface="Arial"/>
                        </a:rPr>
                        <a:t>формирование траектории развития системы карьерных и социальных лифтов преподавателей и наставников кластера</a:t>
                      </a: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6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820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25b3a0b9d81_1_1007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000"/>
                <a:buNone/>
              </a:pPr>
              <a:t>23</a:t>
            </a:fld>
            <a:endParaRPr/>
          </a:p>
        </p:txBody>
      </p:sp>
      <p:sp>
        <p:nvSpPr>
          <p:cNvPr id="889" name="Google Shape;889;g25b3a0b9d81_1_1007"/>
          <p:cNvSpPr txBox="1"/>
          <p:nvPr/>
        </p:nvSpPr>
        <p:spPr>
          <a:xfrm>
            <a:off x="554108" y="641061"/>
            <a:ext cx="9283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dirty="0">
                <a:solidFill>
                  <a:srgbClr val="3CBA94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Социальные сети</a:t>
            </a:r>
            <a:r>
              <a:rPr lang="ru-RU" sz="2600" dirty="0">
                <a:solidFill>
                  <a:srgbClr val="3CBA94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Dela Gothic One"/>
                <a:sym typeface="Dela Gothic One"/>
              </a:rPr>
              <a:t> </a:t>
            </a:r>
            <a:endParaRPr sz="2600" b="0" i="0" u="none" strike="noStrike" cap="none" dirty="0">
              <a:solidFill>
                <a:srgbClr val="3CBA94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Dela Gothic One"/>
              <a:sym typeface="Dela Gothic One"/>
            </a:endParaRPr>
          </a:p>
        </p:txBody>
      </p:sp>
      <p:sp>
        <p:nvSpPr>
          <p:cNvPr id="891" name="Google Shape;891;g25b3a0b9d81_1_1007"/>
          <p:cNvSpPr txBox="1"/>
          <p:nvPr/>
        </p:nvSpPr>
        <p:spPr>
          <a:xfrm>
            <a:off x="1172272" y="3525645"/>
            <a:ext cx="6159802" cy="2970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14300" marR="0" lvl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6BA85"/>
              </a:buClr>
              <a:buSzPts val="1800"/>
            </a:pPr>
            <a:r>
              <a:rPr lang="ru-RU" sz="1800" dirty="0">
                <a:solidFill>
                  <a:srgbClr val="36BA85"/>
                </a:solidFill>
                <a:latin typeface="Montserrat ExtraBold" pitchFamily="2" charset="-52"/>
                <a:ea typeface="Montserrat Medium"/>
                <a:cs typeface="Montserrat Medium"/>
                <a:sym typeface="Montserrat Medium"/>
              </a:rPr>
              <a:t>3371 подписчик</a:t>
            </a:r>
          </a:p>
          <a:p>
            <a:pPr marL="114300" marR="0" lvl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6BA85"/>
              </a:buClr>
              <a:buSzPts val="1800"/>
            </a:pPr>
            <a:r>
              <a:rPr lang="ru-RU" sz="1800" dirty="0">
                <a:solidFill>
                  <a:srgbClr val="36BA85"/>
                </a:solidFill>
                <a:latin typeface="Montserrat ExtraBold" pitchFamily="2" charset="-52"/>
                <a:ea typeface="Montserrat Medium"/>
                <a:cs typeface="Montserrat Medium"/>
                <a:sym typeface="Montserrat Medium"/>
              </a:rPr>
              <a:t>Интересный контент: от серьёзных новостей до развлечений</a:t>
            </a:r>
          </a:p>
          <a:p>
            <a:pPr marL="114300" marR="0" lvl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6BA85"/>
              </a:buClr>
              <a:buSzPts val="1800"/>
            </a:pPr>
            <a:r>
              <a:rPr lang="ru-RU" sz="1800" dirty="0">
                <a:solidFill>
                  <a:srgbClr val="36BA85"/>
                </a:solidFill>
                <a:latin typeface="Montserrat ExtraBold" pitchFamily="2" charset="-52"/>
                <a:ea typeface="Montserrat Medium"/>
                <a:cs typeface="Montserrat Medium"/>
                <a:sym typeface="Montserrat Medium"/>
              </a:rPr>
              <a:t>100 публикаций за последний месяц</a:t>
            </a:r>
          </a:p>
          <a:p>
            <a:pPr marL="114300" marR="0" lvl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6BA85"/>
              </a:buClr>
              <a:buSzPts val="1800"/>
            </a:pPr>
            <a:r>
              <a:rPr lang="ru-RU" sz="1800" dirty="0">
                <a:solidFill>
                  <a:srgbClr val="36BA85"/>
                </a:solidFill>
                <a:latin typeface="Montserrat ExtraBold" pitchFamily="2" charset="-52"/>
                <a:ea typeface="Montserrat Medium"/>
                <a:cs typeface="Montserrat Medium"/>
                <a:sym typeface="Montserrat Medium"/>
              </a:rPr>
              <a:t>Студенты – авторы контента</a:t>
            </a:r>
          </a:p>
          <a:p>
            <a:pPr marL="114300" marR="0" lvl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6BA85"/>
              </a:buClr>
              <a:buSzPts val="1800"/>
            </a:pPr>
            <a:r>
              <a:rPr lang="ru-RU" sz="1800" dirty="0">
                <a:solidFill>
                  <a:srgbClr val="36BA85"/>
                </a:solidFill>
                <a:latin typeface="Montserrat ExtraBold" pitchFamily="2" charset="-52"/>
                <a:ea typeface="Montserrat Medium"/>
                <a:cs typeface="Montserrat Medium"/>
                <a:sym typeface="Montserrat Medium"/>
              </a:rPr>
              <a:t>Наша фишка: рубрика выходного дня от директора колледжа «Есть о чём поговорить»</a:t>
            </a:r>
          </a:p>
          <a:p>
            <a:pPr marL="1143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BA85"/>
              </a:buClr>
              <a:buSzPts val="1800"/>
            </a:pPr>
            <a:endParaRPr sz="1800" b="0" i="0" u="none" strike="noStrike" cap="none" dirty="0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95" name="Google Shape;895;g25b3a0b9d81_1_1007"/>
          <p:cNvSpPr/>
          <p:nvPr/>
        </p:nvSpPr>
        <p:spPr>
          <a:xfrm rot="-5400000">
            <a:off x="11093228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" name="Google Shape;896;g25b3a0b9d81_1_1007"/>
          <p:cNvSpPr/>
          <p:nvPr/>
        </p:nvSpPr>
        <p:spPr>
          <a:xfrm rot="-5400000">
            <a:off x="11322518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" name="Google Shape;897;g25b3a0b9d81_1_1007"/>
          <p:cNvSpPr/>
          <p:nvPr/>
        </p:nvSpPr>
        <p:spPr>
          <a:xfrm rot="-5400000">
            <a:off x="11908661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" name="Google Shape;898;g25b3a0b9d81_1_1007"/>
          <p:cNvSpPr/>
          <p:nvPr/>
        </p:nvSpPr>
        <p:spPr>
          <a:xfrm rot="-5400000">
            <a:off x="11478940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9" name="Google Shape;899;g25b3a0b9d81_1_1007"/>
          <p:cNvSpPr/>
          <p:nvPr/>
        </p:nvSpPr>
        <p:spPr>
          <a:xfrm rot="-5400000">
            <a:off x="11615590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" name="Google Shape;900;g25b3a0b9d81_1_1007"/>
          <p:cNvSpPr/>
          <p:nvPr/>
        </p:nvSpPr>
        <p:spPr>
          <a:xfrm rot="-5400000">
            <a:off x="10859796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" name="Google Shape;901;g25b3a0b9d81_1_1007"/>
          <p:cNvSpPr/>
          <p:nvPr/>
        </p:nvSpPr>
        <p:spPr>
          <a:xfrm rot="-5400000">
            <a:off x="11029446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2" name="Google Shape;902;g25b3a0b9d81_1_1007"/>
          <p:cNvSpPr/>
          <p:nvPr/>
        </p:nvSpPr>
        <p:spPr>
          <a:xfrm rot="-5400000">
            <a:off x="11322518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3" name="Google Shape;903;g25b3a0b9d81_1_1007"/>
          <p:cNvSpPr/>
          <p:nvPr/>
        </p:nvSpPr>
        <p:spPr>
          <a:xfrm rot="-5400000">
            <a:off x="11908661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4" name="Google Shape;904;g25b3a0b9d81_1_1007"/>
          <p:cNvSpPr/>
          <p:nvPr/>
        </p:nvSpPr>
        <p:spPr>
          <a:xfrm rot="-5400000">
            <a:off x="10882925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highlight>
                <a:srgbClr val="44B48E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g25b3a0b9d81_1_1007"/>
          <p:cNvSpPr/>
          <p:nvPr/>
        </p:nvSpPr>
        <p:spPr>
          <a:xfrm rot="-5400000">
            <a:off x="11615590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6" name="Google Shape;906;g25b3a0b9d81_1_1007"/>
          <p:cNvSpPr/>
          <p:nvPr/>
        </p:nvSpPr>
        <p:spPr>
          <a:xfrm rot="5400000">
            <a:off x="825170" y="5790906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7" name="Google Shape;907;g25b3a0b9d81_1_1007"/>
          <p:cNvSpPr/>
          <p:nvPr/>
        </p:nvSpPr>
        <p:spPr>
          <a:xfrm rot="5400000">
            <a:off x="595880" y="6574642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8" name="Google Shape;908;g25b3a0b9d81_1_1007"/>
          <p:cNvSpPr/>
          <p:nvPr/>
        </p:nvSpPr>
        <p:spPr>
          <a:xfrm rot="5400000">
            <a:off x="9738" y="6011942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9" name="Google Shape;909;g25b3a0b9d81_1_1007"/>
          <p:cNvSpPr/>
          <p:nvPr/>
        </p:nvSpPr>
        <p:spPr>
          <a:xfrm rot="5400000">
            <a:off x="166158" y="6437828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0" name="Google Shape;910;g25b3a0b9d81_1_1007"/>
          <p:cNvSpPr/>
          <p:nvPr/>
        </p:nvSpPr>
        <p:spPr>
          <a:xfrm rot="5400000">
            <a:off x="302808" y="5738460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1" name="Google Shape;911;g25b3a0b9d81_1_1007"/>
          <p:cNvSpPr/>
          <p:nvPr/>
        </p:nvSpPr>
        <p:spPr>
          <a:xfrm rot="5400000">
            <a:off x="719303" y="6131160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2" name="Google Shape;912;g25b3a0b9d81_1_1007"/>
          <p:cNvSpPr/>
          <p:nvPr/>
        </p:nvSpPr>
        <p:spPr>
          <a:xfrm rot="5400000">
            <a:off x="888953" y="5738460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3" name="Google Shape;913;g25b3a0b9d81_1_1007"/>
          <p:cNvSpPr/>
          <p:nvPr/>
        </p:nvSpPr>
        <p:spPr>
          <a:xfrm rot="5400000">
            <a:off x="595880" y="5464965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" name="Google Shape;914;g25b3a0b9d81_1_1007"/>
          <p:cNvSpPr/>
          <p:nvPr/>
        </p:nvSpPr>
        <p:spPr>
          <a:xfrm rot="5400000">
            <a:off x="9738" y="5464953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5" name="Google Shape;915;g25b3a0b9d81_1_1007"/>
          <p:cNvSpPr/>
          <p:nvPr/>
        </p:nvSpPr>
        <p:spPr>
          <a:xfrm rot="5400000">
            <a:off x="1035473" y="6428100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highlight>
                <a:srgbClr val="44B48E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6" name="Google Shape;916;g25b3a0b9d81_1_1007"/>
          <p:cNvSpPr/>
          <p:nvPr/>
        </p:nvSpPr>
        <p:spPr>
          <a:xfrm rot="5400000">
            <a:off x="302808" y="5191483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9477199-1D63-4BAB-B4DD-607BE157C4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873" y="1319201"/>
            <a:ext cx="2117692" cy="21176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15CC259-76B1-4D9B-B713-B5D9E23D82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159" b="16182"/>
          <a:stretch/>
        </p:blipFill>
        <p:spPr>
          <a:xfrm>
            <a:off x="1766278" y="1439740"/>
            <a:ext cx="1687387" cy="19322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9F0580B-1A72-42BC-AF81-7D4B7388DBE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424" b="27287"/>
          <a:stretch/>
        </p:blipFill>
        <p:spPr>
          <a:xfrm>
            <a:off x="7625174" y="266291"/>
            <a:ext cx="4273737" cy="6230707"/>
          </a:xfrm>
          <a:prstGeom prst="rect">
            <a:avLst/>
          </a:prstGeom>
        </p:spPr>
      </p:pic>
      <p:pic>
        <p:nvPicPr>
          <p:cNvPr id="47" name="Picture 4" descr="C:\Users\T_Lab\Desktop\Новая папка (2)\Проф линия2.png">
            <a:extLst>
              <a:ext uri="{FF2B5EF4-FFF2-40B4-BE49-F238E27FC236}">
                <a16:creationId xmlns="" xmlns:a16="http://schemas.microsoft.com/office/drawing/2014/main" id="{1CDDC00C-290A-4A5D-A492-07CEDEBADB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67130" y="3608920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C:\Users\T_Lab\Desktop\Новая папка (2)\Проф линия2.png">
            <a:extLst>
              <a:ext uri="{FF2B5EF4-FFF2-40B4-BE49-F238E27FC236}">
                <a16:creationId xmlns="" xmlns:a16="http://schemas.microsoft.com/office/drawing/2014/main" id="{B035EE29-4FEC-4192-AF34-6720FF22B1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75597" y="4022233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C:\Users\T_Lab\Desktop\Новая папка (2)\Проф линия2.png">
            <a:extLst>
              <a:ext uri="{FF2B5EF4-FFF2-40B4-BE49-F238E27FC236}">
                <a16:creationId xmlns="" xmlns:a16="http://schemas.microsoft.com/office/drawing/2014/main" id="{75D91EDA-F02D-4EC2-8389-C59AF5C51D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67129" y="4564549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C:\Users\T_Lab\Desktop\Новая папка (2)\Проф линия2.png">
            <a:extLst>
              <a:ext uri="{FF2B5EF4-FFF2-40B4-BE49-F238E27FC236}">
                <a16:creationId xmlns="" xmlns:a16="http://schemas.microsoft.com/office/drawing/2014/main" id="{0D2F780A-A970-4D0A-B780-A330FAEF1B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47996" y="4946378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C:\Users\T_Lab\Desktop\Новая папка (2)\Проф линия2.png">
            <a:extLst>
              <a:ext uri="{FF2B5EF4-FFF2-40B4-BE49-F238E27FC236}">
                <a16:creationId xmlns="" xmlns:a16="http://schemas.microsoft.com/office/drawing/2014/main" id="{DB63019B-CB8C-4352-80AE-34BF158BAF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75597" y="5325165"/>
            <a:ext cx="210223" cy="1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g25b3a0b9d81_1_497"/>
          <p:cNvSpPr txBox="1"/>
          <p:nvPr/>
        </p:nvSpPr>
        <p:spPr>
          <a:xfrm>
            <a:off x="439608" y="361116"/>
            <a:ext cx="9283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Как мы выглядим сейчас</a:t>
            </a:r>
            <a:r>
              <a:rPr lang="ru-RU" sz="26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 </a:t>
            </a:r>
            <a:endParaRPr sz="3200" i="0" u="none" strike="noStrike" cap="none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987" name="Google Shape;987;g25b3a0b9d81_1_497"/>
          <p:cNvSpPr/>
          <p:nvPr/>
        </p:nvSpPr>
        <p:spPr>
          <a:xfrm rot="-5400000">
            <a:off x="11093228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" name="Google Shape;988;g25b3a0b9d81_1_497"/>
          <p:cNvSpPr/>
          <p:nvPr/>
        </p:nvSpPr>
        <p:spPr>
          <a:xfrm rot="-5400000">
            <a:off x="11322518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g25b3a0b9d81_1_497"/>
          <p:cNvSpPr/>
          <p:nvPr/>
        </p:nvSpPr>
        <p:spPr>
          <a:xfrm rot="-5400000">
            <a:off x="11908661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0" name="Google Shape;990;g25b3a0b9d81_1_497"/>
          <p:cNvSpPr/>
          <p:nvPr/>
        </p:nvSpPr>
        <p:spPr>
          <a:xfrm rot="-5400000">
            <a:off x="11478940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1" name="Google Shape;991;g25b3a0b9d81_1_497"/>
          <p:cNvSpPr/>
          <p:nvPr/>
        </p:nvSpPr>
        <p:spPr>
          <a:xfrm rot="-5400000">
            <a:off x="11615590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2" name="Google Shape;992;g25b3a0b9d81_1_497"/>
          <p:cNvSpPr/>
          <p:nvPr/>
        </p:nvSpPr>
        <p:spPr>
          <a:xfrm rot="-5400000">
            <a:off x="10859796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" name="Google Shape;993;g25b3a0b9d81_1_497"/>
          <p:cNvSpPr/>
          <p:nvPr/>
        </p:nvSpPr>
        <p:spPr>
          <a:xfrm rot="-5400000">
            <a:off x="11029446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4" name="Google Shape;994;g25b3a0b9d81_1_497"/>
          <p:cNvSpPr/>
          <p:nvPr/>
        </p:nvSpPr>
        <p:spPr>
          <a:xfrm rot="-5400000">
            <a:off x="11322518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" name="Google Shape;995;g25b3a0b9d81_1_497"/>
          <p:cNvSpPr/>
          <p:nvPr/>
        </p:nvSpPr>
        <p:spPr>
          <a:xfrm rot="-5400000">
            <a:off x="11908661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6" name="Google Shape;996;g25b3a0b9d81_1_497"/>
          <p:cNvSpPr/>
          <p:nvPr/>
        </p:nvSpPr>
        <p:spPr>
          <a:xfrm rot="-5400000">
            <a:off x="10882925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highlight>
                <a:srgbClr val="44B48E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g25b3a0b9d81_1_497"/>
          <p:cNvSpPr/>
          <p:nvPr/>
        </p:nvSpPr>
        <p:spPr>
          <a:xfrm rot="-5400000">
            <a:off x="11615590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" name="Google Shape;998;g25b3a0b9d81_1_497"/>
          <p:cNvSpPr/>
          <p:nvPr/>
        </p:nvSpPr>
        <p:spPr>
          <a:xfrm rot="5400000">
            <a:off x="825170" y="5790906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9" name="Google Shape;999;g25b3a0b9d81_1_497"/>
          <p:cNvSpPr/>
          <p:nvPr/>
        </p:nvSpPr>
        <p:spPr>
          <a:xfrm rot="5400000">
            <a:off x="595880" y="6574642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0" name="Google Shape;1000;g25b3a0b9d81_1_497"/>
          <p:cNvSpPr/>
          <p:nvPr/>
        </p:nvSpPr>
        <p:spPr>
          <a:xfrm rot="5400000">
            <a:off x="9738" y="6011942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1" name="Google Shape;1001;g25b3a0b9d81_1_497"/>
          <p:cNvSpPr/>
          <p:nvPr/>
        </p:nvSpPr>
        <p:spPr>
          <a:xfrm rot="5400000">
            <a:off x="166158" y="6437828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2" name="Google Shape;1002;g25b3a0b9d81_1_497"/>
          <p:cNvSpPr/>
          <p:nvPr/>
        </p:nvSpPr>
        <p:spPr>
          <a:xfrm rot="5400000">
            <a:off x="302808" y="5738460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3" name="Google Shape;1003;g25b3a0b9d81_1_497"/>
          <p:cNvSpPr/>
          <p:nvPr/>
        </p:nvSpPr>
        <p:spPr>
          <a:xfrm rot="5400000">
            <a:off x="719303" y="6131160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4" name="Google Shape;1004;g25b3a0b9d81_1_497"/>
          <p:cNvSpPr/>
          <p:nvPr/>
        </p:nvSpPr>
        <p:spPr>
          <a:xfrm rot="5400000">
            <a:off x="888953" y="5738460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5" name="Google Shape;1005;g25b3a0b9d81_1_497"/>
          <p:cNvSpPr/>
          <p:nvPr/>
        </p:nvSpPr>
        <p:spPr>
          <a:xfrm rot="5400000">
            <a:off x="595880" y="5464965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6" name="Google Shape;1006;g25b3a0b9d81_1_497"/>
          <p:cNvSpPr/>
          <p:nvPr/>
        </p:nvSpPr>
        <p:spPr>
          <a:xfrm rot="5400000">
            <a:off x="9738" y="5464953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7" name="Google Shape;1007;g25b3a0b9d81_1_497"/>
          <p:cNvSpPr/>
          <p:nvPr/>
        </p:nvSpPr>
        <p:spPr>
          <a:xfrm rot="5400000">
            <a:off x="1035473" y="6428100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highlight>
                <a:srgbClr val="44B48E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8" name="Google Shape;1008;g25b3a0b9d81_1_497"/>
          <p:cNvSpPr/>
          <p:nvPr/>
        </p:nvSpPr>
        <p:spPr>
          <a:xfrm rot="5400000">
            <a:off x="302808" y="5191483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E664B1E-D8FA-4EF7-BDA6-EB97F675BC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502" b="18069"/>
          <a:stretch/>
        </p:blipFill>
        <p:spPr>
          <a:xfrm>
            <a:off x="6319952" y="1116408"/>
            <a:ext cx="5578959" cy="2246660"/>
          </a:xfrm>
          <a:prstGeom prst="rect">
            <a:avLst/>
          </a:prstGeom>
        </p:spPr>
      </p:pic>
      <p:pic>
        <p:nvPicPr>
          <p:cNvPr id="3080" name="Picture 8">
            <a:extLst>
              <a:ext uri="{FF2B5EF4-FFF2-40B4-BE49-F238E27FC236}">
                <a16:creationId xmlns="" xmlns:a16="http://schemas.microsoft.com/office/drawing/2014/main" id="{BF0C0BC8-2C97-4312-A0A4-D167DFDC1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8958" y="3541571"/>
            <a:ext cx="2929122" cy="2197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="" xmlns:a16="http://schemas.microsoft.com/office/drawing/2014/main" id="{5EAA390E-FC10-485D-A7E6-CA1528304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9953" y="3594876"/>
            <a:ext cx="5578958" cy="294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="" xmlns:a16="http://schemas.microsoft.com/office/drawing/2014/main" id="{23BA3883-2331-4BC0-8138-E29E21592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0587" y="1122750"/>
            <a:ext cx="2952829" cy="221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>
            <a:extLst>
              <a:ext uri="{FF2B5EF4-FFF2-40B4-BE49-F238E27FC236}">
                <a16:creationId xmlns="" xmlns:a16="http://schemas.microsoft.com/office/drawing/2014/main" id="{5A2A0AA0-1225-4DCC-8351-6B801D164A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28" r="7994"/>
          <a:stretch/>
        </p:blipFill>
        <p:spPr bwMode="auto">
          <a:xfrm>
            <a:off x="135313" y="1160138"/>
            <a:ext cx="2938738" cy="212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>
            <a:extLst>
              <a:ext uri="{FF2B5EF4-FFF2-40B4-BE49-F238E27FC236}">
                <a16:creationId xmlns="" xmlns:a16="http://schemas.microsoft.com/office/drawing/2014/main" id="{BCE01456-6DC6-4944-BB48-C65977F74B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511"/>
          <a:stretch/>
        </p:blipFill>
        <p:spPr bwMode="auto">
          <a:xfrm>
            <a:off x="129215" y="3490141"/>
            <a:ext cx="2943223" cy="224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C75A17C-8ED8-41FF-B1F9-8D9B1914EF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23465" y="6125297"/>
            <a:ext cx="4383404" cy="304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2"/>
          <p:cNvSpPr txBox="1"/>
          <p:nvPr/>
        </p:nvSpPr>
        <p:spPr>
          <a:xfrm>
            <a:off x="501311" y="2776443"/>
            <a:ext cx="4186097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36BA85"/>
                </a:solidFill>
                <a:latin typeface="Montserrat Black" pitchFamily="2" charset="-52"/>
                <a:ea typeface="Dela Gothic One" panose="00000500000000000000" pitchFamily="2" charset="-128"/>
                <a:cs typeface="Montserrat"/>
                <a:sym typeface="Montserrat"/>
              </a:rPr>
              <a:t>ООО «Сапфир-Агро»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ru-RU" sz="1800" b="1" i="0" u="none" strike="noStrike" cap="none" dirty="0">
                <a:solidFill>
                  <a:srgbClr val="36BA85"/>
                </a:solidFill>
                <a:latin typeface="Montserrat Black" pitchFamily="2" charset="-52"/>
                <a:ea typeface="Dela Gothic One" panose="00000500000000000000" pitchFamily="2" charset="-128"/>
                <a:cs typeface="Montserrat"/>
                <a:sym typeface="Montserrat"/>
              </a:rPr>
              <a:t>ЗАО «Южная»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36BA85"/>
                </a:solidFill>
                <a:latin typeface="Montserrat Black" pitchFamily="2" charset="-52"/>
                <a:ea typeface="Dela Gothic One" panose="00000500000000000000" pitchFamily="2" charset="-128"/>
                <a:cs typeface="Montserrat"/>
                <a:sym typeface="Montserrat"/>
              </a:rPr>
              <a:t>ООО «Автоколонна № 1772»</a:t>
            </a:r>
            <a:endParaRPr sz="1800" b="1" i="0" u="none" strike="noStrike" cap="none" dirty="0">
              <a:solidFill>
                <a:srgbClr val="36BA85"/>
              </a:solidFill>
              <a:latin typeface="Montserrat Black" pitchFamily="2" charset="-52"/>
              <a:ea typeface="Dela Gothic One" panose="00000500000000000000" pitchFamily="2" charset="-128"/>
              <a:cs typeface="Montserrat"/>
              <a:sym typeface="Montserrat"/>
            </a:endParaRPr>
          </a:p>
        </p:txBody>
      </p:sp>
      <p:sp>
        <p:nvSpPr>
          <p:cNvPr id="90" name="Google Shape;90;p12"/>
          <p:cNvSpPr txBox="1"/>
          <p:nvPr/>
        </p:nvSpPr>
        <p:spPr>
          <a:xfrm>
            <a:off x="228800" y="428587"/>
            <a:ext cx="50672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"/>
                <a:sym typeface="Montserrat"/>
              </a:rPr>
              <a:t>Паспорт  кластера</a:t>
            </a:r>
            <a:endParaRPr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</a:endParaRPr>
          </a:p>
        </p:txBody>
      </p:sp>
      <p:pic>
        <p:nvPicPr>
          <p:cNvPr id="2" name="Picture 2" descr="C:\Users\T_Lab\Desktop\Новая папка (2)\Бокови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398614" y="-9000"/>
            <a:ext cx="793386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62146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Группа 28"/>
          <p:cNvGrpSpPr/>
          <p:nvPr/>
        </p:nvGrpSpPr>
        <p:grpSpPr>
          <a:xfrm>
            <a:off x="8243449" y="38433"/>
            <a:ext cx="2976875" cy="2165114"/>
            <a:chOff x="299821" y="1129813"/>
            <a:chExt cx="3320048" cy="2457477"/>
          </a:xfrm>
        </p:grpSpPr>
        <p:sp>
          <p:nvSpPr>
            <p:cNvPr id="80" name="Google Shape;80;p12"/>
            <p:cNvSpPr txBox="1"/>
            <p:nvPr/>
          </p:nvSpPr>
          <p:spPr>
            <a:xfrm>
              <a:off x="510531" y="1129813"/>
              <a:ext cx="1151476" cy="3385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b="1" i="0" u="none" strike="noStrike" cap="none" dirty="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Регион</a:t>
              </a:r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2046972" y="1146430"/>
              <a:ext cx="1572897" cy="2440860"/>
              <a:chOff x="1993483" y="1137552"/>
              <a:chExt cx="1572897" cy="2440860"/>
            </a:xfrm>
          </p:grpSpPr>
          <p:sp>
            <p:nvSpPr>
              <p:cNvPr id="81" name="Google Shape;81;p12"/>
              <p:cNvSpPr txBox="1"/>
              <p:nvPr/>
            </p:nvSpPr>
            <p:spPr>
              <a:xfrm>
                <a:off x="2077626" y="1137552"/>
                <a:ext cx="1404611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600" b="1" i="0" u="none" strike="noStrike" cap="none" dirty="0">
                    <a:solidFill>
                      <a:srgbClr val="262626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Профиль</a:t>
                </a:r>
                <a:endParaRPr sz="1600" dirty="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pic>
            <p:nvPicPr>
              <p:cNvPr id="1029" name="Picture 5" descr="C:\Users\T_Lab\Desktop\Новая папка (2)\Лист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8758" y="1471467"/>
                <a:ext cx="1562347" cy="151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" name="Google Shape;81;p12"/>
              <p:cNvSpPr txBox="1"/>
              <p:nvPr/>
            </p:nvSpPr>
            <p:spPr>
              <a:xfrm>
                <a:off x="1993483" y="2993677"/>
                <a:ext cx="1572897" cy="5847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600" b="1" i="0" u="none" strike="noStrike" cap="none" dirty="0">
                    <a:solidFill>
                      <a:srgbClr val="36BA8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Сельское хозяйство</a:t>
                </a:r>
                <a:endParaRPr sz="1600" dirty="0">
                  <a:solidFill>
                    <a:srgbClr val="36BA8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pic>
          <p:nvPicPr>
            <p:cNvPr id="1030" name="Picture 6" descr="C:\Users\T_Lab\Desktop\gerb_kurskoj_oblasti_old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264" y="1481677"/>
              <a:ext cx="1304009" cy="151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Google Shape;81;p12"/>
            <p:cNvSpPr txBox="1"/>
            <p:nvPr/>
          </p:nvSpPr>
          <p:spPr>
            <a:xfrm>
              <a:off x="299821" y="3000331"/>
              <a:ext cx="1572897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 b="1" dirty="0">
                  <a:solidFill>
                    <a:srgbClr val="36BA8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Курская область</a:t>
              </a:r>
              <a:endParaRPr sz="1600" dirty="0">
                <a:solidFill>
                  <a:srgbClr val="36BA8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22505" y="1073460"/>
            <a:ext cx="7697112" cy="1250164"/>
            <a:chOff x="3879564" y="1146430"/>
            <a:chExt cx="7697112" cy="1250164"/>
          </a:xfrm>
        </p:grpSpPr>
        <p:sp>
          <p:nvSpPr>
            <p:cNvPr id="26" name="Google Shape;82;p12"/>
            <p:cNvSpPr txBox="1"/>
            <p:nvPr/>
          </p:nvSpPr>
          <p:spPr>
            <a:xfrm>
              <a:off x="3896327" y="1146430"/>
              <a:ext cx="2735382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 b="1" i="0" u="none" strike="noStrike" cap="none" dirty="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Участники кластера</a:t>
              </a:r>
              <a:endParaRPr sz="1800" b="1" i="0" u="none" strike="noStrike" cap="none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3879564" y="1551842"/>
              <a:ext cx="7697112" cy="844752"/>
              <a:chOff x="4047158" y="1880736"/>
              <a:chExt cx="7327532" cy="801432"/>
            </a:xfrm>
          </p:grpSpPr>
          <p:grpSp>
            <p:nvGrpSpPr>
              <p:cNvPr id="5" name="Группа 4"/>
              <p:cNvGrpSpPr>
                <a:grpSpLocks noChangeAspect="1"/>
              </p:cNvGrpSpPr>
              <p:nvPr/>
            </p:nvGrpSpPr>
            <p:grpSpPr>
              <a:xfrm>
                <a:off x="4047158" y="1880736"/>
                <a:ext cx="3600000" cy="713882"/>
                <a:chOff x="6186121" y="2421000"/>
                <a:chExt cx="5183151" cy="1008000"/>
              </a:xfrm>
            </p:grpSpPr>
            <p:pic>
              <p:nvPicPr>
                <p:cNvPr id="1031" name="Picture 7" descr="C:\Users\T_Lab\Desktop\Новая папка (7)\Рыльск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6121" y="2421000"/>
                  <a:ext cx="1688750" cy="1008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2" name="Picture 8" descr="C:\Users\T_Lab\Desktop\Новая папка (7)\Свободинский тех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316962" y="2421000"/>
                  <a:ext cx="1052310" cy="1008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3" name="Picture 9" descr="C:\Users\T_Lab\Desktop\Новая папка (7)\Советский тех.pn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36837" y="2421000"/>
                  <a:ext cx="1205444" cy="1008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4" name="Picture 10" descr="C:\Users\T_Lab\Desktop\Новая папка (7)\Суджаский тех.png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204247" y="2421000"/>
                  <a:ext cx="1050749" cy="1008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9" name="Группа 8"/>
              <p:cNvGrpSpPr>
                <a:grpSpLocks noChangeAspect="1"/>
              </p:cNvGrpSpPr>
              <p:nvPr/>
            </p:nvGrpSpPr>
            <p:grpSpPr>
              <a:xfrm>
                <a:off x="7647157" y="1912109"/>
                <a:ext cx="3727533" cy="770059"/>
                <a:chOff x="8057390" y="1264976"/>
                <a:chExt cx="4149766" cy="857282"/>
              </a:xfrm>
            </p:grpSpPr>
            <p:pic>
              <p:nvPicPr>
                <p:cNvPr id="21" name="Рисунок 20">
                  <a:extLst>
                    <a:ext uri="{FF2B5EF4-FFF2-40B4-BE49-F238E27FC236}">
                      <a16:creationId xmlns="" xmlns:a16="http://schemas.microsoft.com/office/drawing/2014/main" id="{A5D336B9-EEA1-4A2A-84F8-DC02956A71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46207" y="1278199"/>
                  <a:ext cx="774219" cy="720000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22" name="Рисунок 21">
                  <a:extLst>
                    <a:ext uri="{FF2B5EF4-FFF2-40B4-BE49-F238E27FC236}">
                      <a16:creationId xmlns="" xmlns:a16="http://schemas.microsoft.com/office/drawing/2014/main" id="{92E464FF-35BB-463D-8163-4D0AA477FC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57390" y="1294307"/>
                  <a:ext cx="805739" cy="805739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23" name="Рисунок 22">
                  <a:extLst>
                    <a:ext uri="{FF2B5EF4-FFF2-40B4-BE49-F238E27FC236}">
                      <a16:creationId xmlns="" xmlns:a16="http://schemas.microsoft.com/office/drawing/2014/main" id="{4488A1E7-54FD-4BBC-8794-9047C0B4B2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20425" y="1264976"/>
                  <a:ext cx="846147" cy="720000"/>
                </a:xfrm>
                <a:prstGeom prst="rect">
                  <a:avLst/>
                </a:prstGeom>
                <a:effectLst/>
              </p:spPr>
            </p:pic>
            <p:grpSp>
              <p:nvGrpSpPr>
                <p:cNvPr id="7" name="Группа 6"/>
                <p:cNvGrpSpPr/>
                <p:nvPr/>
              </p:nvGrpSpPr>
              <p:grpSpPr>
                <a:xfrm>
                  <a:off x="10406242" y="1391148"/>
                  <a:ext cx="1800914" cy="731110"/>
                  <a:chOff x="14157097" y="1185247"/>
                  <a:chExt cx="2251464" cy="881477"/>
                </a:xfrm>
              </p:grpSpPr>
              <p:pic>
                <p:nvPicPr>
                  <p:cNvPr id="20" name="Рисунок 19">
                    <a:extLst>
                      <a:ext uri="{FF2B5EF4-FFF2-40B4-BE49-F238E27FC236}">
                        <a16:creationId xmlns="" xmlns:a16="http://schemas.microsoft.com/office/drawing/2014/main" id="{CA26C38F-49B5-46AB-AA3A-A394C6CF31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4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4157097" y="1391285"/>
                    <a:ext cx="2251464" cy="675439"/>
                  </a:xfrm>
                  <a:prstGeom prst="rect">
                    <a:avLst/>
                  </a:prstGeom>
                  <a:ln>
                    <a:noFill/>
                  </a:ln>
                  <a:effectLst/>
                </p:spPr>
              </p:pic>
              <p:pic>
                <p:nvPicPr>
                  <p:cNvPr id="1035" name="Picture 11" descr="C:\Users\T_Lab\Desktop\Новая папка (2)\Мира.png"/>
                  <p:cNvPicPr>
                    <a:picLocks noChangeAspect="1" noChangeArrowheads="1"/>
                  </p:cNvPicPr>
                  <p:nvPr/>
                </p:nvPicPr>
                <p:blipFill>
                  <a:blip r:embed="rId15" cstate="print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4293636" y="1185247"/>
                    <a:ext cx="1927866" cy="27107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</p:grpSp>
      </p:grpSp>
      <p:sp>
        <p:nvSpPr>
          <p:cNvPr id="11" name="Прямоугольник 10"/>
          <p:cNvSpPr/>
          <p:nvPr/>
        </p:nvSpPr>
        <p:spPr>
          <a:xfrm>
            <a:off x="386693" y="2410891"/>
            <a:ext cx="5765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800" b="1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Потенциальные предприятия заказчики:</a:t>
            </a:r>
          </a:p>
        </p:txBody>
      </p:sp>
      <p:grpSp>
        <p:nvGrpSpPr>
          <p:cNvPr id="38" name="Группа 37"/>
          <p:cNvGrpSpPr/>
          <p:nvPr/>
        </p:nvGrpSpPr>
        <p:grpSpPr>
          <a:xfrm>
            <a:off x="386693" y="3717857"/>
            <a:ext cx="4723804" cy="2834164"/>
            <a:chOff x="6425122" y="2394420"/>
            <a:chExt cx="4723804" cy="2834164"/>
          </a:xfrm>
        </p:grpSpPr>
        <p:sp>
          <p:nvSpPr>
            <p:cNvPr id="87" name="Google Shape;87;p12"/>
            <p:cNvSpPr txBox="1"/>
            <p:nvPr/>
          </p:nvSpPr>
          <p:spPr>
            <a:xfrm>
              <a:off x="6425122" y="2394420"/>
              <a:ext cx="4007002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 b="1" i="0" u="none" strike="noStrike" cap="none" dirty="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Образовательные программы</a:t>
              </a:r>
              <a:endParaRPr sz="1800" b="1" i="0" u="none" strike="noStrike" cap="none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6708765" y="2828197"/>
              <a:ext cx="4008727" cy="738664"/>
              <a:chOff x="6218350" y="2717089"/>
              <a:chExt cx="4008727" cy="738664"/>
            </a:xfrm>
          </p:grpSpPr>
          <p:pic>
            <p:nvPicPr>
              <p:cNvPr id="1037" name="Picture 13" descr="C:\Users\T_Lab\Desktop\Новая папка (2)\экс.png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8350" y="2828197"/>
                <a:ext cx="516448" cy="5164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Прямоугольник 12"/>
              <p:cNvSpPr/>
              <p:nvPr/>
            </p:nvSpPr>
            <p:spPr>
              <a:xfrm>
                <a:off x="6734799" y="2717089"/>
                <a:ext cx="3492278" cy="73866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/>
                <a:r>
                  <a:rPr lang="ru-RU" b="1" dirty="0">
                    <a:solidFill>
                      <a:srgbClr val="36BA8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35.02.16 Эксплуатация и ремонт сельскохозяйственной техники и оборудования</a:t>
                </a:r>
              </a:p>
            </p:txBody>
          </p:sp>
        </p:grpSp>
        <p:grpSp>
          <p:nvGrpSpPr>
            <p:cNvPr id="33" name="Группа 32"/>
            <p:cNvGrpSpPr/>
            <p:nvPr/>
          </p:nvGrpSpPr>
          <p:grpSpPr>
            <a:xfrm>
              <a:off x="6708765" y="3617583"/>
              <a:ext cx="4440161" cy="523220"/>
              <a:chOff x="6230798" y="3466626"/>
              <a:chExt cx="4440161" cy="523220"/>
            </a:xfrm>
          </p:grpSpPr>
          <p:pic>
            <p:nvPicPr>
              <p:cNvPr id="1040" name="Picture 16" descr="C:\Users\T_Lab\Desktop\Новая папка (2)\мастер.png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0798" y="3474118"/>
                <a:ext cx="504000" cy="5082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Прямоугольник 13"/>
              <p:cNvSpPr/>
              <p:nvPr/>
            </p:nvSpPr>
            <p:spPr>
              <a:xfrm>
                <a:off x="6734798" y="3466626"/>
                <a:ext cx="3936161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/>
                <a:r>
                  <a:rPr lang="ru-RU" b="1" dirty="0">
                    <a:solidFill>
                      <a:srgbClr val="36BA8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35.01.27 Мастер сельскохозяйственного производства</a:t>
                </a:r>
              </a:p>
            </p:txBody>
          </p:sp>
        </p:grpSp>
        <p:grpSp>
          <p:nvGrpSpPr>
            <p:cNvPr id="35" name="Группа 34"/>
            <p:cNvGrpSpPr/>
            <p:nvPr/>
          </p:nvGrpSpPr>
          <p:grpSpPr>
            <a:xfrm>
              <a:off x="6708765" y="4191525"/>
              <a:ext cx="2575198" cy="504000"/>
              <a:chOff x="6264663" y="3929183"/>
              <a:chExt cx="2575198" cy="504000"/>
            </a:xfrm>
          </p:grpSpPr>
          <p:pic>
            <p:nvPicPr>
              <p:cNvPr id="1038" name="Picture 14" descr="C:\Users\T_Lab\Desktop\Новая папка (2)\агро.png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64663" y="3929183"/>
                <a:ext cx="470135" cy="504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Прямоугольник 14"/>
              <p:cNvSpPr/>
              <p:nvPr/>
            </p:nvSpPr>
            <p:spPr>
              <a:xfrm>
                <a:off x="6734798" y="4027295"/>
                <a:ext cx="2105063" cy="307777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lvl="0"/>
                <a:r>
                  <a:rPr lang="ru-RU" b="1" dirty="0">
                    <a:solidFill>
                      <a:srgbClr val="36BA8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35.02.05 Агрономия</a:t>
                </a:r>
              </a:p>
            </p:txBody>
          </p:sp>
        </p:grpSp>
        <p:grpSp>
          <p:nvGrpSpPr>
            <p:cNvPr id="36" name="Группа 35"/>
            <p:cNvGrpSpPr/>
            <p:nvPr/>
          </p:nvGrpSpPr>
          <p:grpSpPr>
            <a:xfrm>
              <a:off x="6708765" y="4746248"/>
              <a:ext cx="2872209" cy="482336"/>
              <a:chOff x="6195546" y="4433183"/>
              <a:chExt cx="2872209" cy="482336"/>
            </a:xfrm>
          </p:grpSpPr>
          <p:pic>
            <p:nvPicPr>
              <p:cNvPr id="1039" name="Picture 15" descr="C:\Users\T_Lab\Desktop\Новая папка (2)\вет.png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95546" y="4433183"/>
                <a:ext cx="538949" cy="4823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7" name="Прямоугольник 26"/>
              <p:cNvSpPr/>
              <p:nvPr/>
            </p:nvSpPr>
            <p:spPr>
              <a:xfrm>
                <a:off x="6786361" y="4520463"/>
                <a:ext cx="2281394" cy="307777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lvl="0"/>
                <a:r>
                  <a:rPr lang="ru-RU" b="1" dirty="0">
                    <a:solidFill>
                      <a:srgbClr val="36BA8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36.02.01 Ветеринария</a:t>
                </a:r>
              </a:p>
            </p:txBody>
          </p:sp>
        </p:grpSp>
      </p:grpSp>
      <p:sp>
        <p:nvSpPr>
          <p:cNvPr id="62" name="Прямоугольник 61"/>
          <p:cNvSpPr/>
          <p:nvPr/>
        </p:nvSpPr>
        <p:spPr>
          <a:xfrm>
            <a:off x="6127803" y="2440546"/>
            <a:ext cx="5765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800" b="1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Объем набора в кластере в 2023-2025</a:t>
            </a:r>
          </a:p>
        </p:txBody>
      </p:sp>
      <p:pic>
        <p:nvPicPr>
          <p:cNvPr id="1041" name="Picture 17" descr="C:\Users\T_Lab\Desktop\Новая папка (2)\специальности 3 года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90372" y="5061554"/>
            <a:ext cx="3924794" cy="164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T_Lab\Desktop\Новая папка (2)\общий набор за 3 года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52225" y="2872564"/>
            <a:ext cx="5001459" cy="209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295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25b3a0b9d81_0_571"/>
          <p:cNvSpPr txBox="1">
            <a:spLocks noGrp="1"/>
          </p:cNvSpPr>
          <p:nvPr>
            <p:ph type="title" idx="4294967295"/>
          </p:nvPr>
        </p:nvSpPr>
        <p:spPr>
          <a:xfrm>
            <a:off x="554100" y="524638"/>
            <a:ext cx="11306700" cy="8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Оценка потенциала кластера в разрезе инфраструктуры и ключевых процессов</a:t>
            </a:r>
            <a:endParaRPr sz="3200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graphicFrame>
        <p:nvGraphicFramePr>
          <p:cNvPr id="660" name="Google Shape;660;g25b3a0b9d81_0_571"/>
          <p:cNvGraphicFramePr/>
          <p:nvPr>
            <p:extLst>
              <p:ext uri="{D42A27DB-BD31-4B8C-83A1-F6EECF244321}">
                <p14:modId xmlns:p14="http://schemas.microsoft.com/office/powerpoint/2010/main" xmlns="" val="1701698614"/>
              </p:ext>
            </p:extLst>
          </p:nvPr>
        </p:nvGraphicFramePr>
        <p:xfrm>
          <a:off x="335766" y="1460575"/>
          <a:ext cx="6264467" cy="3427110"/>
        </p:xfrm>
        <a:graphic>
          <a:graphicData uri="http://schemas.openxmlformats.org/drawingml/2006/table">
            <a:tbl>
              <a:tblPr>
                <a:noFill/>
                <a:tableStyleId>{686C4685-0CED-4266-B4E1-C13FC57CADE1}</a:tableStyleId>
              </a:tblPr>
              <a:tblGrid>
                <a:gridCol w="1595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95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95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776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92800"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b="1" dirty="0">
                          <a:solidFill>
                            <a:srgbClr val="36BA85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КЛЮЧЕВЫЕ ПРОЦЕССЫ </a:t>
                      </a:r>
                      <a:endParaRPr b="1" dirty="0">
                        <a:solidFill>
                          <a:srgbClr val="36BA85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56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Работа 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со студентами, карьерное развитие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Кадровое партнерство 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 синхронизации образовательных программ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Публичная репутация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Управление бизнес-моделью и продуктами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50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i="1" dirty="0"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n>
                          <a:solidFill>
                            <a:srgbClr val="FFFF00"/>
                          </a:solidFill>
                        </a:ln>
                      </a:endParaRPr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5075"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b="1" dirty="0">
                          <a:solidFill>
                            <a:srgbClr val="36BA85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КЛЮЧЕВЫЕ ФАКТОРЫ ИНФРАСТРУКТУРЫ</a:t>
                      </a:r>
                      <a:endParaRPr b="1" dirty="0">
                        <a:solidFill>
                          <a:srgbClr val="36BA85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46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Образовательные программы</a:t>
                      </a:r>
                      <a:endParaRPr sz="10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Технологии </a:t>
                      </a:r>
                      <a:endParaRPr sz="1100" b="1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и техника </a:t>
                      </a:r>
                      <a:endParaRPr sz="1100" b="1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для обучения</a:t>
                      </a:r>
                      <a:endParaRPr sz="1100" b="1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Кадры 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для обучения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Здание 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и ландшафт 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для обучения</a:t>
                      </a:r>
                      <a:endParaRPr sz="1100"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050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i="1" dirty="0"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61" name="Google Shape;661;g25b3a0b9d81_0_571"/>
          <p:cNvGraphicFramePr/>
          <p:nvPr>
            <p:extLst>
              <p:ext uri="{D42A27DB-BD31-4B8C-83A1-F6EECF244321}">
                <p14:modId xmlns:p14="http://schemas.microsoft.com/office/powerpoint/2010/main" xmlns="" val="3181094707"/>
              </p:ext>
            </p:extLst>
          </p:nvPr>
        </p:nvGraphicFramePr>
        <p:xfrm>
          <a:off x="221000" y="5817875"/>
          <a:ext cx="6382350" cy="914370"/>
        </p:xfrm>
        <a:graphic>
          <a:graphicData uri="http://schemas.openxmlformats.org/drawingml/2006/table">
            <a:tbl>
              <a:tblPr>
                <a:noFill/>
                <a:tableStyleId>{686C4685-0CED-4266-B4E1-C13FC57CADE1}</a:tableStyleId>
              </a:tblPr>
              <a:tblGrid>
                <a:gridCol w="10637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637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637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637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37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637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39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solidFill>
                      <a:srgbClr val="3CBA9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Высокий уровень оценки 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 кластере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200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Средний уровень оценки </a:t>
                      </a:r>
                      <a:endParaRPr sz="1200" dirty="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200" dirty="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 кластере</a:t>
                      </a:r>
                      <a:endParaRPr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Низкий уровень оценки </a:t>
                      </a:r>
                      <a:endParaRPr sz="12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 кластере</a:t>
                      </a:r>
                      <a:endParaRPr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2" name="Google Shape;662;g25b3a0b9d81_0_571"/>
          <p:cNvSpPr txBox="1"/>
          <p:nvPr/>
        </p:nvSpPr>
        <p:spPr>
          <a:xfrm>
            <a:off x="221000" y="5393200"/>
            <a:ext cx="425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36BA85"/>
                </a:solidFill>
                <a:latin typeface="Montserrat"/>
                <a:ea typeface="Montserrat"/>
                <a:cs typeface="Montserrat"/>
                <a:sym typeface="Montserrat"/>
              </a:rPr>
              <a:t>Расшифровка цветового индикатора</a:t>
            </a:r>
            <a:endParaRPr b="1" dirty="0">
              <a:solidFill>
                <a:srgbClr val="36BA8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3" name="Google Shape;663;g25b3a0b9d81_0_571"/>
          <p:cNvSpPr txBox="1">
            <a:spLocks noGrp="1"/>
          </p:cNvSpPr>
          <p:nvPr>
            <p:ph type="title" idx="4294967295"/>
          </p:nvPr>
        </p:nvSpPr>
        <p:spPr>
          <a:xfrm>
            <a:off x="6706100" y="1649450"/>
            <a:ext cx="4827600" cy="8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2000" b="0" dirty="0">
                <a:solidFill>
                  <a:srgbClr val="36BA85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>Ключевые сильные стороны</a:t>
            </a:r>
            <a:endParaRPr sz="2000" b="0" dirty="0">
              <a:solidFill>
                <a:srgbClr val="36BA85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664" name="Google Shape;664;g25b3a0b9d81_0_571"/>
          <p:cNvSpPr txBox="1">
            <a:spLocks noGrp="1"/>
          </p:cNvSpPr>
          <p:nvPr>
            <p:ph type="title" idx="4294967295"/>
          </p:nvPr>
        </p:nvSpPr>
        <p:spPr>
          <a:xfrm>
            <a:off x="6706100" y="3812150"/>
            <a:ext cx="4827600" cy="8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2000" b="0" dirty="0">
                <a:solidFill>
                  <a:srgbClr val="36BA85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>Ключевые дефициты</a:t>
            </a:r>
            <a:endParaRPr sz="2000" b="0" dirty="0">
              <a:solidFill>
                <a:srgbClr val="36BA85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665" name="Google Shape;665;g25b3a0b9d81_0_571"/>
          <p:cNvSpPr txBox="1"/>
          <p:nvPr/>
        </p:nvSpPr>
        <p:spPr>
          <a:xfrm>
            <a:off x="6706100" y="2341375"/>
            <a:ext cx="4526400" cy="126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0975" indent="-180975">
              <a:buClr>
                <a:schemeClr val="dk1"/>
              </a:buClr>
              <a:buSzPts val="1100"/>
            </a:pPr>
            <a:r>
              <a:rPr lang="ru-RU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- Востребованность </a:t>
            </a:r>
            <a:r>
              <a:rPr lang="ru-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специалистов на рынке региона</a:t>
            </a:r>
          </a:p>
          <a:p>
            <a:pPr>
              <a:buClr>
                <a:schemeClr val="dk1"/>
              </a:buClr>
              <a:buSzPts val="1100"/>
            </a:pPr>
            <a:r>
              <a:rPr lang="ru-RU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</a:rPr>
              <a:t>- Положительный </a:t>
            </a:r>
            <a:r>
              <a:rPr lang="ru-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</a:rPr>
              <a:t>имидж </a:t>
            </a:r>
          </a:p>
          <a:p>
            <a:pPr>
              <a:buClr>
                <a:schemeClr val="dk1"/>
              </a:buClr>
              <a:buSzPts val="1100"/>
            </a:pPr>
            <a:r>
              <a:rPr lang="ru-RU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</a:rPr>
              <a:t>- Материальная </a:t>
            </a:r>
            <a:r>
              <a:rPr lang="ru-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</a:rPr>
              <a:t>база</a:t>
            </a:r>
          </a:p>
          <a:p>
            <a:pPr>
              <a:buClr>
                <a:schemeClr val="dk1"/>
              </a:buClr>
              <a:buSzPts val="1100"/>
            </a:pPr>
            <a:r>
              <a:rPr lang="ru-RU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</a:rPr>
              <a:t>- Квалифицированные </a:t>
            </a:r>
            <a:r>
              <a:rPr lang="ru-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</a:rPr>
              <a:t>кадры</a:t>
            </a:r>
          </a:p>
        </p:txBody>
      </p:sp>
      <p:sp>
        <p:nvSpPr>
          <p:cNvPr id="666" name="Google Shape;666;g25b3a0b9d81_0_571"/>
          <p:cNvSpPr txBox="1"/>
          <p:nvPr/>
        </p:nvSpPr>
        <p:spPr>
          <a:xfrm>
            <a:off x="6706100" y="4428625"/>
            <a:ext cx="4526400" cy="1477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80975" lvl="0" indent="-180975">
              <a:buClr>
                <a:schemeClr val="dk1"/>
              </a:buClr>
              <a:buSzPts val="1100"/>
            </a:pPr>
            <a:r>
              <a:rPr lang="ru-RU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- Территориальная </a:t>
            </a:r>
            <a:r>
              <a:rPr lang="ru-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удаленность </a:t>
            </a:r>
            <a:r>
              <a:rPr lang="ru-RU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участников кластера</a:t>
            </a:r>
            <a:endParaRPr lang="ru-RU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80975" lvl="0" indent="-180975">
              <a:buClr>
                <a:schemeClr val="dk1"/>
              </a:buClr>
              <a:buSzPts val="1100"/>
            </a:pPr>
            <a:r>
              <a:rPr lang="ru-RU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</a:rPr>
              <a:t>- Создание и продвижение продуктов в устоявшемся рынке</a:t>
            </a:r>
            <a:endParaRPr lang="ru-RU" b="1" dirty="0">
              <a:solidFill>
                <a:schemeClr val="dk1"/>
              </a:solidFill>
              <a:latin typeface="Montserrat"/>
              <a:ea typeface="Montserrat"/>
              <a:cs typeface="Montserrat"/>
            </a:endParaRPr>
          </a:p>
          <a:p>
            <a:pPr marL="180975" lvl="0" indent="-180975">
              <a:buClr>
                <a:schemeClr val="dk1"/>
              </a:buClr>
              <a:buSzPts val="1100"/>
            </a:pPr>
            <a:r>
              <a:rPr lang="ru-RU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</a:rPr>
              <a:t>- Внедрение настоящего института наставничества</a:t>
            </a:r>
            <a:endParaRPr lang="ru-RU" b="1" dirty="0">
              <a:solidFill>
                <a:schemeClr val="dk1"/>
              </a:solidFill>
              <a:latin typeface="Montserrat"/>
              <a:ea typeface="Montserrat"/>
              <a:cs typeface="Montserrat"/>
            </a:endParaRPr>
          </a:p>
        </p:txBody>
      </p:sp>
      <p:pic>
        <p:nvPicPr>
          <p:cNvPr id="12" name="Picture 2" descr="C:\Users\T_Lab\Desktop\Новая папка (2)\Бокови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398614" y="-9000"/>
            <a:ext cx="793386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_Lab\Desktop\Новая папка (2)\ДОРОЖНА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285" y="148840"/>
            <a:ext cx="12160281" cy="661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4" name="Google Shape;924;g259a5bda854_7_0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FFFFFF"/>
              </a:buClr>
              <a:defRPr/>
            </a:pPr>
            <a:fld id="{00000000-1234-1234-1234-123412341234}" type="slidenum">
              <a:rPr lang="ru-RU">
                <a:solidFill>
                  <a:srgbClr val="FFFFFF"/>
                </a:solidFill>
              </a:rPr>
              <a:pPr>
                <a:buClr>
                  <a:srgbClr val="FFFFFF"/>
                </a:buClr>
                <a:defRPr/>
              </a:pPr>
              <a:t>5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925" name="Google Shape;925;g259a5bda854_7_0"/>
          <p:cNvSpPr txBox="1"/>
          <p:nvPr/>
        </p:nvSpPr>
        <p:spPr>
          <a:xfrm>
            <a:off x="370483" y="59549"/>
            <a:ext cx="9283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2500"/>
              <a:defRPr/>
            </a:pP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Дорожная карта</a:t>
            </a:r>
            <a:r>
              <a:rPr lang="ru-RU" sz="25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Dela Gothic One"/>
                <a:sym typeface="Dela Gothic One"/>
              </a:rPr>
              <a:t> </a:t>
            </a:r>
            <a:endParaRPr sz="2500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Dela Gothic One"/>
              <a:sym typeface="Dela Gothic One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006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25b3a0b9d81_1_822"/>
          <p:cNvSpPr txBox="1">
            <a:spLocks noGrp="1"/>
          </p:cNvSpPr>
          <p:nvPr>
            <p:ph type="title" idx="4294967295"/>
          </p:nvPr>
        </p:nvSpPr>
        <p:spPr>
          <a:xfrm>
            <a:off x="554100" y="636425"/>
            <a:ext cx="106404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dirty="0">
                <a:solidFill>
                  <a:srgbClr val="36BA85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Управленческие приоритеты кластера </a:t>
            </a:r>
            <a:endParaRPr sz="3800" dirty="0">
              <a:solidFill>
                <a:srgbClr val="36BA85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702" name="Google Shape;702;g25b3a0b9d81_1_822"/>
          <p:cNvSpPr/>
          <p:nvPr/>
        </p:nvSpPr>
        <p:spPr>
          <a:xfrm>
            <a:off x="554100" y="6078828"/>
            <a:ext cx="11325000" cy="779172"/>
          </a:xfrm>
          <a:prstGeom prst="roundRect">
            <a:avLst>
              <a:gd name="adj" fmla="val 0"/>
            </a:avLst>
          </a:prstGeom>
          <a:solidFill>
            <a:srgbClr val="36BA85">
              <a:alpha val="8273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1800"/>
            </a:pPr>
            <a:r>
              <a:rPr lang="ru-RU" sz="2000" dirty="0">
                <a:latin typeface="Montserrat ExtraBold" pitchFamily="2" charset="-52"/>
                <a:sym typeface="Montserrat ExtraBold"/>
              </a:rPr>
              <a:t>Для реализации приоритетных задач необходима консолидация и взаимопонимание между </a:t>
            </a:r>
            <a:r>
              <a:rPr lang="ru-RU" sz="2000" dirty="0" smtClean="0">
                <a:latin typeface="Montserrat ExtraBold" pitchFamily="2" charset="-52"/>
                <a:sym typeface="Montserrat ExtraBold"/>
              </a:rPr>
              <a:t>колледжем, </a:t>
            </a:r>
            <a:r>
              <a:rPr lang="ru-RU" sz="2000" dirty="0">
                <a:latin typeface="Montserrat ExtraBold" pitchFamily="2" charset="-52"/>
                <a:sym typeface="Montserrat ExtraBold"/>
              </a:rPr>
              <a:t>предприятием и РОИВ</a:t>
            </a:r>
          </a:p>
        </p:txBody>
      </p:sp>
      <p:sp>
        <p:nvSpPr>
          <p:cNvPr id="703" name="Google Shape;703;g25b3a0b9d81_1_822"/>
          <p:cNvSpPr/>
          <p:nvPr/>
        </p:nvSpPr>
        <p:spPr>
          <a:xfrm rot="-5400000">
            <a:off x="11087266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4" name="Google Shape;704;g25b3a0b9d81_1_822"/>
          <p:cNvSpPr/>
          <p:nvPr/>
        </p:nvSpPr>
        <p:spPr>
          <a:xfrm rot="-5400000">
            <a:off x="11316555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5" name="Google Shape;705;g25b3a0b9d81_1_822"/>
          <p:cNvSpPr/>
          <p:nvPr/>
        </p:nvSpPr>
        <p:spPr>
          <a:xfrm rot="-5400000">
            <a:off x="11902698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6" name="Google Shape;706;g25b3a0b9d81_1_822"/>
          <p:cNvSpPr/>
          <p:nvPr/>
        </p:nvSpPr>
        <p:spPr>
          <a:xfrm rot="-5400000">
            <a:off x="11472978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7" name="Google Shape;707;g25b3a0b9d81_1_822"/>
          <p:cNvSpPr/>
          <p:nvPr/>
        </p:nvSpPr>
        <p:spPr>
          <a:xfrm rot="-5400000">
            <a:off x="11609628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8" name="Google Shape;708;g25b3a0b9d81_1_822"/>
          <p:cNvSpPr/>
          <p:nvPr/>
        </p:nvSpPr>
        <p:spPr>
          <a:xfrm rot="-5400000">
            <a:off x="10853833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9" name="Google Shape;709;g25b3a0b9d81_1_822"/>
          <p:cNvSpPr/>
          <p:nvPr/>
        </p:nvSpPr>
        <p:spPr>
          <a:xfrm rot="-5400000">
            <a:off x="11023483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10" name="Google Shape;710;g25b3a0b9d81_1_822"/>
          <p:cNvSpPr/>
          <p:nvPr/>
        </p:nvSpPr>
        <p:spPr>
          <a:xfrm rot="-5400000">
            <a:off x="11316555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11" name="Google Shape;711;g25b3a0b9d81_1_822"/>
          <p:cNvSpPr/>
          <p:nvPr/>
        </p:nvSpPr>
        <p:spPr>
          <a:xfrm rot="-5400000">
            <a:off x="11902698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12" name="Google Shape;712;g25b3a0b9d81_1_822"/>
          <p:cNvSpPr/>
          <p:nvPr/>
        </p:nvSpPr>
        <p:spPr>
          <a:xfrm rot="-5400000">
            <a:off x="10876963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  <a:highlight>
                <a:srgbClr val="44B48E"/>
              </a:highlight>
            </a:endParaRPr>
          </a:p>
        </p:txBody>
      </p:sp>
      <p:sp>
        <p:nvSpPr>
          <p:cNvPr id="713" name="Google Shape;713;g25b3a0b9d81_1_822"/>
          <p:cNvSpPr/>
          <p:nvPr/>
        </p:nvSpPr>
        <p:spPr>
          <a:xfrm rot="-5400000">
            <a:off x="11609628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graphicFrame>
        <p:nvGraphicFramePr>
          <p:cNvPr id="714" name="Google Shape;714;g25b3a0b9d81_1_822"/>
          <p:cNvGraphicFramePr/>
          <p:nvPr>
            <p:extLst/>
          </p:nvPr>
        </p:nvGraphicFramePr>
        <p:xfrm>
          <a:off x="554100" y="1656775"/>
          <a:ext cx="11256500" cy="3772885"/>
        </p:xfrm>
        <a:graphic>
          <a:graphicData uri="http://schemas.openxmlformats.org/drawingml/2006/table">
            <a:tbl>
              <a:tblPr>
                <a:noFill/>
                <a:tableStyleId>{C5D4AF7C-2CE5-4DCC-A557-D7C870540F00}</a:tableStyleId>
              </a:tblPr>
              <a:tblGrid>
                <a:gridCol w="25514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767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141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141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54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600" dirty="0">
                          <a:latin typeface="Montserrat ExtraBold" pitchFamily="2" charset="-52"/>
                          <a:sym typeface="Montserrat ExtraBold"/>
                        </a:rPr>
                        <a:t>Горизонт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600" dirty="0">
                          <a:latin typeface="Montserrat ExtraBold" pitchFamily="2" charset="-52"/>
                          <a:sym typeface="Montserrat ExtraBold"/>
                        </a:rPr>
                        <a:t>(к какому времени)</a:t>
                      </a:r>
                      <a:endParaRPr sz="1600" dirty="0">
                        <a:latin typeface="Montserrat ExtraBold" pitchFamily="2" charset="-52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Колледж</a:t>
                      </a:r>
                      <a:endParaRPr sz="1600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Предприятие</a:t>
                      </a:r>
                      <a:endParaRPr sz="160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РОИВ</a:t>
                      </a:r>
                      <a:endParaRPr sz="160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27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600" dirty="0">
                          <a:solidFill>
                            <a:schemeClr val="dk1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10.10.2023</a:t>
                      </a:r>
                      <a:endParaRPr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63500" marR="63500" marT="63500" marB="6350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обеспечение адресного сопровождения</a:t>
                      </a:r>
                    </a:p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трудоустройства выпускников</a:t>
                      </a:r>
                      <a:endParaRPr sz="1400" u="none" strike="noStrike" cap="none" dirty="0">
                        <a:latin typeface="Montserrat Medium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lvl="2"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соавтор образовательных программ подготовки</a:t>
                      </a:r>
                    </a:p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молодых специалистов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современная площадка обучения</a:t>
                      </a:r>
                    </a:p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профессиональных кадров под потребности региона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6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600" dirty="0">
                          <a:solidFill>
                            <a:schemeClr val="dk1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01.05.2024</a:t>
                      </a:r>
                      <a:endParaRPr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63500" marR="63500" marT="63500" marB="6350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lvl="2"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вовлечение молодых</a:t>
                      </a:r>
                    </a:p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профессионалов</a:t>
                      </a:r>
                    </a:p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в программы образовательно-</a:t>
                      </a:r>
                    </a:p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производственного кластера</a:t>
                      </a:r>
                      <a:endParaRPr sz="1400" u="none" strike="noStrike" cap="none" dirty="0">
                        <a:latin typeface="Montserrat Medium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синхронизация кадровых целей и карьерных траекторий выпускников</a:t>
                      </a:r>
                      <a:endParaRPr sz="1400" u="none" strike="noStrike" cap="none" dirty="0">
                        <a:latin typeface="Montserrat Medium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высокий уровень компетенций</a:t>
                      </a:r>
                    </a:p>
                    <a:p>
                      <a:pPr algn="ctr"/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управленческого и преподавательского состава</a:t>
                      </a: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600" dirty="0">
                          <a:solidFill>
                            <a:schemeClr val="dk1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01.09.2024</a:t>
                      </a:r>
                      <a:endParaRPr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63500" marR="63500" marT="63500" marB="6350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400" u="none" strike="noStrike" cap="none" dirty="0">
                          <a:latin typeface="Montserrat Medium" pitchFamily="2" charset="-52"/>
                          <a:ea typeface="Montserrat"/>
                          <a:cs typeface="Montserrat"/>
                          <a:sym typeface="Montserrat"/>
                        </a:rPr>
                        <a:t>расширение рынка и выручка от организации УПК и ДПО</a:t>
                      </a:r>
                      <a:endParaRPr sz="1400" u="none" strike="noStrike" cap="none" dirty="0">
                        <a:latin typeface="Montserrat Medium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400" u="none" strike="noStrike" cap="none" dirty="0">
                        <a:latin typeface="Montserrat Medium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Montserrat Medium" pitchFamily="2" charset="-52"/>
                          <a:ea typeface="Arial"/>
                          <a:cs typeface="Arial"/>
                          <a:sym typeface="Arial"/>
                        </a:rPr>
                        <a:t>обеспечение неразрывной связи между членами ОПЦ</a:t>
                      </a:r>
                      <a:endParaRPr sz="1400" u="none" strike="noStrike" cap="none" dirty="0">
                        <a:latin typeface="Montserrat Medium" pitchFamily="2" charset="-52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7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328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25b3a0b9d81_1_822"/>
          <p:cNvSpPr/>
          <p:nvPr/>
        </p:nvSpPr>
        <p:spPr>
          <a:xfrm rot="-5400000">
            <a:off x="11087266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4" name="Google Shape;704;g25b3a0b9d81_1_822"/>
          <p:cNvSpPr/>
          <p:nvPr/>
        </p:nvSpPr>
        <p:spPr>
          <a:xfrm rot="-5400000">
            <a:off x="11316555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5" name="Google Shape;705;g25b3a0b9d81_1_822"/>
          <p:cNvSpPr/>
          <p:nvPr/>
        </p:nvSpPr>
        <p:spPr>
          <a:xfrm rot="-5400000">
            <a:off x="11902698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6" name="Google Shape;706;g25b3a0b9d81_1_822"/>
          <p:cNvSpPr/>
          <p:nvPr/>
        </p:nvSpPr>
        <p:spPr>
          <a:xfrm rot="-5400000">
            <a:off x="11472978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7" name="Google Shape;707;g25b3a0b9d81_1_822"/>
          <p:cNvSpPr/>
          <p:nvPr/>
        </p:nvSpPr>
        <p:spPr>
          <a:xfrm rot="-5400000">
            <a:off x="11609628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8" name="Google Shape;708;g25b3a0b9d81_1_822"/>
          <p:cNvSpPr/>
          <p:nvPr/>
        </p:nvSpPr>
        <p:spPr>
          <a:xfrm rot="-5400000">
            <a:off x="10853833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9" name="Google Shape;709;g25b3a0b9d81_1_822"/>
          <p:cNvSpPr/>
          <p:nvPr/>
        </p:nvSpPr>
        <p:spPr>
          <a:xfrm rot="-5400000">
            <a:off x="11023483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10" name="Google Shape;710;g25b3a0b9d81_1_822"/>
          <p:cNvSpPr/>
          <p:nvPr/>
        </p:nvSpPr>
        <p:spPr>
          <a:xfrm rot="-5400000">
            <a:off x="11316555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11" name="Google Shape;711;g25b3a0b9d81_1_822"/>
          <p:cNvSpPr/>
          <p:nvPr/>
        </p:nvSpPr>
        <p:spPr>
          <a:xfrm rot="-5400000">
            <a:off x="11902698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12" name="Google Shape;712;g25b3a0b9d81_1_822"/>
          <p:cNvSpPr/>
          <p:nvPr/>
        </p:nvSpPr>
        <p:spPr>
          <a:xfrm rot="-5400000">
            <a:off x="10876963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  <a:highlight>
                <a:srgbClr val="44B48E"/>
              </a:highlight>
            </a:endParaRPr>
          </a:p>
        </p:txBody>
      </p:sp>
      <p:sp>
        <p:nvSpPr>
          <p:cNvPr id="713" name="Google Shape;713;g25b3a0b9d81_1_822"/>
          <p:cNvSpPr/>
          <p:nvPr/>
        </p:nvSpPr>
        <p:spPr>
          <a:xfrm rot="-5400000">
            <a:off x="11609628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17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829" y="699517"/>
            <a:ext cx="4341034" cy="28945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6" t="8977" r="48939" b="18284"/>
          <a:stretch/>
        </p:blipFill>
        <p:spPr>
          <a:xfrm>
            <a:off x="6219907" y="691653"/>
            <a:ext cx="3086818" cy="2902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8043" y="3757067"/>
            <a:ext cx="4392111" cy="2928074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>
            <a:off x="4980177" y="1746312"/>
            <a:ext cx="1086416" cy="622904"/>
          </a:xfrm>
          <a:prstGeom prst="rightArrow">
            <a:avLst/>
          </a:prstGeom>
          <a:solidFill>
            <a:srgbClr val="36B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9613353" y="1831427"/>
            <a:ext cx="1086416" cy="622904"/>
          </a:xfrm>
          <a:prstGeom prst="rightArrow">
            <a:avLst/>
          </a:prstGeom>
          <a:solidFill>
            <a:srgbClr val="36B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059987" y="4895015"/>
            <a:ext cx="1086416" cy="622904"/>
          </a:xfrm>
          <a:prstGeom prst="rightArrow">
            <a:avLst/>
          </a:prstGeom>
          <a:solidFill>
            <a:srgbClr val="36B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s://ae04.alicdn.com/kf/HTB1qC1GKXXXXXbfXXXXq6xXFXXX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6007" y="3727793"/>
            <a:ext cx="2957348" cy="295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трелка вправо 25"/>
          <p:cNvSpPr/>
          <p:nvPr/>
        </p:nvSpPr>
        <p:spPr>
          <a:xfrm>
            <a:off x="7069872" y="4909652"/>
            <a:ext cx="1086416" cy="622904"/>
          </a:xfrm>
          <a:prstGeom prst="rightArrow">
            <a:avLst/>
          </a:prstGeom>
          <a:solidFill>
            <a:srgbClr val="36B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512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25b3a0b9d81_1_959"/>
          <p:cNvSpPr/>
          <p:nvPr/>
        </p:nvSpPr>
        <p:spPr>
          <a:xfrm>
            <a:off x="0" y="2011925"/>
            <a:ext cx="12192000" cy="4846200"/>
          </a:xfrm>
          <a:prstGeom prst="rect">
            <a:avLst/>
          </a:prstGeom>
          <a:solidFill>
            <a:srgbClr val="3CBA94">
              <a:alpha val="636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81" name="Google Shape;781;g25b3a0b9d81_1_959"/>
          <p:cNvSpPr txBox="1"/>
          <p:nvPr/>
        </p:nvSpPr>
        <p:spPr>
          <a:xfrm>
            <a:off x="554107" y="610125"/>
            <a:ext cx="9283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3200"/>
            </a:pPr>
            <a:r>
              <a:rPr lang="ru-RU" sz="3200" dirty="0">
                <a:solidFill>
                  <a:srgbClr val="3CBA94"/>
                </a:solidFill>
                <a:latin typeface="Dela Gothic One" panose="00000500000000000000" pitchFamily="2" charset="-128"/>
                <a:ea typeface="Dela Gothic One" panose="00000500000000000000" pitchFamily="2" charset="-128"/>
                <a:cs typeface="Montserrat ExtraBold"/>
                <a:sym typeface="Montserrat ExtraBold"/>
              </a:rPr>
              <a:t>Фишка кластера </a:t>
            </a:r>
            <a:endParaRPr dirty="0">
              <a:solidFill>
                <a:srgbClr val="3CBA94"/>
              </a:solidFill>
              <a:latin typeface="Dela Gothic One" panose="00000500000000000000" pitchFamily="2" charset="-128"/>
              <a:ea typeface="Dela Gothic One" panose="00000500000000000000" pitchFamily="2" charset="-128"/>
              <a:cs typeface="Montserrat ExtraBold"/>
              <a:sym typeface="Montserrat ExtraBold"/>
            </a:endParaRPr>
          </a:p>
        </p:txBody>
      </p:sp>
      <p:sp>
        <p:nvSpPr>
          <p:cNvPr id="782" name="Google Shape;782;g25b3a0b9d81_1_959"/>
          <p:cNvSpPr txBox="1"/>
          <p:nvPr/>
        </p:nvSpPr>
        <p:spPr>
          <a:xfrm>
            <a:off x="554107" y="1132403"/>
            <a:ext cx="10533108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SzPts val="1100"/>
            </a:pPr>
            <a:r>
              <a:rPr lang="ru-RU" sz="2400" dirty="0">
                <a:latin typeface="Montserrat ExtraBold" pitchFamily="2" charset="-52"/>
                <a:ea typeface="Montserrat SemiBold"/>
                <a:cs typeface="Montserrat SemiBold"/>
                <a:sym typeface="Montserrat SemiBold"/>
              </a:rPr>
              <a:t>Кластер </a:t>
            </a:r>
            <a:r>
              <a:rPr lang="ru-RU" sz="2400" dirty="0" smtClean="0">
                <a:latin typeface="Montserrat ExtraBold" pitchFamily="2" charset="-52"/>
                <a:ea typeface="Montserrat SemiBold"/>
                <a:cs typeface="Montserrat SemiBold"/>
                <a:sym typeface="Montserrat SemiBold"/>
              </a:rPr>
              <a:t>– </a:t>
            </a:r>
            <a:r>
              <a:rPr lang="ru-RU" sz="2400" dirty="0">
                <a:latin typeface="Montserrat ExtraBold" pitchFamily="2" charset="-52"/>
                <a:ea typeface="Montserrat SemiBold"/>
                <a:cs typeface="Montserrat SemiBold"/>
                <a:sym typeface="Montserrat SemiBold"/>
              </a:rPr>
              <a:t>социокультурный центр западных районов Курской </a:t>
            </a:r>
            <a:r>
              <a:rPr lang="ru-RU" sz="2400" dirty="0" smtClean="0">
                <a:latin typeface="Montserrat ExtraBold" pitchFamily="2" charset="-52"/>
                <a:ea typeface="Montserrat SemiBold"/>
                <a:cs typeface="Montserrat SemiBold"/>
                <a:sym typeface="Montserrat SemiBold"/>
              </a:rPr>
              <a:t>области</a:t>
            </a:r>
            <a:endParaRPr sz="2400" dirty="0">
              <a:latin typeface="Montserrat ExtraBold" pitchFamily="2" charset="-52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5" name="Google Shape;785;g25b3a0b9d81_1_959"/>
          <p:cNvSpPr/>
          <p:nvPr/>
        </p:nvSpPr>
        <p:spPr>
          <a:xfrm rot="-5400000">
            <a:off x="11087266" y="316203"/>
            <a:ext cx="273600" cy="750900"/>
          </a:xfrm>
          <a:prstGeom prst="rect">
            <a:avLst/>
          </a:prstGeom>
          <a:solidFill>
            <a:srgbClr val="282A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86" name="Google Shape;786;g25b3a0b9d81_1_959"/>
          <p:cNvSpPr/>
          <p:nvPr/>
        </p:nvSpPr>
        <p:spPr>
          <a:xfrm rot="-5400000">
            <a:off x="11316555" y="-9733"/>
            <a:ext cx="2736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87" name="Google Shape;787;g25b3a0b9d81_1_959"/>
          <p:cNvSpPr/>
          <p:nvPr/>
        </p:nvSpPr>
        <p:spPr>
          <a:xfrm rot="-5400000">
            <a:off x="11902698" y="552967"/>
            <a:ext cx="273600" cy="293100"/>
          </a:xfrm>
          <a:prstGeom prst="rect">
            <a:avLst/>
          </a:prstGeom>
          <a:solidFill>
            <a:srgbClr val="E971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88" name="Google Shape;788;g25b3a0b9d81_1_959"/>
          <p:cNvSpPr/>
          <p:nvPr/>
        </p:nvSpPr>
        <p:spPr>
          <a:xfrm rot="-5400000">
            <a:off x="11472978" y="127080"/>
            <a:ext cx="546900" cy="293100"/>
          </a:xfrm>
          <a:prstGeom prst="rect">
            <a:avLst/>
          </a:prstGeom>
          <a:solidFill>
            <a:srgbClr val="44B48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89" name="Google Shape;789;g25b3a0b9d81_1_959"/>
          <p:cNvSpPr/>
          <p:nvPr/>
        </p:nvSpPr>
        <p:spPr>
          <a:xfrm rot="-5400000">
            <a:off x="11609628" y="826449"/>
            <a:ext cx="273600" cy="2931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0" name="Google Shape;790;g25b3a0b9d81_1_959"/>
          <p:cNvSpPr/>
          <p:nvPr/>
        </p:nvSpPr>
        <p:spPr>
          <a:xfrm rot="-5400000">
            <a:off x="10853833" y="433749"/>
            <a:ext cx="612900" cy="293100"/>
          </a:xfrm>
          <a:prstGeom prst="rect">
            <a:avLst/>
          </a:prstGeom>
          <a:solidFill>
            <a:srgbClr val="FEC3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1" name="Google Shape;791;g25b3a0b9d81_1_959"/>
          <p:cNvSpPr/>
          <p:nvPr/>
        </p:nvSpPr>
        <p:spPr>
          <a:xfrm rot="-5400000">
            <a:off x="11023483" y="826449"/>
            <a:ext cx="273600" cy="293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2" name="Google Shape;792;g25b3a0b9d81_1_959"/>
          <p:cNvSpPr/>
          <p:nvPr/>
        </p:nvSpPr>
        <p:spPr>
          <a:xfrm rot="-5400000">
            <a:off x="11316555" y="1099943"/>
            <a:ext cx="273600" cy="293100"/>
          </a:xfrm>
          <a:prstGeom prst="rect">
            <a:avLst/>
          </a:prstGeom>
          <a:solidFill>
            <a:srgbClr val="C59C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3" name="Google Shape;793;g25b3a0b9d81_1_959"/>
          <p:cNvSpPr/>
          <p:nvPr/>
        </p:nvSpPr>
        <p:spPr>
          <a:xfrm rot="-5400000">
            <a:off x="11902698" y="1099956"/>
            <a:ext cx="273600" cy="2931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94" name="Google Shape;794;g25b3a0b9d81_1_959"/>
          <p:cNvSpPr/>
          <p:nvPr/>
        </p:nvSpPr>
        <p:spPr>
          <a:xfrm rot="-5400000">
            <a:off x="10876963" y="-156292"/>
            <a:ext cx="273600" cy="586200"/>
          </a:xfrm>
          <a:prstGeom prst="rect">
            <a:avLst/>
          </a:prstGeom>
          <a:solidFill>
            <a:srgbClr val="E84D0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  <a:highlight>
                <a:srgbClr val="44B48E"/>
              </a:highlight>
            </a:endParaRPr>
          </a:p>
        </p:txBody>
      </p:sp>
      <p:sp>
        <p:nvSpPr>
          <p:cNvPr id="795" name="Google Shape;795;g25b3a0b9d81_1_959"/>
          <p:cNvSpPr/>
          <p:nvPr/>
        </p:nvSpPr>
        <p:spPr>
          <a:xfrm rot="-5400000">
            <a:off x="11609628" y="1373425"/>
            <a:ext cx="273600" cy="293100"/>
          </a:xfrm>
          <a:prstGeom prst="rect">
            <a:avLst/>
          </a:prstGeom>
          <a:solidFill>
            <a:srgbClr val="F4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400"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21" name="Picture 4" descr="C:\Users\T_Lab\Desktop\Новая папка (2)\Проф лин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386" y="113902"/>
            <a:ext cx="4385569" cy="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T_Lab\Desktop\ГОРОД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7927" y="2473668"/>
            <a:ext cx="8542531" cy="402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68.userapi.com/impg/VwOM1Vkln7QxErN5Sj3_mQr6P-uYI2yy_ZTiPA/XJAGCx3QixI.jpg?size=1209x679&amp;quality=95&amp;sign=b64059ab214878bec84f95e58991c1f5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209" y="2368894"/>
            <a:ext cx="1582305" cy="88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7.userapi.com/impg/Y37fbqg3Zvls8pe1fZo_Kh-XGAiSF7OWRJGhNw/jklsIAGVWHU.jpg?size=1280x720&amp;quality=95&amp;sign=7c4717c0b3c2f4cb21ece97842142b95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848" y="3384734"/>
            <a:ext cx="1608666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34.userapi.com/impg/yfmYUWLU6E1LHt-QuikdPU8lbyMY9f9Tc3SI-g/i1_AICAnSEQ.jpg?size=1280x854&amp;quality=95&amp;sign=c7a37e2faacad045c0041e3e0e66f41e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6642" y="2350373"/>
            <a:ext cx="1387461" cy="92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57.userapi.com/impg/aKbvft4t2_riLbaC5BJSAj0GdXC8mo6XW9nedA/gahckA4VbCk.jpg?size=1280x960&amp;quality=95&amp;sign=517ed60adf78fb40c8bb41b574ca4d77&amp;type=album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821"/>
          <a:stretch/>
        </p:blipFill>
        <p:spPr bwMode="auto">
          <a:xfrm>
            <a:off x="1916641" y="3396313"/>
            <a:ext cx="1387461" cy="90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un9-41.userapi.com/impg/ZljQ0AlsNG8lyCRaUEBUARS85BuYPyYM4UPkOw/UXWf17nrW2U.jpg?size=2560x1920&amp;quality=95&amp;sign=16ca81a7ea333e78a5b1c3074ea789fa&amp;type=album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66" b="6177"/>
          <a:stretch/>
        </p:blipFill>
        <p:spPr bwMode="auto">
          <a:xfrm>
            <a:off x="1916640" y="4423733"/>
            <a:ext cx="1387461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sun9-43.userapi.com/impg/MHRmmBt7Ix4Q0HfbJHGoYQ5cgxHo2AHAbM-9mw/u24ASWlp970.jpg?size=1280x590&amp;quality=95&amp;sign=59420292f22fcb58b717208bf2d2a655&amp;type=album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28" r="9028"/>
          <a:stretch/>
        </p:blipFill>
        <p:spPr bwMode="auto">
          <a:xfrm>
            <a:off x="232848" y="4416793"/>
            <a:ext cx="1608666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sun9-67.userapi.com/impg/SGzeJqVDZocSGTSdUSCuwRCvjkzdaosK0OBlDQ/E5v1Gfaw_BI.jpg?size=1280x838&amp;quality=95&amp;sign=370c3fbecc160126eea7c3c80fdb8ae7&amp;type=albu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848" y="5448852"/>
            <a:ext cx="1608666" cy="105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sun9-17.userapi.com/impg/gEclNASl6RoHlfdjd7pNb1nm584B-rhwcQVUdg/qalvu-2cPHA.jpg?size=2560x1920&amp;quality=95&amp;sign=dbc6323a64d83ce02d2613bd70f0928c&amp;type=albu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8254" y="5448852"/>
            <a:ext cx="1404232" cy="105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>
            <a:stCxn id="1032" idx="3"/>
          </p:cNvCxnSpPr>
          <p:nvPr/>
        </p:nvCxnSpPr>
        <p:spPr>
          <a:xfrm>
            <a:off x="3304103" y="2813222"/>
            <a:ext cx="3296394" cy="896930"/>
          </a:xfrm>
          <a:prstGeom prst="line">
            <a:avLst/>
          </a:prstGeom>
          <a:ln w="38100">
            <a:solidFill>
              <a:srgbClr val="36BA85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3277816" y="4487846"/>
            <a:ext cx="5414239" cy="1565714"/>
          </a:xfrm>
          <a:prstGeom prst="line">
            <a:avLst/>
          </a:prstGeom>
          <a:ln w="38100">
            <a:solidFill>
              <a:srgbClr val="36BA85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277816" y="4487847"/>
            <a:ext cx="5414239" cy="0"/>
          </a:xfrm>
          <a:prstGeom prst="line">
            <a:avLst/>
          </a:prstGeom>
          <a:ln w="38100">
            <a:solidFill>
              <a:srgbClr val="36BA85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265905" y="3710152"/>
            <a:ext cx="3334592" cy="88902"/>
          </a:xfrm>
          <a:prstGeom prst="line">
            <a:avLst/>
          </a:prstGeom>
          <a:ln w="38100">
            <a:solidFill>
              <a:srgbClr val="36BA85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6659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BA94">
            <a:alpha val="75450"/>
          </a:srgbClr>
        </a:solidFill>
        <a:effectLst/>
      </p:bgPr>
    </p:bg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g25ab7a21b0c_5_143"/>
          <p:cNvSpPr txBox="1"/>
          <p:nvPr/>
        </p:nvSpPr>
        <p:spPr>
          <a:xfrm>
            <a:off x="446530" y="636588"/>
            <a:ext cx="92832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3200"/>
            </a:pPr>
            <a:r>
              <a:rPr lang="ru-RU" sz="4000" dirty="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Первые победы </a:t>
            </a:r>
            <a:endParaRPr sz="4000" dirty="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5" name="Picture 2" descr="C:\Users\T_Lab\Desktop\Новая папка (2)\Проф линия2 бел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3876" y="105276"/>
            <a:ext cx="4403167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D407CA93-04D0-45B2-8C1E-D730F2EF9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0827" y="1344434"/>
            <a:ext cx="6241907" cy="416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95707" y="5642408"/>
            <a:ext cx="66470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  <a:t>Победитель конкурса художественных </a:t>
            </a:r>
            <a:r>
              <a:rPr lang="ru-RU" sz="1600" dirty="0">
                <a:solidFill>
                  <a:schemeClr val="bg1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  <a:t>фотографий</a:t>
            </a:r>
            <a:br>
              <a:rPr lang="ru-RU" sz="1600" dirty="0">
                <a:solidFill>
                  <a:schemeClr val="bg1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</a:br>
            <a:r>
              <a:rPr lang="ru-RU" sz="2400" dirty="0">
                <a:solidFill>
                  <a:schemeClr val="bg1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  <a:t>«Профессии будущего</a:t>
            </a:r>
            <a:r>
              <a:rPr lang="ru-RU" sz="2400" dirty="0" smtClean="0">
                <a:solidFill>
                  <a:schemeClr val="bg1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  <a:t>» </a:t>
            </a:r>
            <a:endParaRPr lang="en-US" sz="2400" dirty="0" smtClean="0">
              <a:solidFill>
                <a:schemeClr val="bg1"/>
              </a:solidFill>
              <a:latin typeface="Dela Gothic One" panose="00000500000000000000" pitchFamily="2" charset="-128"/>
              <a:ea typeface="Dela Gothic One" panose="00000500000000000000" pitchFamily="2" charset="-128"/>
            </a:endParaRPr>
          </a:p>
          <a:p>
            <a:pPr algn="r"/>
            <a:r>
              <a:rPr lang="ru-RU" sz="1600" dirty="0" smtClean="0">
                <a:solidFill>
                  <a:schemeClr val="bg1"/>
                </a:solidFill>
                <a:latin typeface="Dela Gothic One" panose="00000500000000000000" pitchFamily="2" charset="-128"/>
                <a:ea typeface="Dela Gothic One" panose="00000500000000000000" pitchFamily="2" charset="-128"/>
              </a:rPr>
              <a:t>по отрасли Сельское хозяйство</a:t>
            </a:r>
            <a:endParaRPr lang="ru-RU" sz="1600" dirty="0">
              <a:solidFill>
                <a:schemeClr val="bg1"/>
              </a:solidFill>
              <a:latin typeface="Dela Gothic One" panose="00000500000000000000" pitchFamily="2" charset="-128"/>
              <a:ea typeface="Dela Gothic One" panose="00000500000000000000" pitchFamily="2" charset="-128"/>
            </a:endParaRPr>
          </a:p>
        </p:txBody>
      </p:sp>
      <p:pic>
        <p:nvPicPr>
          <p:cNvPr id="2050" name="Picture 2" descr="C:\Users\T_Lab\Desktop\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597" y="1481137"/>
            <a:ext cx="4010426" cy="221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_Lab\Desktop\2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098" y="4116593"/>
            <a:ext cx="4117635" cy="176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117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</TotalTime>
  <Words>1803</Words>
  <Application>Microsoft Office PowerPoint</Application>
  <PresentationFormat>Произвольный</PresentationFormat>
  <Paragraphs>367</Paragraphs>
  <Slides>24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24</vt:i4>
      </vt:variant>
    </vt:vector>
  </HeadingPairs>
  <TitlesOfParts>
    <vt:vector size="39" baseType="lpstr">
      <vt:lpstr>Arial</vt:lpstr>
      <vt:lpstr>Calibri</vt:lpstr>
      <vt:lpstr>Dela Gothic One</vt:lpstr>
      <vt:lpstr>Montserrat</vt:lpstr>
      <vt:lpstr>Montserrat ExtraBold</vt:lpstr>
      <vt:lpstr>Montserrat SemiBold</vt:lpstr>
      <vt:lpstr>Montserrat Black</vt:lpstr>
      <vt:lpstr>Montserrat Medium</vt:lpstr>
      <vt:lpstr>Tahoma</vt:lpstr>
      <vt:lpstr>Raleway</vt:lpstr>
      <vt:lpstr>1_Тема Office</vt:lpstr>
      <vt:lpstr>Simple Light</vt:lpstr>
      <vt:lpstr>Simple Light</vt:lpstr>
      <vt:lpstr>Simple Light</vt:lpstr>
      <vt:lpstr>2_Тема Office</vt:lpstr>
      <vt:lpstr>Слайд 1</vt:lpstr>
      <vt:lpstr>Слайд 2</vt:lpstr>
      <vt:lpstr>Слайд 3</vt:lpstr>
      <vt:lpstr>Оценка потенциала кластера в разрезе инфраструктуры и ключевых процессов</vt:lpstr>
      <vt:lpstr>Слайд 5</vt:lpstr>
      <vt:lpstr>Управленческие приоритеты кластера </vt:lpstr>
      <vt:lpstr>Слайд 7</vt:lpstr>
      <vt:lpstr>Слайд 8</vt:lpstr>
      <vt:lpstr>Слайд 9</vt:lpstr>
      <vt:lpstr>Слайд 10</vt:lpstr>
      <vt:lpstr>Слайд 11</vt:lpstr>
      <vt:lpstr>Команда кластера </vt:lpstr>
      <vt:lpstr>Место кластера в цепочке создания стоимости внутри отрасли в регионе </vt:lpstr>
      <vt:lpstr>Продуктовая линейка кластера </vt:lpstr>
      <vt:lpstr>Ключевые трудности и вызовы, стоящие перед кластером </vt:lpstr>
      <vt:lpstr>Слайд 16</vt:lpstr>
      <vt:lpstr>Слайд 17</vt:lpstr>
      <vt:lpstr>Слайд 18</vt:lpstr>
      <vt:lpstr>Бизнес-модель кластера </vt:lpstr>
      <vt:lpstr>Слайд 20</vt:lpstr>
      <vt:lpstr>Слайд 21</vt:lpstr>
      <vt:lpstr>Управленческие политики кластера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Direktor</cp:lastModifiedBy>
  <cp:revision>91</cp:revision>
  <dcterms:created xsi:type="dcterms:W3CDTF">2022-06-21T17:54:25Z</dcterms:created>
  <dcterms:modified xsi:type="dcterms:W3CDTF">2023-09-18T13:09:01Z</dcterms:modified>
</cp:coreProperties>
</file>