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handoutMasterIdLst>
    <p:handoutMasterId r:id="rId10"/>
  </p:handoutMasterIdLst>
  <p:sldIdLst>
    <p:sldId id="270" r:id="rId2"/>
    <p:sldId id="287" r:id="rId3"/>
    <p:sldId id="285" r:id="rId4"/>
    <p:sldId id="286" r:id="rId5"/>
    <p:sldId id="291" r:id="rId6"/>
    <p:sldId id="290" r:id="rId7"/>
    <p:sldId id="288" r:id="rId8"/>
    <p:sldId id="284" r:id="rId9"/>
  </p:sldIdLst>
  <p:sldSz cx="12192000" cy="6858000"/>
  <p:notesSz cx="6858000" cy="9947275"/>
  <p:embeddedFontLst>
    <p:embeddedFont>
      <p:font typeface="Neue Machina Medium" panose="020B0604020202020204" charset="-52"/>
      <p:regular r:id="rId11"/>
    </p:embeddedFont>
    <p:embeddedFont>
      <p:font typeface="Neue Machina" panose="020B0604020202020204" charset="-52"/>
      <p:regular r:id="rId12"/>
    </p:embeddedFont>
    <p:embeddedFont>
      <p:font typeface="Druk Cyr" charset="-52"/>
      <p:regular r:id="rId13"/>
    </p:embeddedFon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Monotype Corsiva" panose="03010101010201010101" pitchFamily="66" charset="0"/>
      <p:italic r:id="rId18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80000"/>
    <a:srgbClr val="AA9844"/>
    <a:srgbClr val="95BB93"/>
    <a:srgbClr val="8BD579"/>
    <a:srgbClr val="65E997"/>
    <a:srgbClr val="BAFEA8"/>
    <a:srgbClr val="E1D4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90" y="48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10" Type="http://schemas.openxmlformats.org/officeDocument/2006/relationships/handoutMaster" Target="handoutMasters/handoutMaster1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C01F23-3B4B-4B47-B0A6-E47571FE2E04}" type="datetimeFigureOut">
              <a:rPr lang="ru-RU" smtClean="0"/>
              <a:t>19.09.2023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8800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9448800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043ABA-4137-4483-BDA3-FCDDDDFCE9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45781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object 2"/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9" y="0"/>
            <a:ext cx="12191144" cy="6857519"/>
          </a:xfrm>
          <a:prstGeom prst="rect">
            <a:avLst/>
          </a:prstGeom>
        </p:spPr>
      </p:pic>
      <p:pic>
        <p:nvPicPr>
          <p:cNvPr id="67" name="object 4"/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530063" y="401338"/>
            <a:ext cx="2470867" cy="1309220"/>
          </a:xfrm>
          <a:prstGeom prst="rect">
            <a:avLst/>
          </a:prstGeom>
        </p:spPr>
      </p:pic>
      <p:sp>
        <p:nvSpPr>
          <p:cNvPr id="68" name="TextBox 67"/>
          <p:cNvSpPr txBox="1"/>
          <p:nvPr userDrawn="1"/>
        </p:nvSpPr>
        <p:spPr>
          <a:xfrm>
            <a:off x="9767645" y="206190"/>
            <a:ext cx="1293817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40" b="1" dirty="0">
                <a:latin typeface="Arial" panose="020B0604020202020204" pitchFamily="34" charset="0"/>
                <a:cs typeface="Arial" panose="020B0604020202020204" pitchFamily="34" charset="0"/>
              </a:rPr>
              <a:t>МИНИСТЕРСТВО</a:t>
            </a:r>
          </a:p>
          <a:p>
            <a:r>
              <a:rPr lang="ru-RU" sz="940" b="1" dirty="0">
                <a:latin typeface="Arial" panose="020B0604020202020204" pitchFamily="34" charset="0"/>
                <a:cs typeface="Arial" panose="020B0604020202020204" pitchFamily="34" charset="0"/>
              </a:rPr>
              <a:t>ОБРАЗОВАНИЯ</a:t>
            </a:r>
          </a:p>
          <a:p>
            <a:r>
              <a:rPr lang="ru-RU" sz="940" b="1" dirty="0">
                <a:latin typeface="Arial" panose="020B0604020202020204" pitchFamily="34" charset="0"/>
                <a:cs typeface="Arial" panose="020B0604020202020204" pitchFamily="34" charset="0"/>
              </a:rPr>
              <a:t>И НАУКИ</a:t>
            </a:r>
          </a:p>
          <a:p>
            <a:r>
              <a:rPr lang="ru-RU" sz="940" dirty="0">
                <a:latin typeface="Arial" panose="020B0604020202020204" pitchFamily="34" charset="0"/>
                <a:cs typeface="Arial" panose="020B0604020202020204" pitchFamily="34" charset="0"/>
              </a:rPr>
              <a:t>КУРСКОЙ </a:t>
            </a:r>
          </a:p>
          <a:p>
            <a:r>
              <a:rPr lang="ru-RU" sz="940" dirty="0">
                <a:latin typeface="Arial" panose="020B0604020202020204" pitchFamily="34" charset="0"/>
                <a:cs typeface="Arial" panose="020B0604020202020204" pitchFamily="34" charset="0"/>
              </a:rPr>
              <a:t>ОБЛАСТИ</a:t>
            </a:r>
          </a:p>
        </p:txBody>
      </p:sp>
      <p:pic>
        <p:nvPicPr>
          <p:cNvPr id="69" name="Рисунок 6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5161" y="206190"/>
            <a:ext cx="714046" cy="769877"/>
          </a:xfrm>
          <a:prstGeom prst="rect">
            <a:avLst/>
          </a:prstGeom>
        </p:spPr>
      </p:pic>
      <p:pic>
        <p:nvPicPr>
          <p:cNvPr id="70" name="Рисунок 69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8852" y="229869"/>
            <a:ext cx="751767" cy="75552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F7E39-D082-4585-A410-9684B872F275}" type="datetimeFigureOut">
              <a:rPr lang="ru-RU" smtClean="0"/>
              <a:t>19.09.2023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0D8C1-578F-4730-946C-B8C6776A2E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23724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ject 2"/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80064" y="6074415"/>
            <a:ext cx="5997903" cy="783103"/>
          </a:xfrm>
          <a:prstGeom prst="rect">
            <a:avLst/>
          </a:prstGeom>
        </p:spPr>
      </p:pic>
      <p:pic>
        <p:nvPicPr>
          <p:cNvPr id="9" name="object 3"/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6114027" y="6074415"/>
            <a:ext cx="5997902" cy="783103"/>
          </a:xfrm>
          <a:prstGeom prst="rect">
            <a:avLst/>
          </a:prstGeom>
        </p:spPr>
      </p:pic>
      <p:pic>
        <p:nvPicPr>
          <p:cNvPr id="10" name="object 7"/>
          <p:cNvPicPr/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32506" y="590558"/>
            <a:ext cx="2844594" cy="151118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978" y="205620"/>
            <a:ext cx="714046" cy="769877"/>
          </a:xfrm>
          <a:prstGeom prst="rect">
            <a:avLst/>
          </a:prstGeom>
        </p:spPr>
      </p:pic>
      <p:sp>
        <p:nvSpPr>
          <p:cNvPr id="12" name="TextBox 11"/>
          <p:cNvSpPr txBox="1"/>
          <p:nvPr userDrawn="1"/>
        </p:nvSpPr>
        <p:spPr>
          <a:xfrm>
            <a:off x="9885035" y="228826"/>
            <a:ext cx="1293817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40" b="1" dirty="0">
                <a:latin typeface="Arial" panose="020B0604020202020204" pitchFamily="34" charset="0"/>
                <a:cs typeface="Arial" panose="020B0604020202020204" pitchFamily="34" charset="0"/>
              </a:rPr>
              <a:t>МИНИСТЕРСТВО</a:t>
            </a:r>
          </a:p>
          <a:p>
            <a:r>
              <a:rPr lang="ru-RU" sz="940" b="1" dirty="0">
                <a:latin typeface="Arial" panose="020B0604020202020204" pitchFamily="34" charset="0"/>
                <a:cs typeface="Arial" panose="020B0604020202020204" pitchFamily="34" charset="0"/>
              </a:rPr>
              <a:t>ОБРАЗОВАНИЯ</a:t>
            </a:r>
          </a:p>
          <a:p>
            <a:r>
              <a:rPr lang="ru-RU" sz="940" b="1" dirty="0">
                <a:latin typeface="Arial" panose="020B0604020202020204" pitchFamily="34" charset="0"/>
                <a:cs typeface="Arial" panose="020B0604020202020204" pitchFamily="34" charset="0"/>
              </a:rPr>
              <a:t>И НАУКИ</a:t>
            </a:r>
          </a:p>
          <a:p>
            <a:r>
              <a:rPr lang="ru-RU" sz="940" dirty="0">
                <a:latin typeface="Arial" panose="020B0604020202020204" pitchFamily="34" charset="0"/>
                <a:cs typeface="Arial" panose="020B0604020202020204" pitchFamily="34" charset="0"/>
              </a:rPr>
              <a:t>КУРСКОЙ </a:t>
            </a:r>
          </a:p>
          <a:p>
            <a:r>
              <a:rPr lang="ru-RU" sz="940" dirty="0">
                <a:latin typeface="Arial" panose="020B0604020202020204" pitchFamily="34" charset="0"/>
                <a:cs typeface="Arial" panose="020B0604020202020204" pitchFamily="34" charset="0"/>
              </a:rPr>
              <a:t>ОБЛАСТИ</a:t>
            </a:r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8852" y="240665"/>
            <a:ext cx="751767" cy="75552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F7E39-D082-4585-A410-9684B872F275}" type="datetimeFigureOut">
              <a:rPr lang="ru-RU" smtClean="0"/>
              <a:t>19.09.2023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0D8C1-578F-4730-946C-B8C6776A2E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21952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object 2"/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80064" y="6074415"/>
            <a:ext cx="5997903" cy="783103"/>
          </a:xfrm>
          <a:prstGeom prst="rect">
            <a:avLst/>
          </a:prstGeom>
        </p:spPr>
      </p:pic>
      <p:pic>
        <p:nvPicPr>
          <p:cNvPr id="14" name="object 3"/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6114027" y="6074415"/>
            <a:ext cx="5997902" cy="783103"/>
          </a:xfrm>
          <a:prstGeom prst="rect">
            <a:avLst/>
          </a:prstGeom>
        </p:spPr>
      </p:pic>
      <p:pic>
        <p:nvPicPr>
          <p:cNvPr id="15" name="object 7"/>
          <p:cNvPicPr/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32506" y="590558"/>
            <a:ext cx="2844594" cy="1511189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978" y="205620"/>
            <a:ext cx="714046" cy="769877"/>
          </a:xfrm>
          <a:prstGeom prst="rect">
            <a:avLst/>
          </a:prstGeom>
        </p:spPr>
      </p:pic>
      <p:sp>
        <p:nvSpPr>
          <p:cNvPr id="17" name="TextBox 16"/>
          <p:cNvSpPr txBox="1"/>
          <p:nvPr userDrawn="1"/>
        </p:nvSpPr>
        <p:spPr>
          <a:xfrm>
            <a:off x="9885035" y="228826"/>
            <a:ext cx="1293817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40" b="1" dirty="0">
                <a:latin typeface="Arial" panose="020B0604020202020204" pitchFamily="34" charset="0"/>
                <a:cs typeface="Arial" panose="020B0604020202020204" pitchFamily="34" charset="0"/>
              </a:rPr>
              <a:t>МИНИСТЕРСТВО</a:t>
            </a:r>
          </a:p>
          <a:p>
            <a:r>
              <a:rPr lang="ru-RU" sz="940" b="1" dirty="0">
                <a:latin typeface="Arial" panose="020B0604020202020204" pitchFamily="34" charset="0"/>
                <a:cs typeface="Arial" panose="020B0604020202020204" pitchFamily="34" charset="0"/>
              </a:rPr>
              <a:t>ОБРАЗОВАНИЯ</a:t>
            </a:r>
          </a:p>
          <a:p>
            <a:r>
              <a:rPr lang="ru-RU" sz="940" b="1" dirty="0">
                <a:latin typeface="Arial" panose="020B0604020202020204" pitchFamily="34" charset="0"/>
                <a:cs typeface="Arial" panose="020B0604020202020204" pitchFamily="34" charset="0"/>
              </a:rPr>
              <a:t>И НАУКИ</a:t>
            </a:r>
          </a:p>
          <a:p>
            <a:r>
              <a:rPr lang="ru-RU" sz="940" dirty="0">
                <a:latin typeface="Arial" panose="020B0604020202020204" pitchFamily="34" charset="0"/>
                <a:cs typeface="Arial" panose="020B0604020202020204" pitchFamily="34" charset="0"/>
              </a:rPr>
              <a:t>КУРСКОЙ </a:t>
            </a:r>
          </a:p>
          <a:p>
            <a:r>
              <a:rPr lang="ru-RU" sz="940" dirty="0">
                <a:latin typeface="Arial" panose="020B0604020202020204" pitchFamily="34" charset="0"/>
                <a:cs typeface="Arial" panose="020B0604020202020204" pitchFamily="34" charset="0"/>
              </a:rPr>
              <a:t>ОБЛАСТИ</a:t>
            </a:r>
          </a:p>
        </p:txBody>
      </p:sp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8852" y="240665"/>
            <a:ext cx="751767" cy="75552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F7E39-D082-4585-A410-9684B872F275}" type="datetimeFigureOut">
              <a:rPr lang="ru-RU" smtClean="0"/>
              <a:t>19.09.2023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0D8C1-578F-4730-946C-B8C6776A2E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77662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ject 2"/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80064" y="6074415"/>
            <a:ext cx="5997903" cy="783103"/>
          </a:xfrm>
          <a:prstGeom prst="rect">
            <a:avLst/>
          </a:prstGeom>
        </p:spPr>
      </p:pic>
      <p:pic>
        <p:nvPicPr>
          <p:cNvPr id="8" name="object 3"/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6114027" y="6074415"/>
            <a:ext cx="5997902" cy="783103"/>
          </a:xfrm>
          <a:prstGeom prst="rect">
            <a:avLst/>
          </a:prstGeom>
        </p:spPr>
      </p:pic>
      <p:pic>
        <p:nvPicPr>
          <p:cNvPr id="9" name="object 7"/>
          <p:cNvPicPr/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32506" y="590558"/>
            <a:ext cx="2844594" cy="151118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978" y="205620"/>
            <a:ext cx="714046" cy="769877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9885035" y="228826"/>
            <a:ext cx="1293817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40" b="1" dirty="0">
                <a:latin typeface="Arial" panose="020B0604020202020204" pitchFamily="34" charset="0"/>
                <a:cs typeface="Arial" panose="020B0604020202020204" pitchFamily="34" charset="0"/>
              </a:rPr>
              <a:t>МИНИСТЕРСТВО</a:t>
            </a:r>
          </a:p>
          <a:p>
            <a:r>
              <a:rPr lang="ru-RU" sz="940" b="1" dirty="0">
                <a:latin typeface="Arial" panose="020B0604020202020204" pitchFamily="34" charset="0"/>
                <a:cs typeface="Arial" panose="020B0604020202020204" pitchFamily="34" charset="0"/>
              </a:rPr>
              <a:t>ОБРАЗОВАНИЯ</a:t>
            </a:r>
          </a:p>
          <a:p>
            <a:r>
              <a:rPr lang="ru-RU" sz="940" b="1" dirty="0">
                <a:latin typeface="Arial" panose="020B0604020202020204" pitchFamily="34" charset="0"/>
                <a:cs typeface="Arial" panose="020B0604020202020204" pitchFamily="34" charset="0"/>
              </a:rPr>
              <a:t>И НАУКИ</a:t>
            </a:r>
          </a:p>
          <a:p>
            <a:r>
              <a:rPr lang="ru-RU" sz="940" dirty="0">
                <a:latin typeface="Arial" panose="020B0604020202020204" pitchFamily="34" charset="0"/>
                <a:cs typeface="Arial" panose="020B0604020202020204" pitchFamily="34" charset="0"/>
              </a:rPr>
              <a:t>КУРСКОЙ </a:t>
            </a:r>
          </a:p>
          <a:p>
            <a:r>
              <a:rPr lang="ru-RU" sz="940" dirty="0">
                <a:latin typeface="Arial" panose="020B0604020202020204" pitchFamily="34" charset="0"/>
                <a:cs typeface="Arial" panose="020B0604020202020204" pitchFamily="34" charset="0"/>
              </a:rPr>
              <a:t>ОБЛАСТИ</a:t>
            </a:r>
          </a:p>
        </p:txBody>
      </p:sp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8852" y="240665"/>
            <a:ext cx="751767" cy="75552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F7E39-D082-4585-A410-9684B872F275}" type="datetimeFigureOut">
              <a:rPr lang="ru-RU" smtClean="0"/>
              <a:t>19.09.2023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0D8C1-578F-4730-946C-B8C6776A2E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4573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ject 2"/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80064" y="6074415"/>
            <a:ext cx="5997903" cy="783103"/>
          </a:xfrm>
          <a:prstGeom prst="rect">
            <a:avLst/>
          </a:prstGeom>
        </p:spPr>
      </p:pic>
      <p:pic>
        <p:nvPicPr>
          <p:cNvPr id="9" name="object 3"/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6114027" y="6074415"/>
            <a:ext cx="5997902" cy="783103"/>
          </a:xfrm>
          <a:prstGeom prst="rect">
            <a:avLst/>
          </a:prstGeom>
        </p:spPr>
      </p:pic>
      <p:pic>
        <p:nvPicPr>
          <p:cNvPr id="10" name="object 7"/>
          <p:cNvPicPr/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32506" y="590558"/>
            <a:ext cx="2844594" cy="151118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978" y="205620"/>
            <a:ext cx="714046" cy="769877"/>
          </a:xfrm>
          <a:prstGeom prst="rect">
            <a:avLst/>
          </a:prstGeom>
        </p:spPr>
      </p:pic>
      <p:sp>
        <p:nvSpPr>
          <p:cNvPr id="12" name="TextBox 11"/>
          <p:cNvSpPr txBox="1"/>
          <p:nvPr userDrawn="1"/>
        </p:nvSpPr>
        <p:spPr>
          <a:xfrm>
            <a:off x="9885035" y="228826"/>
            <a:ext cx="1293817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40" b="1" dirty="0">
                <a:latin typeface="Arial" panose="020B0604020202020204" pitchFamily="34" charset="0"/>
                <a:cs typeface="Arial" panose="020B0604020202020204" pitchFamily="34" charset="0"/>
              </a:rPr>
              <a:t>МИНИСТЕРСТВО</a:t>
            </a:r>
          </a:p>
          <a:p>
            <a:r>
              <a:rPr lang="ru-RU" sz="940" b="1" dirty="0">
                <a:latin typeface="Arial" panose="020B0604020202020204" pitchFamily="34" charset="0"/>
                <a:cs typeface="Arial" panose="020B0604020202020204" pitchFamily="34" charset="0"/>
              </a:rPr>
              <a:t>ОБРАЗОВАНИЯ</a:t>
            </a:r>
          </a:p>
          <a:p>
            <a:r>
              <a:rPr lang="ru-RU" sz="940" b="1" dirty="0">
                <a:latin typeface="Arial" panose="020B0604020202020204" pitchFamily="34" charset="0"/>
                <a:cs typeface="Arial" panose="020B0604020202020204" pitchFamily="34" charset="0"/>
              </a:rPr>
              <a:t>И НАУКИ</a:t>
            </a:r>
          </a:p>
          <a:p>
            <a:r>
              <a:rPr lang="ru-RU" sz="940" dirty="0">
                <a:latin typeface="Arial" panose="020B0604020202020204" pitchFamily="34" charset="0"/>
                <a:cs typeface="Arial" panose="020B0604020202020204" pitchFamily="34" charset="0"/>
              </a:rPr>
              <a:t>КУРСКОЙ </a:t>
            </a:r>
          </a:p>
          <a:p>
            <a:r>
              <a:rPr lang="ru-RU" sz="940" dirty="0">
                <a:latin typeface="Arial" panose="020B0604020202020204" pitchFamily="34" charset="0"/>
                <a:cs typeface="Arial" panose="020B0604020202020204" pitchFamily="34" charset="0"/>
              </a:rPr>
              <a:t>ОБЛАСТИ</a:t>
            </a:r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8852" y="240665"/>
            <a:ext cx="751767" cy="75552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F7E39-D082-4585-A410-9684B872F275}" type="datetimeFigureOut">
              <a:rPr lang="ru-RU" smtClean="0"/>
              <a:t>19.09.2023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0D8C1-578F-4730-946C-B8C6776A2E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1574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ject 2"/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80064" y="6074415"/>
            <a:ext cx="5997903" cy="783103"/>
          </a:xfrm>
          <a:prstGeom prst="rect">
            <a:avLst/>
          </a:prstGeom>
        </p:spPr>
      </p:pic>
      <p:pic>
        <p:nvPicPr>
          <p:cNvPr id="11" name="object 3"/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6114027" y="6074415"/>
            <a:ext cx="5997902" cy="783103"/>
          </a:xfrm>
          <a:prstGeom prst="rect">
            <a:avLst/>
          </a:prstGeom>
        </p:spPr>
      </p:pic>
      <p:pic>
        <p:nvPicPr>
          <p:cNvPr id="12" name="object 7"/>
          <p:cNvPicPr/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32506" y="590558"/>
            <a:ext cx="2844594" cy="151118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978" y="205620"/>
            <a:ext cx="714046" cy="769877"/>
          </a:xfrm>
          <a:prstGeom prst="rect">
            <a:avLst/>
          </a:prstGeom>
        </p:spPr>
      </p:pic>
      <p:sp>
        <p:nvSpPr>
          <p:cNvPr id="14" name="TextBox 13"/>
          <p:cNvSpPr txBox="1"/>
          <p:nvPr userDrawn="1"/>
        </p:nvSpPr>
        <p:spPr>
          <a:xfrm>
            <a:off x="9885035" y="228826"/>
            <a:ext cx="1293817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40" b="1" dirty="0">
                <a:latin typeface="Arial" panose="020B0604020202020204" pitchFamily="34" charset="0"/>
                <a:cs typeface="Arial" panose="020B0604020202020204" pitchFamily="34" charset="0"/>
              </a:rPr>
              <a:t>МИНИСТЕРСТВО</a:t>
            </a:r>
          </a:p>
          <a:p>
            <a:r>
              <a:rPr lang="ru-RU" sz="940" b="1" dirty="0">
                <a:latin typeface="Arial" panose="020B0604020202020204" pitchFamily="34" charset="0"/>
                <a:cs typeface="Arial" panose="020B0604020202020204" pitchFamily="34" charset="0"/>
              </a:rPr>
              <a:t>ОБРАЗОВАНИЯ</a:t>
            </a:r>
          </a:p>
          <a:p>
            <a:r>
              <a:rPr lang="ru-RU" sz="940" b="1" dirty="0">
                <a:latin typeface="Arial" panose="020B0604020202020204" pitchFamily="34" charset="0"/>
                <a:cs typeface="Arial" panose="020B0604020202020204" pitchFamily="34" charset="0"/>
              </a:rPr>
              <a:t>И НАУКИ</a:t>
            </a:r>
          </a:p>
          <a:p>
            <a:r>
              <a:rPr lang="ru-RU" sz="940" dirty="0">
                <a:latin typeface="Arial" panose="020B0604020202020204" pitchFamily="34" charset="0"/>
                <a:cs typeface="Arial" panose="020B0604020202020204" pitchFamily="34" charset="0"/>
              </a:rPr>
              <a:t>КУРСКОЙ </a:t>
            </a:r>
          </a:p>
          <a:p>
            <a:r>
              <a:rPr lang="ru-RU" sz="940" dirty="0">
                <a:latin typeface="Arial" panose="020B0604020202020204" pitchFamily="34" charset="0"/>
                <a:cs typeface="Arial" panose="020B0604020202020204" pitchFamily="34" charset="0"/>
              </a:rPr>
              <a:t>ОБЛАСТИ</a:t>
            </a:r>
          </a:p>
        </p:txBody>
      </p:sp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8852" y="240665"/>
            <a:ext cx="751767" cy="75552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F7E39-D082-4585-A410-9684B872F275}" type="datetimeFigureOut">
              <a:rPr lang="ru-RU" smtClean="0"/>
              <a:t>19.09.2023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0D8C1-578F-4730-946C-B8C6776A2E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72068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object 2"/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80064" y="6074415"/>
            <a:ext cx="5997903" cy="783103"/>
          </a:xfrm>
          <a:prstGeom prst="rect">
            <a:avLst/>
          </a:prstGeom>
        </p:spPr>
      </p:pic>
      <p:pic>
        <p:nvPicPr>
          <p:cNvPr id="13" name="object 3"/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6114027" y="6074415"/>
            <a:ext cx="5997902" cy="783103"/>
          </a:xfrm>
          <a:prstGeom prst="rect">
            <a:avLst/>
          </a:prstGeom>
        </p:spPr>
      </p:pic>
      <p:pic>
        <p:nvPicPr>
          <p:cNvPr id="14" name="object 7"/>
          <p:cNvPicPr/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32506" y="590558"/>
            <a:ext cx="2844594" cy="1511189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978" y="205620"/>
            <a:ext cx="714046" cy="769877"/>
          </a:xfrm>
          <a:prstGeom prst="rect">
            <a:avLst/>
          </a:prstGeom>
        </p:spPr>
      </p:pic>
      <p:sp>
        <p:nvSpPr>
          <p:cNvPr id="16" name="TextBox 15"/>
          <p:cNvSpPr txBox="1"/>
          <p:nvPr userDrawn="1"/>
        </p:nvSpPr>
        <p:spPr>
          <a:xfrm>
            <a:off x="9885035" y="228826"/>
            <a:ext cx="1293817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40" b="1" dirty="0">
                <a:latin typeface="Arial" panose="020B0604020202020204" pitchFamily="34" charset="0"/>
                <a:cs typeface="Arial" panose="020B0604020202020204" pitchFamily="34" charset="0"/>
              </a:rPr>
              <a:t>МИНИСТЕРСТВО</a:t>
            </a:r>
          </a:p>
          <a:p>
            <a:r>
              <a:rPr lang="ru-RU" sz="940" b="1" dirty="0">
                <a:latin typeface="Arial" panose="020B0604020202020204" pitchFamily="34" charset="0"/>
                <a:cs typeface="Arial" panose="020B0604020202020204" pitchFamily="34" charset="0"/>
              </a:rPr>
              <a:t>ОБРАЗОВАНИЯ</a:t>
            </a:r>
          </a:p>
          <a:p>
            <a:r>
              <a:rPr lang="ru-RU" sz="940" b="1" dirty="0">
                <a:latin typeface="Arial" panose="020B0604020202020204" pitchFamily="34" charset="0"/>
                <a:cs typeface="Arial" panose="020B0604020202020204" pitchFamily="34" charset="0"/>
              </a:rPr>
              <a:t>И НАУКИ</a:t>
            </a:r>
          </a:p>
          <a:p>
            <a:r>
              <a:rPr lang="ru-RU" sz="940" dirty="0">
                <a:latin typeface="Arial" panose="020B0604020202020204" pitchFamily="34" charset="0"/>
                <a:cs typeface="Arial" panose="020B0604020202020204" pitchFamily="34" charset="0"/>
              </a:rPr>
              <a:t>КУРСКОЙ </a:t>
            </a:r>
          </a:p>
          <a:p>
            <a:r>
              <a:rPr lang="ru-RU" sz="940" dirty="0">
                <a:latin typeface="Arial" panose="020B0604020202020204" pitchFamily="34" charset="0"/>
                <a:cs typeface="Arial" panose="020B0604020202020204" pitchFamily="34" charset="0"/>
              </a:rPr>
              <a:t>ОБЛАСТИ</a:t>
            </a:r>
          </a:p>
        </p:txBody>
      </p:sp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8852" y="240665"/>
            <a:ext cx="751767" cy="75552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F7E39-D082-4585-A410-9684B872F275}" type="datetimeFigureOut">
              <a:rPr lang="ru-RU" smtClean="0"/>
              <a:t>19.09.2023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0D8C1-578F-4730-946C-B8C6776A2E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40920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ject 2"/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80064" y="6074415"/>
            <a:ext cx="5997903" cy="783103"/>
          </a:xfrm>
          <a:prstGeom prst="rect">
            <a:avLst/>
          </a:prstGeom>
        </p:spPr>
      </p:pic>
      <p:pic>
        <p:nvPicPr>
          <p:cNvPr id="6" name="object 3"/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6114027" y="6074415"/>
            <a:ext cx="5997902" cy="783103"/>
          </a:xfrm>
          <a:prstGeom prst="rect">
            <a:avLst/>
          </a:prstGeom>
        </p:spPr>
      </p:pic>
      <p:pic>
        <p:nvPicPr>
          <p:cNvPr id="7" name="object 7"/>
          <p:cNvPicPr/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32506" y="590558"/>
            <a:ext cx="2844594" cy="151118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978" y="205620"/>
            <a:ext cx="714046" cy="769877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9885035" y="228826"/>
            <a:ext cx="1293817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40" b="1" dirty="0">
                <a:latin typeface="Arial" panose="020B0604020202020204" pitchFamily="34" charset="0"/>
                <a:cs typeface="Arial" panose="020B0604020202020204" pitchFamily="34" charset="0"/>
              </a:rPr>
              <a:t>МИНИСТЕРСТВО</a:t>
            </a:r>
          </a:p>
          <a:p>
            <a:r>
              <a:rPr lang="ru-RU" sz="940" b="1" dirty="0">
                <a:latin typeface="Arial" panose="020B0604020202020204" pitchFamily="34" charset="0"/>
                <a:cs typeface="Arial" panose="020B0604020202020204" pitchFamily="34" charset="0"/>
              </a:rPr>
              <a:t>ОБРАЗОВАНИЯ</a:t>
            </a:r>
          </a:p>
          <a:p>
            <a:r>
              <a:rPr lang="ru-RU" sz="940" b="1" dirty="0">
                <a:latin typeface="Arial" panose="020B0604020202020204" pitchFamily="34" charset="0"/>
                <a:cs typeface="Arial" panose="020B0604020202020204" pitchFamily="34" charset="0"/>
              </a:rPr>
              <a:t>И НАУКИ</a:t>
            </a:r>
          </a:p>
          <a:p>
            <a:r>
              <a:rPr lang="ru-RU" sz="940" dirty="0">
                <a:latin typeface="Arial" panose="020B0604020202020204" pitchFamily="34" charset="0"/>
                <a:cs typeface="Arial" panose="020B0604020202020204" pitchFamily="34" charset="0"/>
              </a:rPr>
              <a:t>КУРСКОЙ </a:t>
            </a:r>
          </a:p>
          <a:p>
            <a:r>
              <a:rPr lang="ru-RU" sz="940" dirty="0">
                <a:latin typeface="Arial" panose="020B0604020202020204" pitchFamily="34" charset="0"/>
                <a:cs typeface="Arial" panose="020B0604020202020204" pitchFamily="34" charset="0"/>
              </a:rPr>
              <a:t>ОБЛАСТИ</a:t>
            </a:r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8852" y="240665"/>
            <a:ext cx="751767" cy="755526"/>
          </a:xfrm>
          <a:prstGeom prst="rect">
            <a:avLst/>
          </a:prstGeom>
        </p:spPr>
      </p:pic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F7E39-D082-4585-A410-9684B872F275}" type="datetimeFigureOut">
              <a:rPr lang="ru-RU" smtClean="0"/>
              <a:t>19.09.2023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0D8C1-578F-4730-946C-B8C6776A2E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3815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F7E39-D082-4585-A410-9684B872F275}" type="datetimeFigureOut">
              <a:rPr lang="ru-RU" smtClean="0"/>
              <a:t>19.09.2023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0D8C1-578F-4730-946C-B8C6776A2E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17208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ject 2"/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80064" y="6074415"/>
            <a:ext cx="5997903" cy="783103"/>
          </a:xfrm>
          <a:prstGeom prst="rect">
            <a:avLst/>
          </a:prstGeom>
        </p:spPr>
      </p:pic>
      <p:pic>
        <p:nvPicPr>
          <p:cNvPr id="9" name="object 3"/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6114027" y="6074415"/>
            <a:ext cx="5997902" cy="783103"/>
          </a:xfrm>
          <a:prstGeom prst="rect">
            <a:avLst/>
          </a:prstGeom>
        </p:spPr>
      </p:pic>
      <p:pic>
        <p:nvPicPr>
          <p:cNvPr id="10" name="object 7"/>
          <p:cNvPicPr/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32506" y="590558"/>
            <a:ext cx="2844594" cy="151118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978" y="205620"/>
            <a:ext cx="714046" cy="769877"/>
          </a:xfrm>
          <a:prstGeom prst="rect">
            <a:avLst/>
          </a:prstGeom>
        </p:spPr>
      </p:pic>
      <p:sp>
        <p:nvSpPr>
          <p:cNvPr id="12" name="TextBox 11"/>
          <p:cNvSpPr txBox="1"/>
          <p:nvPr userDrawn="1"/>
        </p:nvSpPr>
        <p:spPr>
          <a:xfrm>
            <a:off x="9885035" y="228826"/>
            <a:ext cx="1293817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40" b="1" dirty="0">
                <a:latin typeface="Arial" panose="020B0604020202020204" pitchFamily="34" charset="0"/>
                <a:cs typeface="Arial" panose="020B0604020202020204" pitchFamily="34" charset="0"/>
              </a:rPr>
              <a:t>МИНИСТЕРСТВО</a:t>
            </a:r>
          </a:p>
          <a:p>
            <a:r>
              <a:rPr lang="ru-RU" sz="940" b="1" dirty="0">
                <a:latin typeface="Arial" panose="020B0604020202020204" pitchFamily="34" charset="0"/>
                <a:cs typeface="Arial" panose="020B0604020202020204" pitchFamily="34" charset="0"/>
              </a:rPr>
              <a:t>ОБРАЗОВАНИЯ</a:t>
            </a:r>
          </a:p>
          <a:p>
            <a:r>
              <a:rPr lang="ru-RU" sz="940" b="1" dirty="0">
                <a:latin typeface="Arial" panose="020B0604020202020204" pitchFamily="34" charset="0"/>
                <a:cs typeface="Arial" panose="020B0604020202020204" pitchFamily="34" charset="0"/>
              </a:rPr>
              <a:t>И НАУКИ</a:t>
            </a:r>
          </a:p>
          <a:p>
            <a:r>
              <a:rPr lang="ru-RU" sz="940" dirty="0">
                <a:latin typeface="Arial" panose="020B0604020202020204" pitchFamily="34" charset="0"/>
                <a:cs typeface="Arial" panose="020B0604020202020204" pitchFamily="34" charset="0"/>
              </a:rPr>
              <a:t>КУРСКОЙ </a:t>
            </a:r>
          </a:p>
          <a:p>
            <a:r>
              <a:rPr lang="ru-RU" sz="940" dirty="0">
                <a:latin typeface="Arial" panose="020B0604020202020204" pitchFamily="34" charset="0"/>
                <a:cs typeface="Arial" panose="020B0604020202020204" pitchFamily="34" charset="0"/>
              </a:rPr>
              <a:t>ОБЛАСТИ</a:t>
            </a:r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8852" y="240665"/>
            <a:ext cx="751767" cy="75552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F7E39-D082-4585-A410-9684B872F275}" type="datetimeFigureOut">
              <a:rPr lang="ru-RU" smtClean="0"/>
              <a:t>19.09.2023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0D8C1-578F-4730-946C-B8C6776A2E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14378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EF7E39-D082-4585-A410-9684B872F275}" type="datetimeFigureOut">
              <a:rPr lang="ru-RU" smtClean="0"/>
              <a:t>19.09.2023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20D8C1-578F-4730-946C-B8C6776A2E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46527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8" r:id="rId8"/>
    <p:sldLayoutId id="2147483656" r:id="rId9"/>
    <p:sldLayoutId id="2147483657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Neue Machina Medium" panose="00000600000000000000" pitchFamily="2" charset="-52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>
              <a:lumMod val="6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0.jpeg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845" y="-27169"/>
            <a:ext cx="12192000" cy="685799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686" y="183466"/>
            <a:ext cx="918613" cy="99043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164299" y="317473"/>
            <a:ext cx="1245686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4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</a:t>
            </a:r>
          </a:p>
          <a:p>
            <a:r>
              <a:rPr lang="ru-RU" sz="94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</a:t>
            </a:r>
          </a:p>
          <a:p>
            <a:r>
              <a:rPr lang="ru-RU" sz="94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НАУКИ</a:t>
            </a:r>
          </a:p>
          <a:p>
            <a:r>
              <a:rPr lang="ru-RU" sz="9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КУРСКОЙ </a:t>
            </a:r>
          </a:p>
          <a:p>
            <a:r>
              <a:rPr lang="ru-RU" sz="9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9985" y="239289"/>
            <a:ext cx="967141" cy="971977"/>
          </a:xfrm>
          <a:prstGeom prst="rect">
            <a:avLst/>
          </a:prstGeom>
        </p:spPr>
      </p:pic>
      <p:sp>
        <p:nvSpPr>
          <p:cNvPr id="10" name="Развитие  сегмента  зубных паст"/>
          <p:cNvSpPr txBox="1"/>
          <p:nvPr/>
        </p:nvSpPr>
        <p:spPr>
          <a:xfrm>
            <a:off x="320667" y="1516970"/>
            <a:ext cx="6149143" cy="3867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r>
              <a:rPr lang="ru-RU" sz="3600" b="1" dirty="0">
                <a:solidFill>
                  <a:srgbClr val="680000"/>
                </a:solidFill>
                <a:latin typeface="Times New Roman" pitchFamily="18" charset="0"/>
                <a:cs typeface="Times New Roman" pitchFamily="18" charset="0"/>
              </a:rPr>
              <a:t>Бережливые </a:t>
            </a:r>
            <a:r>
              <a:rPr lang="ru-RU" sz="3600" b="1" dirty="0" smtClean="0">
                <a:solidFill>
                  <a:srgbClr val="680000"/>
                </a:solidFill>
                <a:latin typeface="Times New Roman" pitchFamily="18" charset="0"/>
                <a:cs typeface="Times New Roman" pitchFamily="18" charset="0"/>
              </a:rPr>
              <a:t>технологии</a:t>
            </a:r>
          </a:p>
          <a:p>
            <a:r>
              <a:rPr lang="ru-RU" sz="3600" b="1" dirty="0" smtClean="0">
                <a:solidFill>
                  <a:srgbClr val="68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>
                <a:solidFill>
                  <a:srgbClr val="680000"/>
                </a:solidFill>
                <a:latin typeface="Times New Roman" pitchFamily="18" charset="0"/>
                <a:cs typeface="Times New Roman" pitchFamily="18" charset="0"/>
              </a:rPr>
              <a:t>для оптимизации образовательного процесса современного колледжа: региональный опыт, актуальные задачи</a:t>
            </a:r>
            <a:endParaRPr lang="ru-RU" sz="3600" dirty="0">
              <a:solidFill>
                <a:srgbClr val="68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Aft>
                <a:spcPts val="0"/>
              </a:spcAft>
            </a:pPr>
            <a:endParaRPr lang="ru-RU" sz="3200" b="1" dirty="0" smtClean="0">
              <a:solidFill>
                <a:srgbClr val="68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Еще больше  новых брендов"/>
          <p:cNvSpPr txBox="1"/>
          <p:nvPr/>
        </p:nvSpPr>
        <p:spPr>
          <a:xfrm>
            <a:off x="320667" y="5384695"/>
            <a:ext cx="6597717" cy="7457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>
              <a:lnSpc>
                <a:spcPct val="150000"/>
              </a:lnSpc>
              <a:defRPr sz="7000" spc="140">
                <a:solidFill>
                  <a:srgbClr val="FFFFFF"/>
                </a:solidFill>
                <a:latin typeface="Muller Light"/>
                <a:ea typeface="Muller Light"/>
                <a:cs typeface="Muller Light"/>
                <a:sym typeface="Muller Light"/>
              </a:defRPr>
            </a:pPr>
            <a:r>
              <a:rPr lang="ru-RU" sz="1600" b="1" spc="140" dirty="0" smtClean="0">
                <a:solidFill>
                  <a:srgbClr val="680000"/>
                </a:solidFill>
                <a:latin typeface="Times New Roman" panose="02020603050405020304" pitchFamily="18" charset="0"/>
                <a:ea typeface="Muller Light"/>
                <a:cs typeface="Times New Roman" panose="02020603050405020304" pitchFamily="18" charset="0"/>
              </a:rPr>
              <a:t>Н.Н. Травкина, доцент кафедры профессионального образования   ОГБУ ДПО КИРО</a:t>
            </a:r>
            <a:endParaRPr lang="ru-RU" sz="1600" b="1" spc="140" dirty="0">
              <a:solidFill>
                <a:srgbClr val="680000"/>
              </a:solidFill>
              <a:latin typeface="Times New Roman" panose="02020603050405020304" pitchFamily="18" charset="0"/>
              <a:ea typeface="Muller Light"/>
              <a:cs typeface="Times New Roman" panose="02020603050405020304" pitchFamily="18" charset="0"/>
            </a:endParaRPr>
          </a:p>
        </p:txBody>
      </p:sp>
      <p:pic>
        <p:nvPicPr>
          <p:cNvPr id="11" name="Picture 2" descr="http://lizey11.ucoz.ru/_si/1/7647107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6302" y="183466"/>
            <a:ext cx="3975354" cy="1160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7854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1223" y="1"/>
            <a:ext cx="12192000" cy="685799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79477" y="1868845"/>
            <a:ext cx="4125097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ru-RU" sz="28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 2022  г. в КГПК  стартовали </a:t>
            </a:r>
            <a:r>
              <a:rPr lang="ru-RU" sz="2800" b="1" dirty="0" smtClean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проекты</a:t>
            </a:r>
          </a:p>
          <a:p>
            <a:pPr>
              <a:spcAft>
                <a:spcPts val="800"/>
              </a:spcAft>
            </a:pPr>
            <a:r>
              <a:rPr lang="ru-RU" sz="2800" b="1" dirty="0" smtClean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 бережливому производству, в </a:t>
            </a:r>
            <a:r>
              <a:rPr lang="ru-RU" sz="2800" b="1" dirty="0" smtClean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основе </a:t>
            </a:r>
            <a:r>
              <a:rPr lang="ru-RU" sz="28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которых </a:t>
            </a:r>
            <a:r>
              <a:rPr lang="ru-RU" sz="2800" b="1" dirty="0" smtClean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системный </a:t>
            </a:r>
            <a:r>
              <a:rPr lang="ru-RU" sz="28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подход устранения </a:t>
            </a:r>
            <a:endParaRPr lang="ru-RU" sz="2800" b="1" dirty="0" smtClean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r>
              <a:rPr lang="ru-RU" sz="2800" b="1" dirty="0" smtClean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потерь </a:t>
            </a:r>
            <a:r>
              <a:rPr lang="ru-RU" sz="28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 создания </a:t>
            </a:r>
            <a:endParaRPr lang="ru-RU" sz="2800" b="1" dirty="0" smtClean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r>
              <a:rPr lang="ru-RU" sz="2800" b="1" dirty="0" smtClean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ценностей для потребителей.</a:t>
            </a:r>
            <a:endParaRPr lang="ru-RU" sz="2800" b="1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/>
          <p:nvPr/>
        </p:nvPicPr>
        <p:blipFill rotWithShape="1">
          <a:blip r:embed="rId3"/>
          <a:srcRect l="32019" t="44529" r="23109" b="7305"/>
          <a:stretch/>
        </p:blipFill>
        <p:spPr bwMode="auto">
          <a:xfrm>
            <a:off x="3466953" y="35425"/>
            <a:ext cx="5388498" cy="319048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/>
          <p:cNvPicPr/>
          <p:nvPr/>
        </p:nvPicPr>
        <p:blipFill rotWithShape="1">
          <a:blip r:embed="rId4"/>
          <a:srcRect l="26313" t="48411" r="23626" b="31278"/>
          <a:stretch/>
        </p:blipFill>
        <p:spPr bwMode="auto">
          <a:xfrm>
            <a:off x="3466953" y="4127593"/>
            <a:ext cx="8576217" cy="257770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061961" y="2865291"/>
            <a:ext cx="8151262" cy="120032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Партнерская проверка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качества образцов лучших практик применения методов бережливого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производства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КГПК</a:t>
            </a:r>
          </a:p>
        </p:txBody>
      </p:sp>
      <p:pic>
        <p:nvPicPr>
          <p:cNvPr id="9" name="Рисунок 8"/>
          <p:cNvPicPr/>
          <p:nvPr/>
        </p:nvPicPr>
        <p:blipFill rotWithShape="1">
          <a:blip r:embed="rId5"/>
          <a:srcRect l="24693" t="7982" r="66488" b="85747"/>
          <a:stretch/>
        </p:blipFill>
        <p:spPr bwMode="auto">
          <a:xfrm>
            <a:off x="791074" y="239552"/>
            <a:ext cx="2064283" cy="113554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Picture 2" descr="http://lizey11.ucoz.ru/_si/1/7647107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4243" y="239552"/>
            <a:ext cx="3577757" cy="985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3933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845" y="-27169"/>
            <a:ext cx="12192000" cy="6857999"/>
          </a:xfrm>
          <a:prstGeom prst="rect">
            <a:avLst/>
          </a:prstGeom>
        </p:spPr>
      </p:pic>
      <p:pic>
        <p:nvPicPr>
          <p:cNvPr id="14" name="Рисунок 13" descr="C:\Users\Наталья\Desktop\фото бережливое\DSC04783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32" t="17159" r="11421" b="5326"/>
          <a:stretch/>
        </p:blipFill>
        <p:spPr bwMode="auto">
          <a:xfrm>
            <a:off x="247135" y="116165"/>
            <a:ext cx="11763632" cy="682422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1291563" y="116165"/>
            <a:ext cx="10488760" cy="584775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ТЕХНОЛОГИИ  БЕРЕЖЛИВОГО  ОБРАЗОВАНИЯ </a:t>
            </a:r>
            <a:r>
              <a:rPr lang="ru-RU" sz="3200" b="1" dirty="0" smtClean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КИРО- 2019 </a:t>
            </a:r>
            <a:endParaRPr lang="ru-RU" sz="32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8936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845" y="-228291"/>
            <a:ext cx="12192000" cy="6857999"/>
          </a:xfrm>
          <a:prstGeom prst="rect">
            <a:avLst/>
          </a:prstGeom>
        </p:spPr>
      </p:pic>
      <p:pic>
        <p:nvPicPr>
          <p:cNvPr id="11" name="Picture 2" descr="http://lizey11.ucoz.ru/_si/1/7647107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9439" y="-146191"/>
            <a:ext cx="4213985" cy="1160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35787" cy="321335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88" r="8263"/>
          <a:stretch/>
        </p:blipFill>
        <p:spPr>
          <a:xfrm>
            <a:off x="5972067" y="3332268"/>
            <a:ext cx="5569144" cy="325997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45" t="22826" b="19071"/>
          <a:stretch/>
        </p:blipFill>
        <p:spPr>
          <a:xfrm>
            <a:off x="0" y="3332268"/>
            <a:ext cx="6099845" cy="325997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704778" y="1265222"/>
            <a:ext cx="5414801" cy="1815882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Выездная 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стажировка 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 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ОГАПОУ «</a:t>
            </a:r>
            <a:r>
              <a:rPr lang="ru-RU" sz="28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Яковлевский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педагогический колледж»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(Белгородская 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область)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76406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845" y="1"/>
            <a:ext cx="12192000" cy="6857999"/>
          </a:xfrm>
          <a:prstGeom prst="rect">
            <a:avLst/>
          </a:prstGeom>
        </p:spPr>
      </p:pic>
      <p:pic>
        <p:nvPicPr>
          <p:cNvPr id="11" name="Picture 2" descr="http://lizey11.ucoz.ru/_si/1/7647107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9439" y="211350"/>
            <a:ext cx="4213985" cy="1160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0862224"/>
              </p:ext>
            </p:extLst>
          </p:nvPr>
        </p:nvGraphicFramePr>
        <p:xfrm>
          <a:off x="289486" y="586425"/>
          <a:ext cx="5685778" cy="589811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2614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43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360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Наименование</a:t>
                      </a:r>
                      <a:r>
                        <a:rPr lang="ru-RU" sz="2000" baseline="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ПОО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770" marR="52770" marT="0" marB="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К-во 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770" marR="52770" marT="0" marB="0"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18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ОБПОУ «КГПК</a:t>
                      </a:r>
                      <a:r>
                        <a:rPr lang="ru-RU" sz="2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  <a:endParaRPr lang="ru-RU" sz="20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770" marR="52770" marT="0" marB="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6+18</a:t>
                      </a:r>
                      <a:endParaRPr lang="ru-RU" sz="20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770" marR="52770" marT="0" marB="0"/>
                </a:tc>
                <a:extLst>
                  <a:ext uri="{0D108BD9-81ED-4DB2-BD59-A6C34878D82A}">
                    <a16:rowId xmlns:a16="http://schemas.microsoft.com/office/drawing/2014/main" val="2391600861"/>
                  </a:ext>
                </a:extLst>
              </a:tr>
              <a:tr h="1618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ОБПОУ «</a:t>
                      </a:r>
                      <a:r>
                        <a:rPr lang="ru-RU" sz="2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КЭМТ</a:t>
                      </a:r>
                      <a:endParaRPr lang="ru-RU" sz="20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770" marR="52770" marT="0" marB="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20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770" marR="52770" marT="0" marB="0"/>
                </a:tc>
                <a:extLst>
                  <a:ext uri="{0D108BD9-81ED-4DB2-BD59-A6C34878D82A}">
                    <a16:rowId xmlns:a16="http://schemas.microsoft.com/office/drawing/2014/main" val="610391811"/>
                  </a:ext>
                </a:extLst>
              </a:tr>
              <a:tr h="1618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ОБПОУ «ОГТК</a:t>
                      </a:r>
                      <a:r>
                        <a:rPr lang="ru-RU" sz="2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  <a:endParaRPr lang="ru-RU" sz="20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770" marR="52770" marT="0" marB="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20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770" marR="52770" marT="0" marB="0"/>
                </a:tc>
                <a:extLst>
                  <a:ext uri="{0D108BD9-81ED-4DB2-BD59-A6C34878D82A}">
                    <a16:rowId xmlns:a16="http://schemas.microsoft.com/office/drawing/2014/main" val="3086075086"/>
                  </a:ext>
                </a:extLst>
              </a:tr>
              <a:tr h="16182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ОБПОУ «ЖГМК</a:t>
                      </a:r>
                      <a:r>
                        <a:rPr lang="ru-RU" sz="2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  <a:endParaRPr lang="ru-RU" sz="20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770" marR="52770" marT="0" marB="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20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770" marR="52770" marT="0" marB="0"/>
                </a:tc>
                <a:extLst>
                  <a:ext uri="{0D108BD9-81ED-4DB2-BD59-A6C34878D82A}">
                    <a16:rowId xmlns:a16="http://schemas.microsoft.com/office/drawing/2014/main" val="3070949674"/>
                  </a:ext>
                </a:extLst>
              </a:tr>
              <a:tr h="1618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ОБПОУ «САТТ»В.М. Клыкова»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770" marR="52770" marT="0" marB="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770" marR="52770" marT="0" marB="0"/>
                </a:tc>
                <a:extLst>
                  <a:ext uri="{0D108BD9-81ED-4DB2-BD59-A6C34878D82A}">
                    <a16:rowId xmlns:a16="http://schemas.microsoft.com/office/drawing/2014/main" val="3907929698"/>
                  </a:ext>
                </a:extLst>
              </a:tr>
              <a:tr h="1618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ОБПОУ «КГТТС</a:t>
                      </a:r>
                      <a:r>
                        <a:rPr lang="ru-RU" sz="2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  <a:endParaRPr lang="ru-RU" sz="20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770" marR="52770" marT="0" marB="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0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770" marR="52770" marT="0" marB="0"/>
                </a:tc>
                <a:extLst>
                  <a:ext uri="{0D108BD9-81ED-4DB2-BD59-A6C34878D82A}">
                    <a16:rowId xmlns:a16="http://schemas.microsoft.com/office/drawing/2014/main" val="2109922770"/>
                  </a:ext>
                </a:extLst>
              </a:tr>
              <a:tr h="1618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ОАПОУ  «ДАТК</a:t>
                      </a:r>
                      <a:r>
                        <a:rPr lang="ru-RU" sz="2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  <a:endParaRPr lang="ru-RU" sz="20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770" marR="52770" marT="0" marB="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0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770" marR="52770" marT="0" marB="0"/>
                </a:tc>
                <a:extLst>
                  <a:ext uri="{0D108BD9-81ED-4DB2-BD59-A6C34878D82A}">
                    <a16:rowId xmlns:a16="http://schemas.microsoft.com/office/drawing/2014/main" val="2662412768"/>
                  </a:ext>
                </a:extLst>
              </a:tr>
              <a:tr h="1618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ОБПОУ «ССХТ»</a:t>
                      </a:r>
                      <a:endParaRPr lang="ru-RU" sz="20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770" marR="52770" marT="0" marB="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0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770" marR="52770" marT="0" marB="0"/>
                </a:tc>
                <a:extLst>
                  <a:ext uri="{0D108BD9-81ED-4DB2-BD59-A6C34878D82A}">
                    <a16:rowId xmlns:a16="http://schemas.microsoft.com/office/drawing/2014/main" val="1917504754"/>
                  </a:ext>
                </a:extLst>
              </a:tr>
              <a:tr h="3236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ОБПОУ «САТТ им. К.К. Рокоссовского»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770" marR="52770" marT="0" marB="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770" marR="5277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3653">
                <a:tc>
                  <a:txBody>
                    <a:bodyPr/>
                    <a:lstStyle/>
                    <a:p>
                      <a:pPr marL="6413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ОБПОУ «</a:t>
                      </a:r>
                      <a:r>
                        <a:rPr lang="ru-RU" sz="20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Железногорский</a:t>
                      </a: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ПК</a:t>
                      </a:r>
                      <a:r>
                        <a:rPr lang="ru-RU" sz="2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  <a:endParaRPr lang="ru-RU" sz="20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770" marR="52770" marT="0" marB="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413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0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770" marR="52770" marT="0" marB="0"/>
                </a:tc>
                <a:extLst>
                  <a:ext uri="{0D108BD9-81ED-4DB2-BD59-A6C34878D82A}">
                    <a16:rowId xmlns:a16="http://schemas.microsoft.com/office/drawing/2014/main" val="335672964"/>
                  </a:ext>
                </a:extLst>
              </a:tr>
              <a:tr h="32365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ОБПОУ «ОМК имени Даниила Гранина» </a:t>
                      </a:r>
                    </a:p>
                  </a:txBody>
                  <a:tcPr marL="52770" marR="52770" marT="0" marB="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0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770" marR="52770" marT="0" marB="0"/>
                </a:tc>
                <a:extLst>
                  <a:ext uri="{0D108BD9-81ED-4DB2-BD59-A6C34878D82A}">
                    <a16:rowId xmlns:a16="http://schemas.microsoft.com/office/drawing/2014/main" val="2947209036"/>
                  </a:ext>
                </a:extLst>
              </a:tr>
              <a:tr h="30117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ОБПОУ «КПК</a:t>
                      </a:r>
                      <a:r>
                        <a:rPr lang="ru-RU" sz="2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  <a:endParaRPr lang="ru-RU" sz="20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770" marR="52770" marT="0" marB="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0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770" marR="52770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5058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ОБПОУ «КАТК»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770" marR="52770" marT="0" marB="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770" marR="52770" marT="0" marB="0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505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ОБПОУ «КТС»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770" marR="52770" marT="0" marB="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770" marR="52770" marT="0" marB="0"/>
                </a:tc>
                <a:extLst>
                  <a:ext uri="{0D108BD9-81ED-4DB2-BD59-A6C34878D82A}">
                    <a16:rowId xmlns:a16="http://schemas.microsoft.com/office/drawing/2014/main" val="340422466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58185" y="124760"/>
            <a:ext cx="5948381" cy="461665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КОМАНДЫ ТЬЮТЕРОВ   БО </a:t>
            </a: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(52 чел.)</a:t>
            </a:r>
            <a:endParaRPr lang="ru-RU" sz="1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3" descr="C:\Users\Наталья\Desktop\речь 19.09\996a9417-5bba-4f71-9d79-bb72bbe34c0a.jfif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1" t="28998" b="14617"/>
          <a:stretch/>
        </p:blipFill>
        <p:spPr bwMode="auto">
          <a:xfrm>
            <a:off x="5952226" y="1225883"/>
            <a:ext cx="6021198" cy="2684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Наталья\Desktop\речь 19.09\1d048622-738c-4493-86a7-ba585812b630.jfif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67" t="25193" b="20699"/>
          <a:stretch/>
        </p:blipFill>
        <p:spPr bwMode="auto">
          <a:xfrm>
            <a:off x="6099845" y="4024665"/>
            <a:ext cx="5721359" cy="2740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8849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-16837"/>
            <a:ext cx="12192000" cy="6857999"/>
          </a:xfrm>
          <a:prstGeom prst="rect">
            <a:avLst/>
          </a:prstGeom>
        </p:spPr>
      </p:pic>
      <p:pic>
        <p:nvPicPr>
          <p:cNvPr id="11" name="Picture 2" descr="http://lizey11.ucoz.ru/_si/1/7647107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9439" y="211350"/>
            <a:ext cx="4213985" cy="1160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/>
          <p:nvPr/>
        </p:nvPicPr>
        <p:blipFill rotWithShape="1">
          <a:blip r:embed="rId4"/>
          <a:srcRect l="14310" t="22933" r="39994" b="44912"/>
          <a:stretch/>
        </p:blipFill>
        <p:spPr bwMode="auto">
          <a:xfrm>
            <a:off x="0" y="791476"/>
            <a:ext cx="6667230" cy="259310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/>
          <p:cNvPicPr/>
          <p:nvPr/>
        </p:nvPicPr>
        <p:blipFill rotWithShape="1">
          <a:blip r:embed="rId5"/>
          <a:srcRect l="14825" t="15556" r="40185" b="78587"/>
          <a:stretch/>
        </p:blipFill>
        <p:spPr bwMode="auto">
          <a:xfrm>
            <a:off x="3845" y="3409590"/>
            <a:ext cx="8478973" cy="1254840"/>
          </a:xfrm>
          <a:prstGeom prst="rect">
            <a:avLst/>
          </a:prstGeom>
          <a:ln w="28575">
            <a:solidFill>
              <a:srgbClr val="C00000"/>
            </a:solidFill>
            <a:prstDash val="lgDash"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/>
          <p:cNvPicPr/>
          <p:nvPr/>
        </p:nvPicPr>
        <p:blipFill rotWithShape="1">
          <a:blip r:embed="rId5"/>
          <a:srcRect l="14928" t="38434" r="39979" b="39970"/>
          <a:stretch/>
        </p:blipFill>
        <p:spPr bwMode="auto">
          <a:xfrm>
            <a:off x="142875" y="5190757"/>
            <a:ext cx="5953125" cy="160337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Рисунок 11"/>
          <p:cNvPicPr/>
          <p:nvPr/>
        </p:nvPicPr>
        <p:blipFill rotWithShape="1">
          <a:blip r:embed="rId5"/>
          <a:srcRect l="14619" t="21047" r="39960" b="74043"/>
          <a:stretch/>
        </p:blipFill>
        <p:spPr bwMode="auto">
          <a:xfrm>
            <a:off x="142874" y="4795076"/>
            <a:ext cx="5953125" cy="36195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95905" y="0"/>
            <a:ext cx="588968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СПИСОК ПОБЕДИТЕЛЕЙ конкурса 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«БЕРЕЖЛИВАЯ ИНИЦИАТИВА» - 2022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5952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-86264" y="0"/>
            <a:ext cx="12192000" cy="6857999"/>
          </a:xfrm>
          <a:prstGeom prst="rect">
            <a:avLst/>
          </a:prstGeom>
        </p:spPr>
      </p:pic>
      <p:pic>
        <p:nvPicPr>
          <p:cNvPr id="11" name="Picture 2" descr="http://lizey11.ucoz.ru/_si/1/7647107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9438" y="120826"/>
            <a:ext cx="4213985" cy="1160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43363" y="1766433"/>
            <a:ext cx="10529437" cy="4439229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 indent="540385" algn="just">
              <a:lnSpc>
                <a:spcPct val="107000"/>
              </a:lnSpc>
              <a:spcAft>
                <a:spcPts val="0"/>
              </a:spcAft>
            </a:pP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-активизировать 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работу по 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формированию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культуры бережливого управления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обеспечить совершенствование потоков создания ценности для 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потребителей 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образовательных услуг;</a:t>
            </a:r>
            <a:endParaRPr lang="ru-RU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540385" algn="just">
              <a:lnSpc>
                <a:spcPct val="107000"/>
              </a:lnSpc>
              <a:spcAft>
                <a:spcPts val="0"/>
              </a:spcAft>
            </a:pP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-использовать 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механизм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выполнения индивидуальных, творческих, курсовых, дипломных проектов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обучающимися с 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применением 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бережливых технологий как 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метода 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применения опыта студентами;</a:t>
            </a:r>
            <a:endParaRPr lang="ru-RU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540385" algn="just">
              <a:lnSpc>
                <a:spcPct val="107000"/>
              </a:lnSpc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-обеспечить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разработку и реализацию бережливых проектов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нацеленных на оптимизацию процессов, снижение 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потерь; </a:t>
            </a:r>
            <a:endParaRPr lang="ru-RU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540385" algn="just">
              <a:lnSpc>
                <a:spcPct val="107000"/>
              </a:lnSpc>
              <a:spcAft>
                <a:spcPts val="0"/>
              </a:spcAft>
            </a:pP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внедрять 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инструменты бережливого производства и обеспечить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вхождение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до 2025 года 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ПОО   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Курской области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лигу бережливых колледжей</a:t>
            </a:r>
            <a: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400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10550" y="259612"/>
            <a:ext cx="6681093" cy="1277850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 indent="540385" algn="just">
              <a:lnSpc>
                <a:spcPct val="107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АКТУАЛЬНЫЕ ЗАДАЧИ ВОВЛЕЧЕНИЯ ПОО В ОСВОЕНИЕ БЕРЕЖЛИВЫХ ТЕХНОЛОГИЙ: </a:t>
            </a:r>
          </a:p>
        </p:txBody>
      </p:sp>
    </p:spTree>
    <p:extLst>
      <p:ext uri="{BB962C8B-B14F-4D97-AF65-F5344CB8AC3E}">
        <p14:creationId xmlns:p14="http://schemas.microsoft.com/office/powerpoint/2010/main" val="275508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Фигура"/>
          <p:cNvSpPr/>
          <p:nvPr/>
        </p:nvSpPr>
        <p:spPr>
          <a:xfrm>
            <a:off x="-130773" y="2193"/>
            <a:ext cx="10930152" cy="68553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2" y="0"/>
                </a:moveTo>
                <a:lnTo>
                  <a:pt x="13688" y="0"/>
                </a:lnTo>
                <a:lnTo>
                  <a:pt x="21600" y="21600"/>
                </a:lnTo>
                <a:lnTo>
                  <a:pt x="0" y="21600"/>
                </a:lnTo>
                <a:lnTo>
                  <a:pt x="192" y="0"/>
                </a:lnTo>
                <a:close/>
              </a:path>
            </a:pathLst>
          </a:custGeom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25400" tIns="25400" rIns="25400" bIns="25400" anchor="ctr"/>
          <a:lstStyle/>
          <a:p>
            <a:pPr algn="ctr" defTabSz="412750" hangingPunct="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3" name="Фигура"/>
          <p:cNvSpPr/>
          <p:nvPr/>
        </p:nvSpPr>
        <p:spPr>
          <a:xfrm>
            <a:off x="-130773" y="2307666"/>
            <a:ext cx="10930152" cy="4551475"/>
          </a:xfrm>
          <a:custGeom>
            <a:avLst/>
            <a:gdLst>
              <a:gd name="connsiteX0" fmla="*/ 192 w 21600"/>
              <a:gd name="connsiteY0" fmla="*/ 4458 h 26058"/>
              <a:gd name="connsiteX1" fmla="*/ 16399 w 21600"/>
              <a:gd name="connsiteY1" fmla="*/ 0 h 26058"/>
              <a:gd name="connsiteX2" fmla="*/ 21600 w 21600"/>
              <a:gd name="connsiteY2" fmla="*/ 26058 h 26058"/>
              <a:gd name="connsiteX3" fmla="*/ 0 w 21600"/>
              <a:gd name="connsiteY3" fmla="*/ 26058 h 26058"/>
              <a:gd name="connsiteX4" fmla="*/ 192 w 21600"/>
              <a:gd name="connsiteY4" fmla="*/ 4458 h 26058"/>
              <a:gd name="connsiteX0" fmla="*/ 130 w 21600"/>
              <a:gd name="connsiteY0" fmla="*/ 273 h 26058"/>
              <a:gd name="connsiteX1" fmla="*/ 16399 w 21600"/>
              <a:gd name="connsiteY1" fmla="*/ 0 h 26058"/>
              <a:gd name="connsiteX2" fmla="*/ 21600 w 21600"/>
              <a:gd name="connsiteY2" fmla="*/ 26058 h 26058"/>
              <a:gd name="connsiteX3" fmla="*/ 0 w 21600"/>
              <a:gd name="connsiteY3" fmla="*/ 26058 h 26058"/>
              <a:gd name="connsiteX4" fmla="*/ 130 w 21600"/>
              <a:gd name="connsiteY4" fmla="*/ 273 h 26058"/>
              <a:gd name="connsiteX0" fmla="*/ 161 w 21600"/>
              <a:gd name="connsiteY0" fmla="*/ 0 h 26240"/>
              <a:gd name="connsiteX1" fmla="*/ 16399 w 21600"/>
              <a:gd name="connsiteY1" fmla="*/ 182 h 26240"/>
              <a:gd name="connsiteX2" fmla="*/ 21600 w 21600"/>
              <a:gd name="connsiteY2" fmla="*/ 26240 h 26240"/>
              <a:gd name="connsiteX3" fmla="*/ 0 w 21600"/>
              <a:gd name="connsiteY3" fmla="*/ 26240 h 26240"/>
              <a:gd name="connsiteX4" fmla="*/ 161 w 21600"/>
              <a:gd name="connsiteY4" fmla="*/ 0 h 26240"/>
              <a:gd name="connsiteX0" fmla="*/ 161 w 21600"/>
              <a:gd name="connsiteY0" fmla="*/ 0 h 26240"/>
              <a:gd name="connsiteX1" fmla="*/ 16399 w 21600"/>
              <a:gd name="connsiteY1" fmla="*/ 182 h 26240"/>
              <a:gd name="connsiteX2" fmla="*/ 21600 w 21600"/>
              <a:gd name="connsiteY2" fmla="*/ 26240 h 26240"/>
              <a:gd name="connsiteX3" fmla="*/ 0 w 21600"/>
              <a:gd name="connsiteY3" fmla="*/ 26240 h 26240"/>
              <a:gd name="connsiteX4" fmla="*/ 161 w 21600"/>
              <a:gd name="connsiteY4" fmla="*/ 0 h 26240"/>
              <a:gd name="connsiteX0" fmla="*/ 128 w 21600"/>
              <a:gd name="connsiteY0" fmla="*/ 0 h 26267"/>
              <a:gd name="connsiteX1" fmla="*/ 16399 w 21600"/>
              <a:gd name="connsiteY1" fmla="*/ 209 h 26267"/>
              <a:gd name="connsiteX2" fmla="*/ 21600 w 21600"/>
              <a:gd name="connsiteY2" fmla="*/ 26267 h 26267"/>
              <a:gd name="connsiteX3" fmla="*/ 0 w 21600"/>
              <a:gd name="connsiteY3" fmla="*/ 26267 h 26267"/>
              <a:gd name="connsiteX4" fmla="*/ 128 w 21600"/>
              <a:gd name="connsiteY4" fmla="*/ 0 h 26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00" h="26267" extrusionOk="0">
                <a:moveTo>
                  <a:pt x="128" y="0"/>
                </a:moveTo>
                <a:lnTo>
                  <a:pt x="16399" y="209"/>
                </a:lnTo>
                <a:lnTo>
                  <a:pt x="21600" y="26267"/>
                </a:lnTo>
                <a:lnTo>
                  <a:pt x="0" y="26267"/>
                </a:lnTo>
                <a:cubicBezTo>
                  <a:pt x="43" y="17672"/>
                  <a:pt x="85" y="8595"/>
                  <a:pt x="128" y="0"/>
                </a:cubicBezTo>
                <a:close/>
              </a:path>
            </a:pathLst>
          </a:custGeom>
          <a:solidFill>
            <a:srgbClr val="E1D46D"/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25400" tIns="25400" rIns="25400" bIns="25400" anchor="ctr"/>
          <a:lstStyle/>
          <a:p>
            <a:pPr algn="ctr" defTabSz="412750" hangingPunct="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 kern="0">
              <a:solidFill>
                <a:schemeClr val="accent4">
                  <a:lumMod val="50000"/>
                </a:schemeClr>
              </a:solidFill>
              <a:latin typeface="Helvetica Neue Medium"/>
              <a:sym typeface="Helvetica Neue Medium"/>
            </a:endParaRPr>
          </a:p>
        </p:txBody>
      </p:sp>
      <p:pic>
        <p:nvPicPr>
          <p:cNvPr id="4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0064" y="6074415"/>
            <a:ext cx="5997903" cy="783103"/>
          </a:xfrm>
          <a:prstGeom prst="rect">
            <a:avLst/>
          </a:prstGeom>
        </p:spPr>
      </p:pic>
      <p:pic>
        <p:nvPicPr>
          <p:cNvPr id="5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114027" y="6074415"/>
            <a:ext cx="5997902" cy="783103"/>
          </a:xfrm>
          <a:prstGeom prst="rect">
            <a:avLst/>
          </a:prstGeom>
        </p:spPr>
      </p:pic>
      <p:pic>
        <p:nvPicPr>
          <p:cNvPr id="6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32506" y="590558"/>
            <a:ext cx="2844594" cy="1511189"/>
          </a:xfrm>
          <a:prstGeom prst="rect">
            <a:avLst/>
          </a:prstGeom>
        </p:spPr>
      </p:pic>
      <p:sp>
        <p:nvSpPr>
          <p:cNvPr id="7" name="Треугольник"/>
          <p:cNvSpPr/>
          <p:nvPr/>
        </p:nvSpPr>
        <p:spPr>
          <a:xfrm>
            <a:off x="-130773" y="4768605"/>
            <a:ext cx="1212183" cy="2092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00">
            <a:solidFill>
              <a:schemeClr val="accent4">
                <a:lumMod val="40000"/>
                <a:lumOff val="60000"/>
              </a:schemeClr>
            </a:solidFill>
            <a:miter lim="400000"/>
          </a:ln>
        </p:spPr>
        <p:txBody>
          <a:bodyPr lIns="25400" tIns="25400" rIns="25400" bIns="25400" anchor="ctr"/>
          <a:lstStyle/>
          <a:p>
            <a:pPr algn="ctr" defTabSz="412750" hangingPunct="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978" y="205620"/>
            <a:ext cx="714046" cy="76987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9885035" y="228826"/>
            <a:ext cx="1293817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40" b="1" dirty="0">
                <a:latin typeface="Arial" panose="020B0604020202020204" pitchFamily="34" charset="0"/>
                <a:cs typeface="Arial" panose="020B0604020202020204" pitchFamily="34" charset="0"/>
              </a:rPr>
              <a:t>МИНИСТЕРСТВО</a:t>
            </a:r>
          </a:p>
          <a:p>
            <a:r>
              <a:rPr lang="ru-RU" sz="940" b="1" dirty="0">
                <a:latin typeface="Arial" panose="020B0604020202020204" pitchFamily="34" charset="0"/>
                <a:cs typeface="Arial" panose="020B0604020202020204" pitchFamily="34" charset="0"/>
              </a:rPr>
              <a:t>ОБРАЗОВАНИЯ</a:t>
            </a:r>
          </a:p>
          <a:p>
            <a:r>
              <a:rPr lang="ru-RU" sz="940" b="1" dirty="0">
                <a:latin typeface="Arial" panose="020B0604020202020204" pitchFamily="34" charset="0"/>
                <a:cs typeface="Arial" panose="020B0604020202020204" pitchFamily="34" charset="0"/>
              </a:rPr>
              <a:t>И НАУКИ</a:t>
            </a:r>
          </a:p>
          <a:p>
            <a:r>
              <a:rPr lang="ru-RU" sz="940" dirty="0">
                <a:latin typeface="Arial" panose="020B0604020202020204" pitchFamily="34" charset="0"/>
                <a:cs typeface="Arial" panose="020B0604020202020204" pitchFamily="34" charset="0"/>
              </a:rPr>
              <a:t>КУРСКОЙ </a:t>
            </a:r>
          </a:p>
          <a:p>
            <a:r>
              <a:rPr lang="ru-RU" sz="940" dirty="0">
                <a:latin typeface="Arial" panose="020B0604020202020204" pitchFamily="34" charset="0"/>
                <a:cs typeface="Arial" panose="020B0604020202020204" pitchFamily="34" charset="0"/>
              </a:rPr>
              <a:t>ОБЛАСТИ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8852" y="240665"/>
            <a:ext cx="751767" cy="755526"/>
          </a:xfrm>
          <a:prstGeom prst="rect">
            <a:avLst/>
          </a:prstGeom>
        </p:spPr>
      </p:pic>
      <p:sp>
        <p:nvSpPr>
          <p:cNvPr id="13" name="Заголовок 1"/>
          <p:cNvSpPr txBox="1">
            <a:spLocks/>
          </p:cNvSpPr>
          <p:nvPr/>
        </p:nvSpPr>
        <p:spPr>
          <a:xfrm>
            <a:off x="1503040" y="2688953"/>
            <a:ext cx="7419287" cy="244734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0000" b="1" i="1" dirty="0" smtClean="0">
                <a:solidFill>
                  <a:srgbClr val="C0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Спасибо</a:t>
            </a:r>
            <a:br>
              <a:rPr lang="ru-RU" sz="10000" b="1" i="1" dirty="0" smtClean="0">
                <a:solidFill>
                  <a:srgbClr val="C0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</a:br>
            <a:r>
              <a:rPr lang="ru-RU" sz="10000" b="1" i="1" dirty="0" smtClean="0">
                <a:solidFill>
                  <a:srgbClr val="C0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за внимание!</a:t>
            </a:r>
            <a:endParaRPr lang="ru-RU" sz="10000" b="1" i="1" dirty="0">
              <a:solidFill>
                <a:srgbClr val="C0000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185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microsoft.com/office/2007/relationships/hdphoto" Target="../media/hdphoto1.wdp"/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Другая 1">
      <a:majorFont>
        <a:latin typeface="Druk Cyr"/>
        <a:ea typeface=""/>
        <a:cs typeface=""/>
      </a:majorFont>
      <a:minorFont>
        <a:latin typeface="Neue Machi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blipFill dpi="0" rotWithShape="1">
          <a:blip xmlns:r="http://schemas.openxmlformats.org/officeDocument/2006/relationships"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5300"/>
                    </a14:imgEffect>
                    <a14:imgEffect>
                      <a14:brightnessContrast bright="-1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38100">
          <a:noFill/>
          <a:prstDash val="sysDot"/>
        </a:ln>
      </a:spPr>
      <a:bodyPr rtlCol="0" anchor="ctr"/>
      <a:lstStyle>
        <a:defPPr marL="0" marR="0" indent="0" algn="ctr" defTabSz="914400" rtl="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kern="1200" cap="none" spc="0" normalizeH="0" baseline="0" noProof="0" dirty="0">
            <a:ln>
              <a:noFill/>
            </a:ln>
            <a:solidFill>
              <a:prstClr val="white"/>
            </a:solidFill>
            <a:effectLst/>
            <a:uLnTx/>
            <a:uFillTx/>
            <a:latin typeface="Phenomena" panose="00000500000000000000" pitchFamily="50" charset="-52"/>
            <a:ea typeface="+mn-ea"/>
            <a:cs typeface="+mn-cs"/>
            <a:sym typeface="Arial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2361</TotalTime>
  <Words>281</Words>
  <Application>Microsoft Office PowerPoint</Application>
  <PresentationFormat>Широкоэкранный</PresentationFormat>
  <Paragraphs>59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8" baseType="lpstr">
      <vt:lpstr>Neue Machina Medium</vt:lpstr>
      <vt:lpstr>Helvetica Neue Medium</vt:lpstr>
      <vt:lpstr>Times New Roman</vt:lpstr>
      <vt:lpstr>Arial</vt:lpstr>
      <vt:lpstr>Neue Machina</vt:lpstr>
      <vt:lpstr>Muller Light</vt:lpstr>
      <vt:lpstr>Druk Cyr</vt:lpstr>
      <vt:lpstr>Calibri</vt:lpstr>
      <vt:lpstr>Monotype Corsiva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Лебедчук</dc:creator>
  <cp:lastModifiedBy>Acer</cp:lastModifiedBy>
  <cp:revision>169</cp:revision>
  <cp:lastPrinted>2023-09-19T04:23:04Z</cp:lastPrinted>
  <dcterms:created xsi:type="dcterms:W3CDTF">2023-04-10T06:17:41Z</dcterms:created>
  <dcterms:modified xsi:type="dcterms:W3CDTF">2023-09-19T06:01:44Z</dcterms:modified>
</cp:coreProperties>
</file>