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3" r:id="rId1"/>
  </p:sldMasterIdLst>
  <p:notesMasterIdLst>
    <p:notesMasterId r:id="rId29"/>
  </p:notesMasterIdLst>
  <p:sldIdLst>
    <p:sldId id="488" r:id="rId2"/>
    <p:sldId id="489" r:id="rId3"/>
    <p:sldId id="490" r:id="rId4"/>
    <p:sldId id="361" r:id="rId5"/>
    <p:sldId id="486" r:id="rId6"/>
    <p:sldId id="487" r:id="rId7"/>
    <p:sldId id="495" r:id="rId8"/>
    <p:sldId id="494" r:id="rId9"/>
    <p:sldId id="492" r:id="rId10"/>
    <p:sldId id="493" r:id="rId11"/>
    <p:sldId id="491" r:id="rId12"/>
    <p:sldId id="504" r:id="rId13"/>
    <p:sldId id="505" r:id="rId14"/>
    <p:sldId id="506" r:id="rId15"/>
    <p:sldId id="496" r:id="rId16"/>
    <p:sldId id="507" r:id="rId17"/>
    <p:sldId id="508" r:id="rId18"/>
    <p:sldId id="497" r:id="rId19"/>
    <p:sldId id="498" r:id="rId20"/>
    <p:sldId id="509" r:id="rId21"/>
    <p:sldId id="499" r:id="rId22"/>
    <p:sldId id="500" r:id="rId23"/>
    <p:sldId id="501" r:id="rId24"/>
    <p:sldId id="502" r:id="rId25"/>
    <p:sldId id="503" r:id="rId26"/>
    <p:sldId id="511" r:id="rId27"/>
    <p:sldId id="510" r:id="rId28"/>
  </p:sldIdLst>
  <p:sldSz cx="9144000" cy="5143500" type="screen16x9"/>
  <p:notesSz cx="6858000" cy="9144000"/>
  <p:custDataLst>
    <p:tags r:id="rId3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006600"/>
    <a:srgbClr val="0A5678"/>
    <a:srgbClr val="084762"/>
    <a:srgbClr val="5458F2"/>
    <a:srgbClr val="31B1DF"/>
    <a:srgbClr val="D9DEF7"/>
    <a:srgbClr val="96A2D0"/>
    <a:srgbClr val="8791BB"/>
    <a:srgbClr val="415B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25" autoAdjust="0"/>
    <p:restoredTop sz="96314" autoAdjust="0"/>
  </p:normalViewPr>
  <p:slideViewPr>
    <p:cSldViewPr>
      <p:cViewPr varScale="1">
        <p:scale>
          <a:sx n="90" d="100"/>
          <a:sy n="90" d="100"/>
        </p:scale>
        <p:origin x="858" y="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90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ADD754-F49E-4351-AAFE-19D83F43501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8F6036-E835-44CB-A25A-34C755DFD5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133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3683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9647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172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91422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6978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48293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152400" y="209550"/>
            <a:ext cx="2698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/>
              <a:t>Introduction to the thesis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690664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152400" y="209550"/>
            <a:ext cx="3185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/>
              <a:t>Research methods and ideas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425187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152400" y="209550"/>
            <a:ext cx="2629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/>
              <a:t>Key technical difficulties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733401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152400" y="209550"/>
            <a:ext cx="1941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/>
              <a:t>research findings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0892020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152400" y="209550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/>
              <a:t>Summary of suggestions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587466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3108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0570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EB1B6A-AEF1-4ACD-BD61-958570690F55}" type="datetimeFigureOut">
              <a:rPr lang="zh-CN" altLang="en-US" smtClean="0"/>
              <a:t>2022/12/6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6CB991-6BD3-42F2-8A94-1903E94254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558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10" r:id="rId2"/>
    <p:sldLayoutId id="2147483676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yandex.ru/video/touch/preview/8061752585229547928" TargetMode="Externa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4.e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microsoft.com/office/2007/relationships/hdphoto" Target="../media/hdphoto3.wdp"/><Relationship Id="rId5" Type="http://schemas.openxmlformats.org/officeDocument/2006/relationships/image" Target="../media/image7.png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4">
            <a:extLst>
              <a:ext uri="{FF2B5EF4-FFF2-40B4-BE49-F238E27FC236}">
                <a16:creationId xmlns:a16="http://schemas.microsoft.com/office/drawing/2014/main" id="{D195CE40-3C27-4BCF-9900-321A0D4D2266}"/>
              </a:ext>
            </a:extLst>
          </p:cNvPr>
          <p:cNvGrpSpPr/>
          <p:nvPr/>
        </p:nvGrpSpPr>
        <p:grpSpPr>
          <a:xfrm>
            <a:off x="8229600" y="133350"/>
            <a:ext cx="564454" cy="582178"/>
            <a:chOff x="3862388" y="1625601"/>
            <a:chExt cx="608013" cy="628649"/>
          </a:xfrm>
          <a:solidFill>
            <a:schemeClr val="accent1"/>
          </a:solidFill>
        </p:grpSpPr>
        <p:sp>
          <p:nvSpPr>
            <p:cNvPr id="3" name="Freeform 37">
              <a:extLst>
                <a:ext uri="{FF2B5EF4-FFF2-40B4-BE49-F238E27FC236}">
                  <a16:creationId xmlns:a16="http://schemas.microsoft.com/office/drawing/2014/main" id="{471FA08B-2C5E-4CBD-AC95-1E6202DDCF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2888" y="1625601"/>
              <a:ext cx="227013" cy="628649"/>
            </a:xfrm>
            <a:custGeom>
              <a:avLst/>
              <a:gdLst>
                <a:gd name="T0" fmla="*/ 67 w 135"/>
                <a:gd name="T1" fmla="*/ 0 h 373"/>
                <a:gd name="T2" fmla="*/ 0 w 135"/>
                <a:gd name="T3" fmla="*/ 186 h 373"/>
                <a:gd name="T4" fmla="*/ 67 w 135"/>
                <a:gd name="T5" fmla="*/ 373 h 373"/>
                <a:gd name="T6" fmla="*/ 135 w 135"/>
                <a:gd name="T7" fmla="*/ 186 h 373"/>
                <a:gd name="T8" fmla="*/ 67 w 135"/>
                <a:gd name="T9" fmla="*/ 0 h 373"/>
                <a:gd name="T10" fmla="*/ 67 w 135"/>
                <a:gd name="T11" fmla="*/ 354 h 373"/>
                <a:gd name="T12" fmla="*/ 14 w 135"/>
                <a:gd name="T13" fmla="*/ 186 h 373"/>
                <a:gd name="T14" fmla="*/ 67 w 135"/>
                <a:gd name="T15" fmla="*/ 18 h 373"/>
                <a:gd name="T16" fmla="*/ 121 w 135"/>
                <a:gd name="T17" fmla="*/ 186 h 373"/>
                <a:gd name="T18" fmla="*/ 67 w 135"/>
                <a:gd name="T19" fmla="*/ 35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373">
                  <a:moveTo>
                    <a:pt x="67" y="0"/>
                  </a:moveTo>
                  <a:cubicBezTo>
                    <a:pt x="30" y="0"/>
                    <a:pt x="0" y="83"/>
                    <a:pt x="0" y="186"/>
                  </a:cubicBezTo>
                  <a:cubicBezTo>
                    <a:pt x="0" y="289"/>
                    <a:pt x="30" y="373"/>
                    <a:pt x="67" y="373"/>
                  </a:cubicBezTo>
                  <a:cubicBezTo>
                    <a:pt x="105" y="373"/>
                    <a:pt x="135" y="289"/>
                    <a:pt x="135" y="186"/>
                  </a:cubicBezTo>
                  <a:cubicBezTo>
                    <a:pt x="135" y="83"/>
                    <a:pt x="105" y="0"/>
                    <a:pt x="67" y="0"/>
                  </a:cubicBezTo>
                  <a:close/>
                  <a:moveTo>
                    <a:pt x="67" y="354"/>
                  </a:moveTo>
                  <a:cubicBezTo>
                    <a:pt x="42" y="354"/>
                    <a:pt x="14" y="283"/>
                    <a:pt x="14" y="186"/>
                  </a:cubicBezTo>
                  <a:cubicBezTo>
                    <a:pt x="14" y="90"/>
                    <a:pt x="42" y="18"/>
                    <a:pt x="67" y="18"/>
                  </a:cubicBezTo>
                  <a:cubicBezTo>
                    <a:pt x="93" y="18"/>
                    <a:pt x="121" y="90"/>
                    <a:pt x="121" y="186"/>
                  </a:cubicBezTo>
                  <a:cubicBezTo>
                    <a:pt x="121" y="283"/>
                    <a:pt x="93" y="354"/>
                    <a:pt x="67" y="3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4" name="Freeform 38">
              <a:extLst>
                <a:ext uri="{FF2B5EF4-FFF2-40B4-BE49-F238E27FC236}">
                  <a16:creationId xmlns:a16="http://schemas.microsoft.com/office/drawing/2014/main" id="{3E66865F-C341-4458-9709-92E976C0BA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19 w 361"/>
                <a:gd name="T1" fmla="*/ 32 h 251"/>
                <a:gd name="T2" fmla="*/ 146 w 361"/>
                <a:gd name="T3" fmla="*/ 184 h 251"/>
                <a:gd name="T4" fmla="*/ 342 w 361"/>
                <a:gd name="T5" fmla="*/ 219 h 251"/>
                <a:gd name="T6" fmla="*/ 214 w 361"/>
                <a:gd name="T7" fmla="*/ 67 h 251"/>
                <a:gd name="T8" fmla="*/ 19 w 361"/>
                <a:gd name="T9" fmla="*/ 32 h 251"/>
                <a:gd name="T10" fmla="*/ 326 w 361"/>
                <a:gd name="T11" fmla="*/ 209 h 251"/>
                <a:gd name="T12" fmla="*/ 154 w 361"/>
                <a:gd name="T13" fmla="*/ 172 h 251"/>
                <a:gd name="T14" fmla="*/ 35 w 361"/>
                <a:gd name="T15" fmla="*/ 41 h 251"/>
                <a:gd name="T16" fmla="*/ 207 w 361"/>
                <a:gd name="T17" fmla="*/ 79 h 251"/>
                <a:gd name="T18" fmla="*/ 326 w 361"/>
                <a:gd name="T19" fmla="*/ 209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19" y="32"/>
                  </a:moveTo>
                  <a:cubicBezTo>
                    <a:pt x="0" y="64"/>
                    <a:pt x="57" y="132"/>
                    <a:pt x="146" y="184"/>
                  </a:cubicBezTo>
                  <a:cubicBezTo>
                    <a:pt x="236" y="236"/>
                    <a:pt x="323" y="251"/>
                    <a:pt x="342" y="219"/>
                  </a:cubicBezTo>
                  <a:cubicBezTo>
                    <a:pt x="361" y="186"/>
                    <a:pt x="303" y="118"/>
                    <a:pt x="214" y="67"/>
                  </a:cubicBezTo>
                  <a:cubicBezTo>
                    <a:pt x="125" y="15"/>
                    <a:pt x="37" y="0"/>
                    <a:pt x="19" y="32"/>
                  </a:cubicBezTo>
                  <a:close/>
                  <a:moveTo>
                    <a:pt x="326" y="209"/>
                  </a:moveTo>
                  <a:cubicBezTo>
                    <a:pt x="313" y="231"/>
                    <a:pt x="237" y="220"/>
                    <a:pt x="154" y="172"/>
                  </a:cubicBezTo>
                  <a:cubicBezTo>
                    <a:pt x="70" y="124"/>
                    <a:pt x="22" y="63"/>
                    <a:pt x="35" y="41"/>
                  </a:cubicBezTo>
                  <a:cubicBezTo>
                    <a:pt x="47" y="19"/>
                    <a:pt x="124" y="31"/>
                    <a:pt x="207" y="79"/>
                  </a:cubicBezTo>
                  <a:cubicBezTo>
                    <a:pt x="290" y="127"/>
                    <a:pt x="338" y="187"/>
                    <a:pt x="326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5" name="Freeform 39">
              <a:extLst>
                <a:ext uri="{FF2B5EF4-FFF2-40B4-BE49-F238E27FC236}">
                  <a16:creationId xmlns:a16="http://schemas.microsoft.com/office/drawing/2014/main" id="{A97702F5-31C8-4692-9999-FC79D0D191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214 w 361"/>
                <a:gd name="T1" fmla="*/ 184 h 251"/>
                <a:gd name="T2" fmla="*/ 342 w 361"/>
                <a:gd name="T3" fmla="*/ 32 h 251"/>
                <a:gd name="T4" fmla="*/ 146 w 361"/>
                <a:gd name="T5" fmla="*/ 67 h 251"/>
                <a:gd name="T6" fmla="*/ 19 w 361"/>
                <a:gd name="T7" fmla="*/ 219 h 251"/>
                <a:gd name="T8" fmla="*/ 214 w 361"/>
                <a:gd name="T9" fmla="*/ 184 h 251"/>
                <a:gd name="T10" fmla="*/ 207 w 361"/>
                <a:gd name="T11" fmla="*/ 172 h 251"/>
                <a:gd name="T12" fmla="*/ 35 w 361"/>
                <a:gd name="T13" fmla="*/ 209 h 251"/>
                <a:gd name="T14" fmla="*/ 154 w 361"/>
                <a:gd name="T15" fmla="*/ 79 h 251"/>
                <a:gd name="T16" fmla="*/ 326 w 361"/>
                <a:gd name="T17" fmla="*/ 41 h 251"/>
                <a:gd name="T18" fmla="*/ 207 w 361"/>
                <a:gd name="T19" fmla="*/ 17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214" y="184"/>
                  </a:moveTo>
                  <a:cubicBezTo>
                    <a:pt x="303" y="132"/>
                    <a:pt x="361" y="64"/>
                    <a:pt x="342" y="32"/>
                  </a:cubicBezTo>
                  <a:cubicBezTo>
                    <a:pt x="323" y="0"/>
                    <a:pt x="236" y="15"/>
                    <a:pt x="146" y="67"/>
                  </a:cubicBezTo>
                  <a:cubicBezTo>
                    <a:pt x="57" y="118"/>
                    <a:pt x="0" y="186"/>
                    <a:pt x="19" y="219"/>
                  </a:cubicBezTo>
                  <a:cubicBezTo>
                    <a:pt x="37" y="251"/>
                    <a:pt x="125" y="236"/>
                    <a:pt x="214" y="184"/>
                  </a:cubicBezTo>
                  <a:close/>
                  <a:moveTo>
                    <a:pt x="207" y="172"/>
                  </a:moveTo>
                  <a:cubicBezTo>
                    <a:pt x="124" y="220"/>
                    <a:pt x="47" y="231"/>
                    <a:pt x="35" y="209"/>
                  </a:cubicBezTo>
                  <a:cubicBezTo>
                    <a:pt x="22" y="187"/>
                    <a:pt x="70" y="127"/>
                    <a:pt x="154" y="79"/>
                  </a:cubicBezTo>
                  <a:cubicBezTo>
                    <a:pt x="237" y="31"/>
                    <a:pt x="313" y="19"/>
                    <a:pt x="326" y="41"/>
                  </a:cubicBezTo>
                  <a:cubicBezTo>
                    <a:pt x="338" y="63"/>
                    <a:pt x="290" y="123"/>
                    <a:pt x="207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6" name="Oval 40">
              <a:extLst>
                <a:ext uri="{FF2B5EF4-FFF2-40B4-BE49-F238E27FC236}">
                  <a16:creationId xmlns:a16="http://schemas.microsoft.com/office/drawing/2014/main" id="{E68F5C8B-15DC-4C8F-ADD6-BFE77CE6CF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1150" y="1895475"/>
              <a:ext cx="88900" cy="873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</p:grp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381D7EE0-A946-4C8F-9D1F-EE2FF7401D3C}"/>
              </a:ext>
            </a:extLst>
          </p:cNvPr>
          <p:cNvGrpSpPr/>
          <p:nvPr/>
        </p:nvGrpSpPr>
        <p:grpSpPr>
          <a:xfrm>
            <a:off x="-29441" y="123167"/>
            <a:ext cx="6858461" cy="471850"/>
            <a:chOff x="-29441" y="123167"/>
            <a:chExt cx="6858461" cy="471850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3AD7A725-333E-4ED5-A026-A67DDEBB6A07}"/>
                </a:ext>
              </a:extLst>
            </p:cNvPr>
            <p:cNvSpPr/>
            <p:nvPr/>
          </p:nvSpPr>
          <p:spPr>
            <a:xfrm>
              <a:off x="0" y="133350"/>
              <a:ext cx="6829020" cy="46166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endPara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Равнобедренный треугольник 7">
              <a:extLst>
                <a:ext uri="{FF2B5EF4-FFF2-40B4-BE49-F238E27FC236}">
                  <a16:creationId xmlns:a16="http://schemas.microsoft.com/office/drawing/2014/main" id="{127B142A-58F8-4A42-B20E-C97A0E2811C0}"/>
                </a:ext>
              </a:extLst>
            </p:cNvPr>
            <p:cNvSpPr/>
            <p:nvPr/>
          </p:nvSpPr>
          <p:spPr>
            <a:xfrm rot="5400000">
              <a:off x="12754" y="80972"/>
              <a:ext cx="471850" cy="55624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0" name="Рисунок 9" descr="https://learningapps.org/qrcode.php?id=pxdr9p9ut22">
            <a:extLst>
              <a:ext uri="{FF2B5EF4-FFF2-40B4-BE49-F238E27FC236}">
                <a16:creationId xmlns:a16="http://schemas.microsoft.com/office/drawing/2014/main" id="{6302C5FF-7F80-44BB-9AC3-BFBD3DEA5DFF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0640" y="1123950"/>
            <a:ext cx="2997200" cy="2997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AE1D508-ABBE-4B84-A7F3-0602E1F7049B}"/>
              </a:ext>
            </a:extLst>
          </p:cNvPr>
          <p:cNvSpPr txBox="1"/>
          <p:nvPr/>
        </p:nvSpPr>
        <p:spPr>
          <a:xfrm>
            <a:off x="783070" y="123166"/>
            <a:ext cx="518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Cambria" panose="02040503050406030204" pitchFamily="18" charset="0"/>
                <a:ea typeface="Cambria" panose="02040503050406030204" pitchFamily="18" charset="0"/>
              </a:rPr>
              <a:t>«Ассоциации»</a:t>
            </a:r>
          </a:p>
        </p:txBody>
      </p:sp>
    </p:spTree>
    <p:extLst>
      <p:ext uri="{BB962C8B-B14F-4D97-AF65-F5344CB8AC3E}">
        <p14:creationId xmlns:p14="http://schemas.microsoft.com/office/powerpoint/2010/main" val="191673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45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4">
            <a:extLst>
              <a:ext uri="{FF2B5EF4-FFF2-40B4-BE49-F238E27FC236}">
                <a16:creationId xmlns:a16="http://schemas.microsoft.com/office/drawing/2014/main" id="{D195CE40-3C27-4BCF-9900-321A0D4D2266}"/>
              </a:ext>
            </a:extLst>
          </p:cNvPr>
          <p:cNvGrpSpPr/>
          <p:nvPr/>
        </p:nvGrpSpPr>
        <p:grpSpPr>
          <a:xfrm>
            <a:off x="8229600" y="133350"/>
            <a:ext cx="564454" cy="582178"/>
            <a:chOff x="3862388" y="1625601"/>
            <a:chExt cx="608013" cy="628649"/>
          </a:xfrm>
          <a:solidFill>
            <a:schemeClr val="accent1"/>
          </a:solidFill>
        </p:grpSpPr>
        <p:sp>
          <p:nvSpPr>
            <p:cNvPr id="3" name="Freeform 37">
              <a:extLst>
                <a:ext uri="{FF2B5EF4-FFF2-40B4-BE49-F238E27FC236}">
                  <a16:creationId xmlns:a16="http://schemas.microsoft.com/office/drawing/2014/main" id="{471FA08B-2C5E-4CBD-AC95-1E6202DDCF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2888" y="1625601"/>
              <a:ext cx="227013" cy="628649"/>
            </a:xfrm>
            <a:custGeom>
              <a:avLst/>
              <a:gdLst>
                <a:gd name="T0" fmla="*/ 67 w 135"/>
                <a:gd name="T1" fmla="*/ 0 h 373"/>
                <a:gd name="T2" fmla="*/ 0 w 135"/>
                <a:gd name="T3" fmla="*/ 186 h 373"/>
                <a:gd name="T4" fmla="*/ 67 w 135"/>
                <a:gd name="T5" fmla="*/ 373 h 373"/>
                <a:gd name="T6" fmla="*/ 135 w 135"/>
                <a:gd name="T7" fmla="*/ 186 h 373"/>
                <a:gd name="T8" fmla="*/ 67 w 135"/>
                <a:gd name="T9" fmla="*/ 0 h 373"/>
                <a:gd name="T10" fmla="*/ 67 w 135"/>
                <a:gd name="T11" fmla="*/ 354 h 373"/>
                <a:gd name="T12" fmla="*/ 14 w 135"/>
                <a:gd name="T13" fmla="*/ 186 h 373"/>
                <a:gd name="T14" fmla="*/ 67 w 135"/>
                <a:gd name="T15" fmla="*/ 18 h 373"/>
                <a:gd name="T16" fmla="*/ 121 w 135"/>
                <a:gd name="T17" fmla="*/ 186 h 373"/>
                <a:gd name="T18" fmla="*/ 67 w 135"/>
                <a:gd name="T19" fmla="*/ 35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373">
                  <a:moveTo>
                    <a:pt x="67" y="0"/>
                  </a:moveTo>
                  <a:cubicBezTo>
                    <a:pt x="30" y="0"/>
                    <a:pt x="0" y="83"/>
                    <a:pt x="0" y="186"/>
                  </a:cubicBezTo>
                  <a:cubicBezTo>
                    <a:pt x="0" y="289"/>
                    <a:pt x="30" y="373"/>
                    <a:pt x="67" y="373"/>
                  </a:cubicBezTo>
                  <a:cubicBezTo>
                    <a:pt x="105" y="373"/>
                    <a:pt x="135" y="289"/>
                    <a:pt x="135" y="186"/>
                  </a:cubicBezTo>
                  <a:cubicBezTo>
                    <a:pt x="135" y="83"/>
                    <a:pt x="105" y="0"/>
                    <a:pt x="67" y="0"/>
                  </a:cubicBezTo>
                  <a:close/>
                  <a:moveTo>
                    <a:pt x="67" y="354"/>
                  </a:moveTo>
                  <a:cubicBezTo>
                    <a:pt x="42" y="354"/>
                    <a:pt x="14" y="283"/>
                    <a:pt x="14" y="186"/>
                  </a:cubicBezTo>
                  <a:cubicBezTo>
                    <a:pt x="14" y="90"/>
                    <a:pt x="42" y="18"/>
                    <a:pt x="67" y="18"/>
                  </a:cubicBezTo>
                  <a:cubicBezTo>
                    <a:pt x="93" y="18"/>
                    <a:pt x="121" y="90"/>
                    <a:pt x="121" y="186"/>
                  </a:cubicBezTo>
                  <a:cubicBezTo>
                    <a:pt x="121" y="283"/>
                    <a:pt x="93" y="354"/>
                    <a:pt x="67" y="3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4" name="Freeform 38">
              <a:extLst>
                <a:ext uri="{FF2B5EF4-FFF2-40B4-BE49-F238E27FC236}">
                  <a16:creationId xmlns:a16="http://schemas.microsoft.com/office/drawing/2014/main" id="{3E66865F-C341-4458-9709-92E976C0BA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19 w 361"/>
                <a:gd name="T1" fmla="*/ 32 h 251"/>
                <a:gd name="T2" fmla="*/ 146 w 361"/>
                <a:gd name="T3" fmla="*/ 184 h 251"/>
                <a:gd name="T4" fmla="*/ 342 w 361"/>
                <a:gd name="T5" fmla="*/ 219 h 251"/>
                <a:gd name="T6" fmla="*/ 214 w 361"/>
                <a:gd name="T7" fmla="*/ 67 h 251"/>
                <a:gd name="T8" fmla="*/ 19 w 361"/>
                <a:gd name="T9" fmla="*/ 32 h 251"/>
                <a:gd name="T10" fmla="*/ 326 w 361"/>
                <a:gd name="T11" fmla="*/ 209 h 251"/>
                <a:gd name="T12" fmla="*/ 154 w 361"/>
                <a:gd name="T13" fmla="*/ 172 h 251"/>
                <a:gd name="T14" fmla="*/ 35 w 361"/>
                <a:gd name="T15" fmla="*/ 41 h 251"/>
                <a:gd name="T16" fmla="*/ 207 w 361"/>
                <a:gd name="T17" fmla="*/ 79 h 251"/>
                <a:gd name="T18" fmla="*/ 326 w 361"/>
                <a:gd name="T19" fmla="*/ 209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19" y="32"/>
                  </a:moveTo>
                  <a:cubicBezTo>
                    <a:pt x="0" y="64"/>
                    <a:pt x="57" y="132"/>
                    <a:pt x="146" y="184"/>
                  </a:cubicBezTo>
                  <a:cubicBezTo>
                    <a:pt x="236" y="236"/>
                    <a:pt x="323" y="251"/>
                    <a:pt x="342" y="219"/>
                  </a:cubicBezTo>
                  <a:cubicBezTo>
                    <a:pt x="361" y="186"/>
                    <a:pt x="303" y="118"/>
                    <a:pt x="214" y="67"/>
                  </a:cubicBezTo>
                  <a:cubicBezTo>
                    <a:pt x="125" y="15"/>
                    <a:pt x="37" y="0"/>
                    <a:pt x="19" y="32"/>
                  </a:cubicBezTo>
                  <a:close/>
                  <a:moveTo>
                    <a:pt x="326" y="209"/>
                  </a:moveTo>
                  <a:cubicBezTo>
                    <a:pt x="313" y="231"/>
                    <a:pt x="237" y="220"/>
                    <a:pt x="154" y="172"/>
                  </a:cubicBezTo>
                  <a:cubicBezTo>
                    <a:pt x="70" y="124"/>
                    <a:pt x="22" y="63"/>
                    <a:pt x="35" y="41"/>
                  </a:cubicBezTo>
                  <a:cubicBezTo>
                    <a:pt x="47" y="19"/>
                    <a:pt x="124" y="31"/>
                    <a:pt x="207" y="79"/>
                  </a:cubicBezTo>
                  <a:cubicBezTo>
                    <a:pt x="290" y="127"/>
                    <a:pt x="338" y="187"/>
                    <a:pt x="326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5" name="Freeform 39">
              <a:extLst>
                <a:ext uri="{FF2B5EF4-FFF2-40B4-BE49-F238E27FC236}">
                  <a16:creationId xmlns:a16="http://schemas.microsoft.com/office/drawing/2014/main" id="{A97702F5-31C8-4692-9999-FC79D0D191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214 w 361"/>
                <a:gd name="T1" fmla="*/ 184 h 251"/>
                <a:gd name="T2" fmla="*/ 342 w 361"/>
                <a:gd name="T3" fmla="*/ 32 h 251"/>
                <a:gd name="T4" fmla="*/ 146 w 361"/>
                <a:gd name="T5" fmla="*/ 67 h 251"/>
                <a:gd name="T6" fmla="*/ 19 w 361"/>
                <a:gd name="T7" fmla="*/ 219 h 251"/>
                <a:gd name="T8" fmla="*/ 214 w 361"/>
                <a:gd name="T9" fmla="*/ 184 h 251"/>
                <a:gd name="T10" fmla="*/ 207 w 361"/>
                <a:gd name="T11" fmla="*/ 172 h 251"/>
                <a:gd name="T12" fmla="*/ 35 w 361"/>
                <a:gd name="T13" fmla="*/ 209 h 251"/>
                <a:gd name="T14" fmla="*/ 154 w 361"/>
                <a:gd name="T15" fmla="*/ 79 h 251"/>
                <a:gd name="T16" fmla="*/ 326 w 361"/>
                <a:gd name="T17" fmla="*/ 41 h 251"/>
                <a:gd name="T18" fmla="*/ 207 w 361"/>
                <a:gd name="T19" fmla="*/ 17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214" y="184"/>
                  </a:moveTo>
                  <a:cubicBezTo>
                    <a:pt x="303" y="132"/>
                    <a:pt x="361" y="64"/>
                    <a:pt x="342" y="32"/>
                  </a:cubicBezTo>
                  <a:cubicBezTo>
                    <a:pt x="323" y="0"/>
                    <a:pt x="236" y="15"/>
                    <a:pt x="146" y="67"/>
                  </a:cubicBezTo>
                  <a:cubicBezTo>
                    <a:pt x="57" y="118"/>
                    <a:pt x="0" y="186"/>
                    <a:pt x="19" y="219"/>
                  </a:cubicBezTo>
                  <a:cubicBezTo>
                    <a:pt x="37" y="251"/>
                    <a:pt x="125" y="236"/>
                    <a:pt x="214" y="184"/>
                  </a:cubicBezTo>
                  <a:close/>
                  <a:moveTo>
                    <a:pt x="207" y="172"/>
                  </a:moveTo>
                  <a:cubicBezTo>
                    <a:pt x="124" y="220"/>
                    <a:pt x="47" y="231"/>
                    <a:pt x="35" y="209"/>
                  </a:cubicBezTo>
                  <a:cubicBezTo>
                    <a:pt x="22" y="187"/>
                    <a:pt x="70" y="127"/>
                    <a:pt x="154" y="79"/>
                  </a:cubicBezTo>
                  <a:cubicBezTo>
                    <a:pt x="237" y="31"/>
                    <a:pt x="313" y="19"/>
                    <a:pt x="326" y="41"/>
                  </a:cubicBezTo>
                  <a:cubicBezTo>
                    <a:pt x="338" y="63"/>
                    <a:pt x="290" y="123"/>
                    <a:pt x="207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6" name="Oval 40">
              <a:extLst>
                <a:ext uri="{FF2B5EF4-FFF2-40B4-BE49-F238E27FC236}">
                  <a16:creationId xmlns:a16="http://schemas.microsoft.com/office/drawing/2014/main" id="{E68F5C8B-15DC-4C8F-ADD6-BFE77CE6CF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1150" y="1895475"/>
              <a:ext cx="88900" cy="873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34C479A8-6106-4CA5-9A80-651CD1D05838}"/>
              </a:ext>
            </a:extLst>
          </p:cNvPr>
          <p:cNvGrpSpPr/>
          <p:nvPr/>
        </p:nvGrpSpPr>
        <p:grpSpPr>
          <a:xfrm>
            <a:off x="-29441" y="123167"/>
            <a:ext cx="6858461" cy="471850"/>
            <a:chOff x="-29441" y="123167"/>
            <a:chExt cx="6858461" cy="471850"/>
          </a:xfrm>
        </p:grpSpPr>
        <p:sp>
          <p:nvSpPr>
            <p:cNvPr id="8" name="矩形 6">
              <a:extLst>
                <a:ext uri="{FF2B5EF4-FFF2-40B4-BE49-F238E27FC236}">
                  <a16:creationId xmlns:a16="http://schemas.microsoft.com/office/drawing/2014/main" id="{B67E4D28-43C2-41C6-8E94-03DF358BDD29}"/>
                </a:ext>
              </a:extLst>
            </p:cNvPr>
            <p:cNvSpPr/>
            <p:nvPr/>
          </p:nvSpPr>
          <p:spPr>
            <a:xfrm>
              <a:off x="0" y="133350"/>
              <a:ext cx="6829020" cy="46166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endPara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Равнобедренный треугольник 8">
              <a:extLst>
                <a:ext uri="{FF2B5EF4-FFF2-40B4-BE49-F238E27FC236}">
                  <a16:creationId xmlns:a16="http://schemas.microsoft.com/office/drawing/2014/main" id="{70774941-9A1D-4422-A68E-1F0218F308F9}"/>
                </a:ext>
              </a:extLst>
            </p:cNvPr>
            <p:cNvSpPr/>
            <p:nvPr/>
          </p:nvSpPr>
          <p:spPr>
            <a:xfrm rot="5400000">
              <a:off x="12754" y="80972"/>
              <a:ext cx="471850" cy="55624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AAF24FE1-37A0-40C5-A026-9CEA0FEF847E}"/>
              </a:ext>
            </a:extLst>
          </p:cNvPr>
          <p:cNvSpPr txBox="1"/>
          <p:nvPr/>
        </p:nvSpPr>
        <p:spPr>
          <a:xfrm>
            <a:off x="609600" y="228909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ambria" panose="02040503050406030204" pitchFamily="18" charset="0"/>
                <a:ea typeface="Cambria" panose="02040503050406030204" pitchFamily="18" charset="0"/>
              </a:rPr>
              <a:t>ОДКБ им. Африкантова</a:t>
            </a:r>
          </a:p>
        </p:txBody>
      </p:sp>
      <p:pic>
        <p:nvPicPr>
          <p:cNvPr id="3074" name="Picture 2" descr="https://sun9-west.userapi.com/sun9-49/s/v1/ig2/VjXVUSAv1pOgJn-t7WXWtGnb2Xn6WL1nKdVA9pA3b1xgrvV_H_A37zbJdPVf3csrh1Ug0Vz176nHpQZANyx-vhLH.jpg?size=1280x1057&amp;quality=95&amp;type=album">
            <a:extLst>
              <a:ext uri="{FF2B5EF4-FFF2-40B4-BE49-F238E27FC236}">
                <a16:creationId xmlns:a16="http://schemas.microsoft.com/office/drawing/2014/main" id="{78B3F706-9311-4600-B780-13AD7D7AA0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651" y="595015"/>
            <a:ext cx="5466932" cy="4513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596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45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4">
            <a:extLst>
              <a:ext uri="{FF2B5EF4-FFF2-40B4-BE49-F238E27FC236}">
                <a16:creationId xmlns:a16="http://schemas.microsoft.com/office/drawing/2014/main" id="{D195CE40-3C27-4BCF-9900-321A0D4D2266}"/>
              </a:ext>
            </a:extLst>
          </p:cNvPr>
          <p:cNvGrpSpPr/>
          <p:nvPr/>
        </p:nvGrpSpPr>
        <p:grpSpPr>
          <a:xfrm>
            <a:off x="8229600" y="133350"/>
            <a:ext cx="564454" cy="582178"/>
            <a:chOff x="3862388" y="1625601"/>
            <a:chExt cx="608013" cy="628649"/>
          </a:xfrm>
          <a:solidFill>
            <a:schemeClr val="accent1"/>
          </a:solidFill>
        </p:grpSpPr>
        <p:sp>
          <p:nvSpPr>
            <p:cNvPr id="3" name="Freeform 37">
              <a:extLst>
                <a:ext uri="{FF2B5EF4-FFF2-40B4-BE49-F238E27FC236}">
                  <a16:creationId xmlns:a16="http://schemas.microsoft.com/office/drawing/2014/main" id="{471FA08B-2C5E-4CBD-AC95-1E6202DDCF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2888" y="1625601"/>
              <a:ext cx="227013" cy="628649"/>
            </a:xfrm>
            <a:custGeom>
              <a:avLst/>
              <a:gdLst>
                <a:gd name="T0" fmla="*/ 67 w 135"/>
                <a:gd name="T1" fmla="*/ 0 h 373"/>
                <a:gd name="T2" fmla="*/ 0 w 135"/>
                <a:gd name="T3" fmla="*/ 186 h 373"/>
                <a:gd name="T4" fmla="*/ 67 w 135"/>
                <a:gd name="T5" fmla="*/ 373 h 373"/>
                <a:gd name="T6" fmla="*/ 135 w 135"/>
                <a:gd name="T7" fmla="*/ 186 h 373"/>
                <a:gd name="T8" fmla="*/ 67 w 135"/>
                <a:gd name="T9" fmla="*/ 0 h 373"/>
                <a:gd name="T10" fmla="*/ 67 w 135"/>
                <a:gd name="T11" fmla="*/ 354 h 373"/>
                <a:gd name="T12" fmla="*/ 14 w 135"/>
                <a:gd name="T13" fmla="*/ 186 h 373"/>
                <a:gd name="T14" fmla="*/ 67 w 135"/>
                <a:gd name="T15" fmla="*/ 18 h 373"/>
                <a:gd name="T16" fmla="*/ 121 w 135"/>
                <a:gd name="T17" fmla="*/ 186 h 373"/>
                <a:gd name="T18" fmla="*/ 67 w 135"/>
                <a:gd name="T19" fmla="*/ 35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373">
                  <a:moveTo>
                    <a:pt x="67" y="0"/>
                  </a:moveTo>
                  <a:cubicBezTo>
                    <a:pt x="30" y="0"/>
                    <a:pt x="0" y="83"/>
                    <a:pt x="0" y="186"/>
                  </a:cubicBezTo>
                  <a:cubicBezTo>
                    <a:pt x="0" y="289"/>
                    <a:pt x="30" y="373"/>
                    <a:pt x="67" y="373"/>
                  </a:cubicBezTo>
                  <a:cubicBezTo>
                    <a:pt x="105" y="373"/>
                    <a:pt x="135" y="289"/>
                    <a:pt x="135" y="186"/>
                  </a:cubicBezTo>
                  <a:cubicBezTo>
                    <a:pt x="135" y="83"/>
                    <a:pt x="105" y="0"/>
                    <a:pt x="67" y="0"/>
                  </a:cubicBezTo>
                  <a:close/>
                  <a:moveTo>
                    <a:pt x="67" y="354"/>
                  </a:moveTo>
                  <a:cubicBezTo>
                    <a:pt x="42" y="354"/>
                    <a:pt x="14" y="283"/>
                    <a:pt x="14" y="186"/>
                  </a:cubicBezTo>
                  <a:cubicBezTo>
                    <a:pt x="14" y="90"/>
                    <a:pt x="42" y="18"/>
                    <a:pt x="67" y="18"/>
                  </a:cubicBezTo>
                  <a:cubicBezTo>
                    <a:pt x="93" y="18"/>
                    <a:pt x="121" y="90"/>
                    <a:pt x="121" y="186"/>
                  </a:cubicBezTo>
                  <a:cubicBezTo>
                    <a:pt x="121" y="283"/>
                    <a:pt x="93" y="354"/>
                    <a:pt x="67" y="3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4" name="Freeform 38">
              <a:extLst>
                <a:ext uri="{FF2B5EF4-FFF2-40B4-BE49-F238E27FC236}">
                  <a16:creationId xmlns:a16="http://schemas.microsoft.com/office/drawing/2014/main" id="{3E66865F-C341-4458-9709-92E976C0BA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19 w 361"/>
                <a:gd name="T1" fmla="*/ 32 h 251"/>
                <a:gd name="T2" fmla="*/ 146 w 361"/>
                <a:gd name="T3" fmla="*/ 184 h 251"/>
                <a:gd name="T4" fmla="*/ 342 w 361"/>
                <a:gd name="T5" fmla="*/ 219 h 251"/>
                <a:gd name="T6" fmla="*/ 214 w 361"/>
                <a:gd name="T7" fmla="*/ 67 h 251"/>
                <a:gd name="T8" fmla="*/ 19 w 361"/>
                <a:gd name="T9" fmla="*/ 32 h 251"/>
                <a:gd name="T10" fmla="*/ 326 w 361"/>
                <a:gd name="T11" fmla="*/ 209 h 251"/>
                <a:gd name="T12" fmla="*/ 154 w 361"/>
                <a:gd name="T13" fmla="*/ 172 h 251"/>
                <a:gd name="T14" fmla="*/ 35 w 361"/>
                <a:gd name="T15" fmla="*/ 41 h 251"/>
                <a:gd name="T16" fmla="*/ 207 w 361"/>
                <a:gd name="T17" fmla="*/ 79 h 251"/>
                <a:gd name="T18" fmla="*/ 326 w 361"/>
                <a:gd name="T19" fmla="*/ 209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19" y="32"/>
                  </a:moveTo>
                  <a:cubicBezTo>
                    <a:pt x="0" y="64"/>
                    <a:pt x="57" y="132"/>
                    <a:pt x="146" y="184"/>
                  </a:cubicBezTo>
                  <a:cubicBezTo>
                    <a:pt x="236" y="236"/>
                    <a:pt x="323" y="251"/>
                    <a:pt x="342" y="219"/>
                  </a:cubicBezTo>
                  <a:cubicBezTo>
                    <a:pt x="361" y="186"/>
                    <a:pt x="303" y="118"/>
                    <a:pt x="214" y="67"/>
                  </a:cubicBezTo>
                  <a:cubicBezTo>
                    <a:pt x="125" y="15"/>
                    <a:pt x="37" y="0"/>
                    <a:pt x="19" y="32"/>
                  </a:cubicBezTo>
                  <a:close/>
                  <a:moveTo>
                    <a:pt x="326" y="209"/>
                  </a:moveTo>
                  <a:cubicBezTo>
                    <a:pt x="313" y="231"/>
                    <a:pt x="237" y="220"/>
                    <a:pt x="154" y="172"/>
                  </a:cubicBezTo>
                  <a:cubicBezTo>
                    <a:pt x="70" y="124"/>
                    <a:pt x="22" y="63"/>
                    <a:pt x="35" y="41"/>
                  </a:cubicBezTo>
                  <a:cubicBezTo>
                    <a:pt x="47" y="19"/>
                    <a:pt x="124" y="31"/>
                    <a:pt x="207" y="79"/>
                  </a:cubicBezTo>
                  <a:cubicBezTo>
                    <a:pt x="290" y="127"/>
                    <a:pt x="338" y="187"/>
                    <a:pt x="326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5" name="Freeform 39">
              <a:extLst>
                <a:ext uri="{FF2B5EF4-FFF2-40B4-BE49-F238E27FC236}">
                  <a16:creationId xmlns:a16="http://schemas.microsoft.com/office/drawing/2014/main" id="{A97702F5-31C8-4692-9999-FC79D0D191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214 w 361"/>
                <a:gd name="T1" fmla="*/ 184 h 251"/>
                <a:gd name="T2" fmla="*/ 342 w 361"/>
                <a:gd name="T3" fmla="*/ 32 h 251"/>
                <a:gd name="T4" fmla="*/ 146 w 361"/>
                <a:gd name="T5" fmla="*/ 67 h 251"/>
                <a:gd name="T6" fmla="*/ 19 w 361"/>
                <a:gd name="T7" fmla="*/ 219 h 251"/>
                <a:gd name="T8" fmla="*/ 214 w 361"/>
                <a:gd name="T9" fmla="*/ 184 h 251"/>
                <a:gd name="T10" fmla="*/ 207 w 361"/>
                <a:gd name="T11" fmla="*/ 172 h 251"/>
                <a:gd name="T12" fmla="*/ 35 w 361"/>
                <a:gd name="T13" fmla="*/ 209 h 251"/>
                <a:gd name="T14" fmla="*/ 154 w 361"/>
                <a:gd name="T15" fmla="*/ 79 h 251"/>
                <a:gd name="T16" fmla="*/ 326 w 361"/>
                <a:gd name="T17" fmla="*/ 41 h 251"/>
                <a:gd name="T18" fmla="*/ 207 w 361"/>
                <a:gd name="T19" fmla="*/ 17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214" y="184"/>
                  </a:moveTo>
                  <a:cubicBezTo>
                    <a:pt x="303" y="132"/>
                    <a:pt x="361" y="64"/>
                    <a:pt x="342" y="32"/>
                  </a:cubicBezTo>
                  <a:cubicBezTo>
                    <a:pt x="323" y="0"/>
                    <a:pt x="236" y="15"/>
                    <a:pt x="146" y="67"/>
                  </a:cubicBezTo>
                  <a:cubicBezTo>
                    <a:pt x="57" y="118"/>
                    <a:pt x="0" y="186"/>
                    <a:pt x="19" y="219"/>
                  </a:cubicBezTo>
                  <a:cubicBezTo>
                    <a:pt x="37" y="251"/>
                    <a:pt x="125" y="236"/>
                    <a:pt x="214" y="184"/>
                  </a:cubicBezTo>
                  <a:close/>
                  <a:moveTo>
                    <a:pt x="207" y="172"/>
                  </a:moveTo>
                  <a:cubicBezTo>
                    <a:pt x="124" y="220"/>
                    <a:pt x="47" y="231"/>
                    <a:pt x="35" y="209"/>
                  </a:cubicBezTo>
                  <a:cubicBezTo>
                    <a:pt x="22" y="187"/>
                    <a:pt x="70" y="127"/>
                    <a:pt x="154" y="79"/>
                  </a:cubicBezTo>
                  <a:cubicBezTo>
                    <a:pt x="237" y="31"/>
                    <a:pt x="313" y="19"/>
                    <a:pt x="326" y="41"/>
                  </a:cubicBezTo>
                  <a:cubicBezTo>
                    <a:pt x="338" y="63"/>
                    <a:pt x="290" y="123"/>
                    <a:pt x="207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6" name="Oval 40">
              <a:extLst>
                <a:ext uri="{FF2B5EF4-FFF2-40B4-BE49-F238E27FC236}">
                  <a16:creationId xmlns:a16="http://schemas.microsoft.com/office/drawing/2014/main" id="{E68F5C8B-15DC-4C8F-ADD6-BFE77CE6CF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1150" y="1895475"/>
              <a:ext cx="88900" cy="873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34C479A8-6106-4CA5-9A80-651CD1D05838}"/>
              </a:ext>
            </a:extLst>
          </p:cNvPr>
          <p:cNvGrpSpPr/>
          <p:nvPr/>
        </p:nvGrpSpPr>
        <p:grpSpPr>
          <a:xfrm>
            <a:off x="-29441" y="123167"/>
            <a:ext cx="6858461" cy="471850"/>
            <a:chOff x="-29441" y="123167"/>
            <a:chExt cx="6858461" cy="471850"/>
          </a:xfrm>
        </p:grpSpPr>
        <p:sp>
          <p:nvSpPr>
            <p:cNvPr id="8" name="矩形 6">
              <a:extLst>
                <a:ext uri="{FF2B5EF4-FFF2-40B4-BE49-F238E27FC236}">
                  <a16:creationId xmlns:a16="http://schemas.microsoft.com/office/drawing/2014/main" id="{B67E4D28-43C2-41C6-8E94-03DF358BDD29}"/>
                </a:ext>
              </a:extLst>
            </p:cNvPr>
            <p:cNvSpPr/>
            <p:nvPr/>
          </p:nvSpPr>
          <p:spPr>
            <a:xfrm>
              <a:off x="0" y="133350"/>
              <a:ext cx="6829020" cy="46166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endPara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Равнобедренный треугольник 8">
              <a:extLst>
                <a:ext uri="{FF2B5EF4-FFF2-40B4-BE49-F238E27FC236}">
                  <a16:creationId xmlns:a16="http://schemas.microsoft.com/office/drawing/2014/main" id="{70774941-9A1D-4422-A68E-1F0218F308F9}"/>
                </a:ext>
              </a:extLst>
            </p:cNvPr>
            <p:cNvSpPr/>
            <p:nvPr/>
          </p:nvSpPr>
          <p:spPr>
            <a:xfrm rot="5400000">
              <a:off x="12754" y="80972"/>
              <a:ext cx="471850" cy="55624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926612C-9339-4C50-B361-34C02386F8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95015"/>
            <a:ext cx="6829020" cy="455769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91790DC-63BE-46EE-BAFF-226695C2568C}"/>
              </a:ext>
            </a:extLst>
          </p:cNvPr>
          <p:cNvSpPr txBox="1"/>
          <p:nvPr/>
        </p:nvSpPr>
        <p:spPr>
          <a:xfrm>
            <a:off x="762000" y="228909"/>
            <a:ext cx="548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>
                <a:latin typeface="Cambria" panose="02040503050406030204" pitchFamily="18" charset="0"/>
                <a:ea typeface="Cambria" panose="02040503050406030204" pitchFamily="18" charset="0"/>
              </a:rPr>
              <a:t>Обнинская</a:t>
            </a:r>
            <a:r>
              <a:rPr lang="ru-RU" b="1" dirty="0">
                <a:latin typeface="Cambria" panose="02040503050406030204" pitchFamily="18" charset="0"/>
                <a:ea typeface="Cambria" panose="02040503050406030204" pitchFamily="18" charset="0"/>
              </a:rPr>
              <a:t> АЭС</a:t>
            </a:r>
          </a:p>
        </p:txBody>
      </p:sp>
    </p:spTree>
    <p:extLst>
      <p:ext uri="{BB962C8B-B14F-4D97-AF65-F5344CB8AC3E}">
        <p14:creationId xmlns:p14="http://schemas.microsoft.com/office/powerpoint/2010/main" val="1138106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45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4">
            <a:extLst>
              <a:ext uri="{FF2B5EF4-FFF2-40B4-BE49-F238E27FC236}">
                <a16:creationId xmlns:a16="http://schemas.microsoft.com/office/drawing/2014/main" id="{D195CE40-3C27-4BCF-9900-321A0D4D2266}"/>
              </a:ext>
            </a:extLst>
          </p:cNvPr>
          <p:cNvGrpSpPr/>
          <p:nvPr/>
        </p:nvGrpSpPr>
        <p:grpSpPr>
          <a:xfrm>
            <a:off x="8229600" y="133350"/>
            <a:ext cx="564454" cy="582178"/>
            <a:chOff x="3862388" y="1625601"/>
            <a:chExt cx="608013" cy="628649"/>
          </a:xfrm>
          <a:solidFill>
            <a:schemeClr val="accent1"/>
          </a:solidFill>
        </p:grpSpPr>
        <p:sp>
          <p:nvSpPr>
            <p:cNvPr id="3" name="Freeform 37">
              <a:extLst>
                <a:ext uri="{FF2B5EF4-FFF2-40B4-BE49-F238E27FC236}">
                  <a16:creationId xmlns:a16="http://schemas.microsoft.com/office/drawing/2014/main" id="{471FA08B-2C5E-4CBD-AC95-1E6202DDCF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2888" y="1625601"/>
              <a:ext cx="227013" cy="628649"/>
            </a:xfrm>
            <a:custGeom>
              <a:avLst/>
              <a:gdLst>
                <a:gd name="T0" fmla="*/ 67 w 135"/>
                <a:gd name="T1" fmla="*/ 0 h 373"/>
                <a:gd name="T2" fmla="*/ 0 w 135"/>
                <a:gd name="T3" fmla="*/ 186 h 373"/>
                <a:gd name="T4" fmla="*/ 67 w 135"/>
                <a:gd name="T5" fmla="*/ 373 h 373"/>
                <a:gd name="T6" fmla="*/ 135 w 135"/>
                <a:gd name="T7" fmla="*/ 186 h 373"/>
                <a:gd name="T8" fmla="*/ 67 w 135"/>
                <a:gd name="T9" fmla="*/ 0 h 373"/>
                <a:gd name="T10" fmla="*/ 67 w 135"/>
                <a:gd name="T11" fmla="*/ 354 h 373"/>
                <a:gd name="T12" fmla="*/ 14 w 135"/>
                <a:gd name="T13" fmla="*/ 186 h 373"/>
                <a:gd name="T14" fmla="*/ 67 w 135"/>
                <a:gd name="T15" fmla="*/ 18 h 373"/>
                <a:gd name="T16" fmla="*/ 121 w 135"/>
                <a:gd name="T17" fmla="*/ 186 h 373"/>
                <a:gd name="T18" fmla="*/ 67 w 135"/>
                <a:gd name="T19" fmla="*/ 35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373">
                  <a:moveTo>
                    <a:pt x="67" y="0"/>
                  </a:moveTo>
                  <a:cubicBezTo>
                    <a:pt x="30" y="0"/>
                    <a:pt x="0" y="83"/>
                    <a:pt x="0" y="186"/>
                  </a:cubicBezTo>
                  <a:cubicBezTo>
                    <a:pt x="0" y="289"/>
                    <a:pt x="30" y="373"/>
                    <a:pt x="67" y="373"/>
                  </a:cubicBezTo>
                  <a:cubicBezTo>
                    <a:pt x="105" y="373"/>
                    <a:pt x="135" y="289"/>
                    <a:pt x="135" y="186"/>
                  </a:cubicBezTo>
                  <a:cubicBezTo>
                    <a:pt x="135" y="83"/>
                    <a:pt x="105" y="0"/>
                    <a:pt x="67" y="0"/>
                  </a:cubicBezTo>
                  <a:close/>
                  <a:moveTo>
                    <a:pt x="67" y="354"/>
                  </a:moveTo>
                  <a:cubicBezTo>
                    <a:pt x="42" y="354"/>
                    <a:pt x="14" y="283"/>
                    <a:pt x="14" y="186"/>
                  </a:cubicBezTo>
                  <a:cubicBezTo>
                    <a:pt x="14" y="90"/>
                    <a:pt x="42" y="18"/>
                    <a:pt x="67" y="18"/>
                  </a:cubicBezTo>
                  <a:cubicBezTo>
                    <a:pt x="93" y="18"/>
                    <a:pt x="121" y="90"/>
                    <a:pt x="121" y="186"/>
                  </a:cubicBezTo>
                  <a:cubicBezTo>
                    <a:pt x="121" y="283"/>
                    <a:pt x="93" y="354"/>
                    <a:pt x="67" y="3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4" name="Freeform 38">
              <a:extLst>
                <a:ext uri="{FF2B5EF4-FFF2-40B4-BE49-F238E27FC236}">
                  <a16:creationId xmlns:a16="http://schemas.microsoft.com/office/drawing/2014/main" id="{3E66865F-C341-4458-9709-92E976C0BA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19 w 361"/>
                <a:gd name="T1" fmla="*/ 32 h 251"/>
                <a:gd name="T2" fmla="*/ 146 w 361"/>
                <a:gd name="T3" fmla="*/ 184 h 251"/>
                <a:gd name="T4" fmla="*/ 342 w 361"/>
                <a:gd name="T5" fmla="*/ 219 h 251"/>
                <a:gd name="T6" fmla="*/ 214 w 361"/>
                <a:gd name="T7" fmla="*/ 67 h 251"/>
                <a:gd name="T8" fmla="*/ 19 w 361"/>
                <a:gd name="T9" fmla="*/ 32 h 251"/>
                <a:gd name="T10" fmla="*/ 326 w 361"/>
                <a:gd name="T11" fmla="*/ 209 h 251"/>
                <a:gd name="T12" fmla="*/ 154 w 361"/>
                <a:gd name="T13" fmla="*/ 172 h 251"/>
                <a:gd name="T14" fmla="*/ 35 w 361"/>
                <a:gd name="T15" fmla="*/ 41 h 251"/>
                <a:gd name="T16" fmla="*/ 207 w 361"/>
                <a:gd name="T17" fmla="*/ 79 h 251"/>
                <a:gd name="T18" fmla="*/ 326 w 361"/>
                <a:gd name="T19" fmla="*/ 209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19" y="32"/>
                  </a:moveTo>
                  <a:cubicBezTo>
                    <a:pt x="0" y="64"/>
                    <a:pt x="57" y="132"/>
                    <a:pt x="146" y="184"/>
                  </a:cubicBezTo>
                  <a:cubicBezTo>
                    <a:pt x="236" y="236"/>
                    <a:pt x="323" y="251"/>
                    <a:pt x="342" y="219"/>
                  </a:cubicBezTo>
                  <a:cubicBezTo>
                    <a:pt x="361" y="186"/>
                    <a:pt x="303" y="118"/>
                    <a:pt x="214" y="67"/>
                  </a:cubicBezTo>
                  <a:cubicBezTo>
                    <a:pt x="125" y="15"/>
                    <a:pt x="37" y="0"/>
                    <a:pt x="19" y="32"/>
                  </a:cubicBezTo>
                  <a:close/>
                  <a:moveTo>
                    <a:pt x="326" y="209"/>
                  </a:moveTo>
                  <a:cubicBezTo>
                    <a:pt x="313" y="231"/>
                    <a:pt x="237" y="220"/>
                    <a:pt x="154" y="172"/>
                  </a:cubicBezTo>
                  <a:cubicBezTo>
                    <a:pt x="70" y="124"/>
                    <a:pt x="22" y="63"/>
                    <a:pt x="35" y="41"/>
                  </a:cubicBezTo>
                  <a:cubicBezTo>
                    <a:pt x="47" y="19"/>
                    <a:pt x="124" y="31"/>
                    <a:pt x="207" y="79"/>
                  </a:cubicBezTo>
                  <a:cubicBezTo>
                    <a:pt x="290" y="127"/>
                    <a:pt x="338" y="187"/>
                    <a:pt x="326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5" name="Freeform 39">
              <a:extLst>
                <a:ext uri="{FF2B5EF4-FFF2-40B4-BE49-F238E27FC236}">
                  <a16:creationId xmlns:a16="http://schemas.microsoft.com/office/drawing/2014/main" id="{A97702F5-31C8-4692-9999-FC79D0D191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214 w 361"/>
                <a:gd name="T1" fmla="*/ 184 h 251"/>
                <a:gd name="T2" fmla="*/ 342 w 361"/>
                <a:gd name="T3" fmla="*/ 32 h 251"/>
                <a:gd name="T4" fmla="*/ 146 w 361"/>
                <a:gd name="T5" fmla="*/ 67 h 251"/>
                <a:gd name="T6" fmla="*/ 19 w 361"/>
                <a:gd name="T7" fmla="*/ 219 h 251"/>
                <a:gd name="T8" fmla="*/ 214 w 361"/>
                <a:gd name="T9" fmla="*/ 184 h 251"/>
                <a:gd name="T10" fmla="*/ 207 w 361"/>
                <a:gd name="T11" fmla="*/ 172 h 251"/>
                <a:gd name="T12" fmla="*/ 35 w 361"/>
                <a:gd name="T13" fmla="*/ 209 h 251"/>
                <a:gd name="T14" fmla="*/ 154 w 361"/>
                <a:gd name="T15" fmla="*/ 79 h 251"/>
                <a:gd name="T16" fmla="*/ 326 w 361"/>
                <a:gd name="T17" fmla="*/ 41 h 251"/>
                <a:gd name="T18" fmla="*/ 207 w 361"/>
                <a:gd name="T19" fmla="*/ 17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214" y="184"/>
                  </a:moveTo>
                  <a:cubicBezTo>
                    <a:pt x="303" y="132"/>
                    <a:pt x="361" y="64"/>
                    <a:pt x="342" y="32"/>
                  </a:cubicBezTo>
                  <a:cubicBezTo>
                    <a:pt x="323" y="0"/>
                    <a:pt x="236" y="15"/>
                    <a:pt x="146" y="67"/>
                  </a:cubicBezTo>
                  <a:cubicBezTo>
                    <a:pt x="57" y="118"/>
                    <a:pt x="0" y="186"/>
                    <a:pt x="19" y="219"/>
                  </a:cubicBezTo>
                  <a:cubicBezTo>
                    <a:pt x="37" y="251"/>
                    <a:pt x="125" y="236"/>
                    <a:pt x="214" y="184"/>
                  </a:cubicBezTo>
                  <a:close/>
                  <a:moveTo>
                    <a:pt x="207" y="172"/>
                  </a:moveTo>
                  <a:cubicBezTo>
                    <a:pt x="124" y="220"/>
                    <a:pt x="47" y="231"/>
                    <a:pt x="35" y="209"/>
                  </a:cubicBezTo>
                  <a:cubicBezTo>
                    <a:pt x="22" y="187"/>
                    <a:pt x="70" y="127"/>
                    <a:pt x="154" y="79"/>
                  </a:cubicBezTo>
                  <a:cubicBezTo>
                    <a:pt x="237" y="31"/>
                    <a:pt x="313" y="19"/>
                    <a:pt x="326" y="41"/>
                  </a:cubicBezTo>
                  <a:cubicBezTo>
                    <a:pt x="338" y="63"/>
                    <a:pt x="290" y="123"/>
                    <a:pt x="207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6" name="Oval 40">
              <a:extLst>
                <a:ext uri="{FF2B5EF4-FFF2-40B4-BE49-F238E27FC236}">
                  <a16:creationId xmlns:a16="http://schemas.microsoft.com/office/drawing/2014/main" id="{E68F5C8B-15DC-4C8F-ADD6-BFE77CE6CF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1150" y="1895475"/>
              <a:ext cx="88900" cy="873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34C479A8-6106-4CA5-9A80-651CD1D05838}"/>
              </a:ext>
            </a:extLst>
          </p:cNvPr>
          <p:cNvGrpSpPr/>
          <p:nvPr/>
        </p:nvGrpSpPr>
        <p:grpSpPr>
          <a:xfrm>
            <a:off x="-29441" y="123167"/>
            <a:ext cx="6858461" cy="471850"/>
            <a:chOff x="-29441" y="123167"/>
            <a:chExt cx="6858461" cy="471850"/>
          </a:xfrm>
        </p:grpSpPr>
        <p:sp>
          <p:nvSpPr>
            <p:cNvPr id="8" name="矩形 6">
              <a:extLst>
                <a:ext uri="{FF2B5EF4-FFF2-40B4-BE49-F238E27FC236}">
                  <a16:creationId xmlns:a16="http://schemas.microsoft.com/office/drawing/2014/main" id="{B67E4D28-43C2-41C6-8E94-03DF358BDD29}"/>
                </a:ext>
              </a:extLst>
            </p:cNvPr>
            <p:cNvSpPr/>
            <p:nvPr/>
          </p:nvSpPr>
          <p:spPr>
            <a:xfrm>
              <a:off x="0" y="133350"/>
              <a:ext cx="6829020" cy="46166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endPara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Равнобедренный треугольник 8">
              <a:extLst>
                <a:ext uri="{FF2B5EF4-FFF2-40B4-BE49-F238E27FC236}">
                  <a16:creationId xmlns:a16="http://schemas.microsoft.com/office/drawing/2014/main" id="{70774941-9A1D-4422-A68E-1F0218F308F9}"/>
                </a:ext>
              </a:extLst>
            </p:cNvPr>
            <p:cNvSpPr/>
            <p:nvPr/>
          </p:nvSpPr>
          <p:spPr>
            <a:xfrm rot="5400000">
              <a:off x="12754" y="80972"/>
              <a:ext cx="471850" cy="55624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AAF24FE1-37A0-40C5-A026-9CEA0FEF847E}"/>
              </a:ext>
            </a:extLst>
          </p:cNvPr>
          <p:cNvSpPr txBox="1"/>
          <p:nvPr/>
        </p:nvSpPr>
        <p:spPr>
          <a:xfrm>
            <a:off x="609600" y="228909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ambria" panose="02040503050406030204" pitchFamily="18" charset="0"/>
                <a:ea typeface="Cambria" panose="02040503050406030204" pitchFamily="18" charset="0"/>
              </a:rPr>
              <a:t>Курская АЭС</a:t>
            </a:r>
          </a:p>
        </p:txBody>
      </p:sp>
      <p:pic>
        <p:nvPicPr>
          <p:cNvPr id="14338" name="Picture 2" descr="https://www.atomic-energy.ru/files/images/2018/01/kursk-aes.jpg">
            <a:extLst>
              <a:ext uri="{FF2B5EF4-FFF2-40B4-BE49-F238E27FC236}">
                <a16:creationId xmlns:a16="http://schemas.microsoft.com/office/drawing/2014/main" id="{1EE68FED-5EBC-421C-A285-B6ABFBC3EE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588133"/>
            <a:ext cx="6829019" cy="4561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1781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45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4">
            <a:extLst>
              <a:ext uri="{FF2B5EF4-FFF2-40B4-BE49-F238E27FC236}">
                <a16:creationId xmlns:a16="http://schemas.microsoft.com/office/drawing/2014/main" id="{D195CE40-3C27-4BCF-9900-321A0D4D2266}"/>
              </a:ext>
            </a:extLst>
          </p:cNvPr>
          <p:cNvGrpSpPr/>
          <p:nvPr/>
        </p:nvGrpSpPr>
        <p:grpSpPr>
          <a:xfrm>
            <a:off x="8229600" y="133350"/>
            <a:ext cx="564454" cy="582178"/>
            <a:chOff x="3862388" y="1625601"/>
            <a:chExt cx="608013" cy="628649"/>
          </a:xfrm>
          <a:solidFill>
            <a:schemeClr val="accent1"/>
          </a:solidFill>
        </p:grpSpPr>
        <p:sp>
          <p:nvSpPr>
            <p:cNvPr id="3" name="Freeform 37">
              <a:extLst>
                <a:ext uri="{FF2B5EF4-FFF2-40B4-BE49-F238E27FC236}">
                  <a16:creationId xmlns:a16="http://schemas.microsoft.com/office/drawing/2014/main" id="{471FA08B-2C5E-4CBD-AC95-1E6202DDCF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2888" y="1625601"/>
              <a:ext cx="227013" cy="628649"/>
            </a:xfrm>
            <a:custGeom>
              <a:avLst/>
              <a:gdLst>
                <a:gd name="T0" fmla="*/ 67 w 135"/>
                <a:gd name="T1" fmla="*/ 0 h 373"/>
                <a:gd name="T2" fmla="*/ 0 w 135"/>
                <a:gd name="T3" fmla="*/ 186 h 373"/>
                <a:gd name="T4" fmla="*/ 67 w 135"/>
                <a:gd name="T5" fmla="*/ 373 h 373"/>
                <a:gd name="T6" fmla="*/ 135 w 135"/>
                <a:gd name="T7" fmla="*/ 186 h 373"/>
                <a:gd name="T8" fmla="*/ 67 w 135"/>
                <a:gd name="T9" fmla="*/ 0 h 373"/>
                <a:gd name="T10" fmla="*/ 67 w 135"/>
                <a:gd name="T11" fmla="*/ 354 h 373"/>
                <a:gd name="T12" fmla="*/ 14 w 135"/>
                <a:gd name="T13" fmla="*/ 186 h 373"/>
                <a:gd name="T14" fmla="*/ 67 w 135"/>
                <a:gd name="T15" fmla="*/ 18 h 373"/>
                <a:gd name="T16" fmla="*/ 121 w 135"/>
                <a:gd name="T17" fmla="*/ 186 h 373"/>
                <a:gd name="T18" fmla="*/ 67 w 135"/>
                <a:gd name="T19" fmla="*/ 35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373">
                  <a:moveTo>
                    <a:pt x="67" y="0"/>
                  </a:moveTo>
                  <a:cubicBezTo>
                    <a:pt x="30" y="0"/>
                    <a:pt x="0" y="83"/>
                    <a:pt x="0" y="186"/>
                  </a:cubicBezTo>
                  <a:cubicBezTo>
                    <a:pt x="0" y="289"/>
                    <a:pt x="30" y="373"/>
                    <a:pt x="67" y="373"/>
                  </a:cubicBezTo>
                  <a:cubicBezTo>
                    <a:pt x="105" y="373"/>
                    <a:pt x="135" y="289"/>
                    <a:pt x="135" y="186"/>
                  </a:cubicBezTo>
                  <a:cubicBezTo>
                    <a:pt x="135" y="83"/>
                    <a:pt x="105" y="0"/>
                    <a:pt x="67" y="0"/>
                  </a:cubicBezTo>
                  <a:close/>
                  <a:moveTo>
                    <a:pt x="67" y="354"/>
                  </a:moveTo>
                  <a:cubicBezTo>
                    <a:pt x="42" y="354"/>
                    <a:pt x="14" y="283"/>
                    <a:pt x="14" y="186"/>
                  </a:cubicBezTo>
                  <a:cubicBezTo>
                    <a:pt x="14" y="90"/>
                    <a:pt x="42" y="18"/>
                    <a:pt x="67" y="18"/>
                  </a:cubicBezTo>
                  <a:cubicBezTo>
                    <a:pt x="93" y="18"/>
                    <a:pt x="121" y="90"/>
                    <a:pt x="121" y="186"/>
                  </a:cubicBezTo>
                  <a:cubicBezTo>
                    <a:pt x="121" y="283"/>
                    <a:pt x="93" y="354"/>
                    <a:pt x="67" y="3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4" name="Freeform 38">
              <a:extLst>
                <a:ext uri="{FF2B5EF4-FFF2-40B4-BE49-F238E27FC236}">
                  <a16:creationId xmlns:a16="http://schemas.microsoft.com/office/drawing/2014/main" id="{3E66865F-C341-4458-9709-92E976C0BA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19 w 361"/>
                <a:gd name="T1" fmla="*/ 32 h 251"/>
                <a:gd name="T2" fmla="*/ 146 w 361"/>
                <a:gd name="T3" fmla="*/ 184 h 251"/>
                <a:gd name="T4" fmla="*/ 342 w 361"/>
                <a:gd name="T5" fmla="*/ 219 h 251"/>
                <a:gd name="T6" fmla="*/ 214 w 361"/>
                <a:gd name="T7" fmla="*/ 67 h 251"/>
                <a:gd name="T8" fmla="*/ 19 w 361"/>
                <a:gd name="T9" fmla="*/ 32 h 251"/>
                <a:gd name="T10" fmla="*/ 326 w 361"/>
                <a:gd name="T11" fmla="*/ 209 h 251"/>
                <a:gd name="T12" fmla="*/ 154 w 361"/>
                <a:gd name="T13" fmla="*/ 172 h 251"/>
                <a:gd name="T14" fmla="*/ 35 w 361"/>
                <a:gd name="T15" fmla="*/ 41 h 251"/>
                <a:gd name="T16" fmla="*/ 207 w 361"/>
                <a:gd name="T17" fmla="*/ 79 h 251"/>
                <a:gd name="T18" fmla="*/ 326 w 361"/>
                <a:gd name="T19" fmla="*/ 209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19" y="32"/>
                  </a:moveTo>
                  <a:cubicBezTo>
                    <a:pt x="0" y="64"/>
                    <a:pt x="57" y="132"/>
                    <a:pt x="146" y="184"/>
                  </a:cubicBezTo>
                  <a:cubicBezTo>
                    <a:pt x="236" y="236"/>
                    <a:pt x="323" y="251"/>
                    <a:pt x="342" y="219"/>
                  </a:cubicBezTo>
                  <a:cubicBezTo>
                    <a:pt x="361" y="186"/>
                    <a:pt x="303" y="118"/>
                    <a:pt x="214" y="67"/>
                  </a:cubicBezTo>
                  <a:cubicBezTo>
                    <a:pt x="125" y="15"/>
                    <a:pt x="37" y="0"/>
                    <a:pt x="19" y="32"/>
                  </a:cubicBezTo>
                  <a:close/>
                  <a:moveTo>
                    <a:pt x="326" y="209"/>
                  </a:moveTo>
                  <a:cubicBezTo>
                    <a:pt x="313" y="231"/>
                    <a:pt x="237" y="220"/>
                    <a:pt x="154" y="172"/>
                  </a:cubicBezTo>
                  <a:cubicBezTo>
                    <a:pt x="70" y="124"/>
                    <a:pt x="22" y="63"/>
                    <a:pt x="35" y="41"/>
                  </a:cubicBezTo>
                  <a:cubicBezTo>
                    <a:pt x="47" y="19"/>
                    <a:pt x="124" y="31"/>
                    <a:pt x="207" y="79"/>
                  </a:cubicBezTo>
                  <a:cubicBezTo>
                    <a:pt x="290" y="127"/>
                    <a:pt x="338" y="187"/>
                    <a:pt x="326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5" name="Freeform 39">
              <a:extLst>
                <a:ext uri="{FF2B5EF4-FFF2-40B4-BE49-F238E27FC236}">
                  <a16:creationId xmlns:a16="http://schemas.microsoft.com/office/drawing/2014/main" id="{A97702F5-31C8-4692-9999-FC79D0D191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214 w 361"/>
                <a:gd name="T1" fmla="*/ 184 h 251"/>
                <a:gd name="T2" fmla="*/ 342 w 361"/>
                <a:gd name="T3" fmla="*/ 32 h 251"/>
                <a:gd name="T4" fmla="*/ 146 w 361"/>
                <a:gd name="T5" fmla="*/ 67 h 251"/>
                <a:gd name="T6" fmla="*/ 19 w 361"/>
                <a:gd name="T7" fmla="*/ 219 h 251"/>
                <a:gd name="T8" fmla="*/ 214 w 361"/>
                <a:gd name="T9" fmla="*/ 184 h 251"/>
                <a:gd name="T10" fmla="*/ 207 w 361"/>
                <a:gd name="T11" fmla="*/ 172 h 251"/>
                <a:gd name="T12" fmla="*/ 35 w 361"/>
                <a:gd name="T13" fmla="*/ 209 h 251"/>
                <a:gd name="T14" fmla="*/ 154 w 361"/>
                <a:gd name="T15" fmla="*/ 79 h 251"/>
                <a:gd name="T16" fmla="*/ 326 w 361"/>
                <a:gd name="T17" fmla="*/ 41 h 251"/>
                <a:gd name="T18" fmla="*/ 207 w 361"/>
                <a:gd name="T19" fmla="*/ 17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214" y="184"/>
                  </a:moveTo>
                  <a:cubicBezTo>
                    <a:pt x="303" y="132"/>
                    <a:pt x="361" y="64"/>
                    <a:pt x="342" y="32"/>
                  </a:cubicBezTo>
                  <a:cubicBezTo>
                    <a:pt x="323" y="0"/>
                    <a:pt x="236" y="15"/>
                    <a:pt x="146" y="67"/>
                  </a:cubicBezTo>
                  <a:cubicBezTo>
                    <a:pt x="57" y="118"/>
                    <a:pt x="0" y="186"/>
                    <a:pt x="19" y="219"/>
                  </a:cubicBezTo>
                  <a:cubicBezTo>
                    <a:pt x="37" y="251"/>
                    <a:pt x="125" y="236"/>
                    <a:pt x="214" y="184"/>
                  </a:cubicBezTo>
                  <a:close/>
                  <a:moveTo>
                    <a:pt x="207" y="172"/>
                  </a:moveTo>
                  <a:cubicBezTo>
                    <a:pt x="124" y="220"/>
                    <a:pt x="47" y="231"/>
                    <a:pt x="35" y="209"/>
                  </a:cubicBezTo>
                  <a:cubicBezTo>
                    <a:pt x="22" y="187"/>
                    <a:pt x="70" y="127"/>
                    <a:pt x="154" y="79"/>
                  </a:cubicBezTo>
                  <a:cubicBezTo>
                    <a:pt x="237" y="31"/>
                    <a:pt x="313" y="19"/>
                    <a:pt x="326" y="41"/>
                  </a:cubicBezTo>
                  <a:cubicBezTo>
                    <a:pt x="338" y="63"/>
                    <a:pt x="290" y="123"/>
                    <a:pt x="207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6" name="Oval 40">
              <a:extLst>
                <a:ext uri="{FF2B5EF4-FFF2-40B4-BE49-F238E27FC236}">
                  <a16:creationId xmlns:a16="http://schemas.microsoft.com/office/drawing/2014/main" id="{E68F5C8B-15DC-4C8F-ADD6-BFE77CE6CF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1150" y="1895475"/>
              <a:ext cx="88900" cy="873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34C479A8-6106-4CA5-9A80-651CD1D05838}"/>
              </a:ext>
            </a:extLst>
          </p:cNvPr>
          <p:cNvGrpSpPr/>
          <p:nvPr/>
        </p:nvGrpSpPr>
        <p:grpSpPr>
          <a:xfrm>
            <a:off x="-29441" y="123167"/>
            <a:ext cx="6858461" cy="471850"/>
            <a:chOff x="-29441" y="123167"/>
            <a:chExt cx="6858461" cy="471850"/>
          </a:xfrm>
        </p:grpSpPr>
        <p:sp>
          <p:nvSpPr>
            <p:cNvPr id="8" name="矩形 6">
              <a:extLst>
                <a:ext uri="{FF2B5EF4-FFF2-40B4-BE49-F238E27FC236}">
                  <a16:creationId xmlns:a16="http://schemas.microsoft.com/office/drawing/2014/main" id="{B67E4D28-43C2-41C6-8E94-03DF358BDD29}"/>
                </a:ext>
              </a:extLst>
            </p:cNvPr>
            <p:cNvSpPr/>
            <p:nvPr/>
          </p:nvSpPr>
          <p:spPr>
            <a:xfrm>
              <a:off x="0" y="133350"/>
              <a:ext cx="6829020" cy="46166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endPara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Равнобедренный треугольник 8">
              <a:extLst>
                <a:ext uri="{FF2B5EF4-FFF2-40B4-BE49-F238E27FC236}">
                  <a16:creationId xmlns:a16="http://schemas.microsoft.com/office/drawing/2014/main" id="{70774941-9A1D-4422-A68E-1F0218F308F9}"/>
                </a:ext>
              </a:extLst>
            </p:cNvPr>
            <p:cNvSpPr/>
            <p:nvPr/>
          </p:nvSpPr>
          <p:spPr>
            <a:xfrm rot="5400000">
              <a:off x="12754" y="80972"/>
              <a:ext cx="471850" cy="55624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AAF24FE1-37A0-40C5-A026-9CEA0FEF847E}"/>
              </a:ext>
            </a:extLst>
          </p:cNvPr>
          <p:cNvSpPr txBox="1"/>
          <p:nvPr/>
        </p:nvSpPr>
        <p:spPr>
          <a:xfrm>
            <a:off x="609600" y="228909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ambria" panose="02040503050406030204" pitchFamily="18" charset="0"/>
                <a:ea typeface="Cambria" panose="02040503050406030204" pitchFamily="18" charset="0"/>
              </a:rPr>
              <a:t>Чернобыльская АЭС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5B439DB-262F-480A-B71D-307F905D901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5349"/>
          <a:stretch/>
        </p:blipFill>
        <p:spPr>
          <a:xfrm>
            <a:off x="4229" y="595014"/>
            <a:ext cx="6824791" cy="454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958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45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4">
            <a:extLst>
              <a:ext uri="{FF2B5EF4-FFF2-40B4-BE49-F238E27FC236}">
                <a16:creationId xmlns:a16="http://schemas.microsoft.com/office/drawing/2014/main" id="{D195CE40-3C27-4BCF-9900-321A0D4D2266}"/>
              </a:ext>
            </a:extLst>
          </p:cNvPr>
          <p:cNvGrpSpPr/>
          <p:nvPr/>
        </p:nvGrpSpPr>
        <p:grpSpPr>
          <a:xfrm>
            <a:off x="8229600" y="133350"/>
            <a:ext cx="564454" cy="582178"/>
            <a:chOff x="3862388" y="1625601"/>
            <a:chExt cx="608013" cy="628649"/>
          </a:xfrm>
          <a:solidFill>
            <a:schemeClr val="accent1"/>
          </a:solidFill>
        </p:grpSpPr>
        <p:sp>
          <p:nvSpPr>
            <p:cNvPr id="3" name="Freeform 37">
              <a:extLst>
                <a:ext uri="{FF2B5EF4-FFF2-40B4-BE49-F238E27FC236}">
                  <a16:creationId xmlns:a16="http://schemas.microsoft.com/office/drawing/2014/main" id="{471FA08B-2C5E-4CBD-AC95-1E6202DDCF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2888" y="1625601"/>
              <a:ext cx="227013" cy="628649"/>
            </a:xfrm>
            <a:custGeom>
              <a:avLst/>
              <a:gdLst>
                <a:gd name="T0" fmla="*/ 67 w 135"/>
                <a:gd name="T1" fmla="*/ 0 h 373"/>
                <a:gd name="T2" fmla="*/ 0 w 135"/>
                <a:gd name="T3" fmla="*/ 186 h 373"/>
                <a:gd name="T4" fmla="*/ 67 w 135"/>
                <a:gd name="T5" fmla="*/ 373 h 373"/>
                <a:gd name="T6" fmla="*/ 135 w 135"/>
                <a:gd name="T7" fmla="*/ 186 h 373"/>
                <a:gd name="T8" fmla="*/ 67 w 135"/>
                <a:gd name="T9" fmla="*/ 0 h 373"/>
                <a:gd name="T10" fmla="*/ 67 w 135"/>
                <a:gd name="T11" fmla="*/ 354 h 373"/>
                <a:gd name="T12" fmla="*/ 14 w 135"/>
                <a:gd name="T13" fmla="*/ 186 h 373"/>
                <a:gd name="T14" fmla="*/ 67 w 135"/>
                <a:gd name="T15" fmla="*/ 18 h 373"/>
                <a:gd name="T16" fmla="*/ 121 w 135"/>
                <a:gd name="T17" fmla="*/ 186 h 373"/>
                <a:gd name="T18" fmla="*/ 67 w 135"/>
                <a:gd name="T19" fmla="*/ 35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373">
                  <a:moveTo>
                    <a:pt x="67" y="0"/>
                  </a:moveTo>
                  <a:cubicBezTo>
                    <a:pt x="30" y="0"/>
                    <a:pt x="0" y="83"/>
                    <a:pt x="0" y="186"/>
                  </a:cubicBezTo>
                  <a:cubicBezTo>
                    <a:pt x="0" y="289"/>
                    <a:pt x="30" y="373"/>
                    <a:pt x="67" y="373"/>
                  </a:cubicBezTo>
                  <a:cubicBezTo>
                    <a:pt x="105" y="373"/>
                    <a:pt x="135" y="289"/>
                    <a:pt x="135" y="186"/>
                  </a:cubicBezTo>
                  <a:cubicBezTo>
                    <a:pt x="135" y="83"/>
                    <a:pt x="105" y="0"/>
                    <a:pt x="67" y="0"/>
                  </a:cubicBezTo>
                  <a:close/>
                  <a:moveTo>
                    <a:pt x="67" y="354"/>
                  </a:moveTo>
                  <a:cubicBezTo>
                    <a:pt x="42" y="354"/>
                    <a:pt x="14" y="283"/>
                    <a:pt x="14" y="186"/>
                  </a:cubicBezTo>
                  <a:cubicBezTo>
                    <a:pt x="14" y="90"/>
                    <a:pt x="42" y="18"/>
                    <a:pt x="67" y="18"/>
                  </a:cubicBezTo>
                  <a:cubicBezTo>
                    <a:pt x="93" y="18"/>
                    <a:pt x="121" y="90"/>
                    <a:pt x="121" y="186"/>
                  </a:cubicBezTo>
                  <a:cubicBezTo>
                    <a:pt x="121" y="283"/>
                    <a:pt x="93" y="354"/>
                    <a:pt x="67" y="3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4" name="Freeform 38">
              <a:extLst>
                <a:ext uri="{FF2B5EF4-FFF2-40B4-BE49-F238E27FC236}">
                  <a16:creationId xmlns:a16="http://schemas.microsoft.com/office/drawing/2014/main" id="{3E66865F-C341-4458-9709-92E976C0BA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19 w 361"/>
                <a:gd name="T1" fmla="*/ 32 h 251"/>
                <a:gd name="T2" fmla="*/ 146 w 361"/>
                <a:gd name="T3" fmla="*/ 184 h 251"/>
                <a:gd name="T4" fmla="*/ 342 w 361"/>
                <a:gd name="T5" fmla="*/ 219 h 251"/>
                <a:gd name="T6" fmla="*/ 214 w 361"/>
                <a:gd name="T7" fmla="*/ 67 h 251"/>
                <a:gd name="T8" fmla="*/ 19 w 361"/>
                <a:gd name="T9" fmla="*/ 32 h 251"/>
                <a:gd name="T10" fmla="*/ 326 w 361"/>
                <a:gd name="T11" fmla="*/ 209 h 251"/>
                <a:gd name="T12" fmla="*/ 154 w 361"/>
                <a:gd name="T13" fmla="*/ 172 h 251"/>
                <a:gd name="T14" fmla="*/ 35 w 361"/>
                <a:gd name="T15" fmla="*/ 41 h 251"/>
                <a:gd name="T16" fmla="*/ 207 w 361"/>
                <a:gd name="T17" fmla="*/ 79 h 251"/>
                <a:gd name="T18" fmla="*/ 326 w 361"/>
                <a:gd name="T19" fmla="*/ 209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19" y="32"/>
                  </a:moveTo>
                  <a:cubicBezTo>
                    <a:pt x="0" y="64"/>
                    <a:pt x="57" y="132"/>
                    <a:pt x="146" y="184"/>
                  </a:cubicBezTo>
                  <a:cubicBezTo>
                    <a:pt x="236" y="236"/>
                    <a:pt x="323" y="251"/>
                    <a:pt x="342" y="219"/>
                  </a:cubicBezTo>
                  <a:cubicBezTo>
                    <a:pt x="361" y="186"/>
                    <a:pt x="303" y="118"/>
                    <a:pt x="214" y="67"/>
                  </a:cubicBezTo>
                  <a:cubicBezTo>
                    <a:pt x="125" y="15"/>
                    <a:pt x="37" y="0"/>
                    <a:pt x="19" y="32"/>
                  </a:cubicBezTo>
                  <a:close/>
                  <a:moveTo>
                    <a:pt x="326" y="209"/>
                  </a:moveTo>
                  <a:cubicBezTo>
                    <a:pt x="313" y="231"/>
                    <a:pt x="237" y="220"/>
                    <a:pt x="154" y="172"/>
                  </a:cubicBezTo>
                  <a:cubicBezTo>
                    <a:pt x="70" y="124"/>
                    <a:pt x="22" y="63"/>
                    <a:pt x="35" y="41"/>
                  </a:cubicBezTo>
                  <a:cubicBezTo>
                    <a:pt x="47" y="19"/>
                    <a:pt x="124" y="31"/>
                    <a:pt x="207" y="79"/>
                  </a:cubicBezTo>
                  <a:cubicBezTo>
                    <a:pt x="290" y="127"/>
                    <a:pt x="338" y="187"/>
                    <a:pt x="326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5" name="Freeform 39">
              <a:extLst>
                <a:ext uri="{FF2B5EF4-FFF2-40B4-BE49-F238E27FC236}">
                  <a16:creationId xmlns:a16="http://schemas.microsoft.com/office/drawing/2014/main" id="{A97702F5-31C8-4692-9999-FC79D0D191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214 w 361"/>
                <a:gd name="T1" fmla="*/ 184 h 251"/>
                <a:gd name="T2" fmla="*/ 342 w 361"/>
                <a:gd name="T3" fmla="*/ 32 h 251"/>
                <a:gd name="T4" fmla="*/ 146 w 361"/>
                <a:gd name="T5" fmla="*/ 67 h 251"/>
                <a:gd name="T6" fmla="*/ 19 w 361"/>
                <a:gd name="T7" fmla="*/ 219 h 251"/>
                <a:gd name="T8" fmla="*/ 214 w 361"/>
                <a:gd name="T9" fmla="*/ 184 h 251"/>
                <a:gd name="T10" fmla="*/ 207 w 361"/>
                <a:gd name="T11" fmla="*/ 172 h 251"/>
                <a:gd name="T12" fmla="*/ 35 w 361"/>
                <a:gd name="T13" fmla="*/ 209 h 251"/>
                <a:gd name="T14" fmla="*/ 154 w 361"/>
                <a:gd name="T15" fmla="*/ 79 h 251"/>
                <a:gd name="T16" fmla="*/ 326 w 361"/>
                <a:gd name="T17" fmla="*/ 41 h 251"/>
                <a:gd name="T18" fmla="*/ 207 w 361"/>
                <a:gd name="T19" fmla="*/ 17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214" y="184"/>
                  </a:moveTo>
                  <a:cubicBezTo>
                    <a:pt x="303" y="132"/>
                    <a:pt x="361" y="64"/>
                    <a:pt x="342" y="32"/>
                  </a:cubicBezTo>
                  <a:cubicBezTo>
                    <a:pt x="323" y="0"/>
                    <a:pt x="236" y="15"/>
                    <a:pt x="146" y="67"/>
                  </a:cubicBezTo>
                  <a:cubicBezTo>
                    <a:pt x="57" y="118"/>
                    <a:pt x="0" y="186"/>
                    <a:pt x="19" y="219"/>
                  </a:cubicBezTo>
                  <a:cubicBezTo>
                    <a:pt x="37" y="251"/>
                    <a:pt x="125" y="236"/>
                    <a:pt x="214" y="184"/>
                  </a:cubicBezTo>
                  <a:close/>
                  <a:moveTo>
                    <a:pt x="207" y="172"/>
                  </a:moveTo>
                  <a:cubicBezTo>
                    <a:pt x="124" y="220"/>
                    <a:pt x="47" y="231"/>
                    <a:pt x="35" y="209"/>
                  </a:cubicBezTo>
                  <a:cubicBezTo>
                    <a:pt x="22" y="187"/>
                    <a:pt x="70" y="127"/>
                    <a:pt x="154" y="79"/>
                  </a:cubicBezTo>
                  <a:cubicBezTo>
                    <a:pt x="237" y="31"/>
                    <a:pt x="313" y="19"/>
                    <a:pt x="326" y="41"/>
                  </a:cubicBezTo>
                  <a:cubicBezTo>
                    <a:pt x="338" y="63"/>
                    <a:pt x="290" y="123"/>
                    <a:pt x="207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6" name="Oval 40">
              <a:extLst>
                <a:ext uri="{FF2B5EF4-FFF2-40B4-BE49-F238E27FC236}">
                  <a16:creationId xmlns:a16="http://schemas.microsoft.com/office/drawing/2014/main" id="{E68F5C8B-15DC-4C8F-ADD6-BFE77CE6CF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1150" y="1895475"/>
              <a:ext cx="88900" cy="873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34C479A8-6106-4CA5-9A80-651CD1D05838}"/>
              </a:ext>
            </a:extLst>
          </p:cNvPr>
          <p:cNvGrpSpPr/>
          <p:nvPr/>
        </p:nvGrpSpPr>
        <p:grpSpPr>
          <a:xfrm>
            <a:off x="-29441" y="123167"/>
            <a:ext cx="6858461" cy="471850"/>
            <a:chOff x="-29441" y="123167"/>
            <a:chExt cx="6858461" cy="471850"/>
          </a:xfrm>
        </p:grpSpPr>
        <p:sp>
          <p:nvSpPr>
            <p:cNvPr id="8" name="矩形 6">
              <a:extLst>
                <a:ext uri="{FF2B5EF4-FFF2-40B4-BE49-F238E27FC236}">
                  <a16:creationId xmlns:a16="http://schemas.microsoft.com/office/drawing/2014/main" id="{B67E4D28-43C2-41C6-8E94-03DF358BDD29}"/>
                </a:ext>
              </a:extLst>
            </p:cNvPr>
            <p:cNvSpPr/>
            <p:nvPr/>
          </p:nvSpPr>
          <p:spPr>
            <a:xfrm>
              <a:off x="0" y="133350"/>
              <a:ext cx="6829020" cy="46166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endPara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Равнобедренный треугольник 8">
              <a:extLst>
                <a:ext uri="{FF2B5EF4-FFF2-40B4-BE49-F238E27FC236}">
                  <a16:creationId xmlns:a16="http://schemas.microsoft.com/office/drawing/2014/main" id="{70774941-9A1D-4422-A68E-1F0218F308F9}"/>
                </a:ext>
              </a:extLst>
            </p:cNvPr>
            <p:cNvSpPr/>
            <p:nvPr/>
          </p:nvSpPr>
          <p:spPr>
            <a:xfrm rot="5400000">
              <a:off x="12754" y="80972"/>
              <a:ext cx="471850" cy="55624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691790DC-63BE-46EE-BAFF-226695C2568C}"/>
              </a:ext>
            </a:extLst>
          </p:cNvPr>
          <p:cNvSpPr txBox="1"/>
          <p:nvPr/>
        </p:nvSpPr>
        <p:spPr>
          <a:xfrm>
            <a:off x="762000" y="228909"/>
            <a:ext cx="548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ambria" panose="02040503050406030204" pitchFamily="18" charset="0"/>
                <a:ea typeface="Cambria" panose="02040503050406030204" pitchFamily="18" charset="0"/>
              </a:rPr>
              <a:t>Атомная отрасль сегодня</a:t>
            </a: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3032390"/>
              </p:ext>
            </p:extLst>
          </p:nvPr>
        </p:nvGraphicFramePr>
        <p:xfrm>
          <a:off x="990600" y="819150"/>
          <a:ext cx="6477000" cy="3886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812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57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816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2001 г.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886" marR="5888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Пуск первого энергоблока Ростовской АЭС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886" marR="5888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72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2004 г.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886" marR="58886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Подключен к </a:t>
                      </a:r>
                      <a:r>
                        <a:rPr lang="ru-RU" sz="1600" b="1" kern="12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энергосе́ти</a:t>
                      </a: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России третий энергоблок  Калининской АЭС (Тверская обл.)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886" marR="58886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2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2008 г. 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886" marR="5888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Начало строительства </a:t>
                      </a:r>
                      <a:r>
                        <a:rPr lang="ru-RU" sz="1600" b="1" kern="12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Нововоронежской</a:t>
                      </a: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АЭС-2 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и Ленинградской АЭС-2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886" marR="5888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2014 г.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886" marR="5888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Пуск третьего  энергоблока Ростовский АЭС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886" marR="5888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772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2016 г.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886" marR="5888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Принят в эксплуатацию  четвертый  энергоблок 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Белоярской АЭС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886" marR="5888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2018 г.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886" marR="5888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Энергетический пуск плавучей атомной теплоэлектростанции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886" marR="5888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5971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45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4">
            <a:extLst>
              <a:ext uri="{FF2B5EF4-FFF2-40B4-BE49-F238E27FC236}">
                <a16:creationId xmlns:a16="http://schemas.microsoft.com/office/drawing/2014/main" id="{D195CE40-3C27-4BCF-9900-321A0D4D2266}"/>
              </a:ext>
            </a:extLst>
          </p:cNvPr>
          <p:cNvGrpSpPr/>
          <p:nvPr/>
        </p:nvGrpSpPr>
        <p:grpSpPr>
          <a:xfrm>
            <a:off x="8229600" y="133350"/>
            <a:ext cx="564454" cy="582178"/>
            <a:chOff x="3862388" y="1625601"/>
            <a:chExt cx="608013" cy="628649"/>
          </a:xfrm>
          <a:solidFill>
            <a:schemeClr val="accent1"/>
          </a:solidFill>
        </p:grpSpPr>
        <p:sp>
          <p:nvSpPr>
            <p:cNvPr id="3" name="Freeform 37">
              <a:extLst>
                <a:ext uri="{FF2B5EF4-FFF2-40B4-BE49-F238E27FC236}">
                  <a16:creationId xmlns:a16="http://schemas.microsoft.com/office/drawing/2014/main" id="{471FA08B-2C5E-4CBD-AC95-1E6202DDCF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2888" y="1625601"/>
              <a:ext cx="227013" cy="628649"/>
            </a:xfrm>
            <a:custGeom>
              <a:avLst/>
              <a:gdLst>
                <a:gd name="T0" fmla="*/ 67 w 135"/>
                <a:gd name="T1" fmla="*/ 0 h 373"/>
                <a:gd name="T2" fmla="*/ 0 w 135"/>
                <a:gd name="T3" fmla="*/ 186 h 373"/>
                <a:gd name="T4" fmla="*/ 67 w 135"/>
                <a:gd name="T5" fmla="*/ 373 h 373"/>
                <a:gd name="T6" fmla="*/ 135 w 135"/>
                <a:gd name="T7" fmla="*/ 186 h 373"/>
                <a:gd name="T8" fmla="*/ 67 w 135"/>
                <a:gd name="T9" fmla="*/ 0 h 373"/>
                <a:gd name="T10" fmla="*/ 67 w 135"/>
                <a:gd name="T11" fmla="*/ 354 h 373"/>
                <a:gd name="T12" fmla="*/ 14 w 135"/>
                <a:gd name="T13" fmla="*/ 186 h 373"/>
                <a:gd name="T14" fmla="*/ 67 w 135"/>
                <a:gd name="T15" fmla="*/ 18 h 373"/>
                <a:gd name="T16" fmla="*/ 121 w 135"/>
                <a:gd name="T17" fmla="*/ 186 h 373"/>
                <a:gd name="T18" fmla="*/ 67 w 135"/>
                <a:gd name="T19" fmla="*/ 35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373">
                  <a:moveTo>
                    <a:pt x="67" y="0"/>
                  </a:moveTo>
                  <a:cubicBezTo>
                    <a:pt x="30" y="0"/>
                    <a:pt x="0" y="83"/>
                    <a:pt x="0" y="186"/>
                  </a:cubicBezTo>
                  <a:cubicBezTo>
                    <a:pt x="0" y="289"/>
                    <a:pt x="30" y="373"/>
                    <a:pt x="67" y="373"/>
                  </a:cubicBezTo>
                  <a:cubicBezTo>
                    <a:pt x="105" y="373"/>
                    <a:pt x="135" y="289"/>
                    <a:pt x="135" y="186"/>
                  </a:cubicBezTo>
                  <a:cubicBezTo>
                    <a:pt x="135" y="83"/>
                    <a:pt x="105" y="0"/>
                    <a:pt x="67" y="0"/>
                  </a:cubicBezTo>
                  <a:close/>
                  <a:moveTo>
                    <a:pt x="67" y="354"/>
                  </a:moveTo>
                  <a:cubicBezTo>
                    <a:pt x="42" y="354"/>
                    <a:pt x="14" y="283"/>
                    <a:pt x="14" y="186"/>
                  </a:cubicBezTo>
                  <a:cubicBezTo>
                    <a:pt x="14" y="90"/>
                    <a:pt x="42" y="18"/>
                    <a:pt x="67" y="18"/>
                  </a:cubicBezTo>
                  <a:cubicBezTo>
                    <a:pt x="93" y="18"/>
                    <a:pt x="121" y="90"/>
                    <a:pt x="121" y="186"/>
                  </a:cubicBezTo>
                  <a:cubicBezTo>
                    <a:pt x="121" y="283"/>
                    <a:pt x="93" y="354"/>
                    <a:pt x="67" y="3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4" name="Freeform 38">
              <a:extLst>
                <a:ext uri="{FF2B5EF4-FFF2-40B4-BE49-F238E27FC236}">
                  <a16:creationId xmlns:a16="http://schemas.microsoft.com/office/drawing/2014/main" id="{3E66865F-C341-4458-9709-92E976C0BA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19 w 361"/>
                <a:gd name="T1" fmla="*/ 32 h 251"/>
                <a:gd name="T2" fmla="*/ 146 w 361"/>
                <a:gd name="T3" fmla="*/ 184 h 251"/>
                <a:gd name="T4" fmla="*/ 342 w 361"/>
                <a:gd name="T5" fmla="*/ 219 h 251"/>
                <a:gd name="T6" fmla="*/ 214 w 361"/>
                <a:gd name="T7" fmla="*/ 67 h 251"/>
                <a:gd name="T8" fmla="*/ 19 w 361"/>
                <a:gd name="T9" fmla="*/ 32 h 251"/>
                <a:gd name="T10" fmla="*/ 326 w 361"/>
                <a:gd name="T11" fmla="*/ 209 h 251"/>
                <a:gd name="T12" fmla="*/ 154 w 361"/>
                <a:gd name="T13" fmla="*/ 172 h 251"/>
                <a:gd name="T14" fmla="*/ 35 w 361"/>
                <a:gd name="T15" fmla="*/ 41 h 251"/>
                <a:gd name="T16" fmla="*/ 207 w 361"/>
                <a:gd name="T17" fmla="*/ 79 h 251"/>
                <a:gd name="T18" fmla="*/ 326 w 361"/>
                <a:gd name="T19" fmla="*/ 209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19" y="32"/>
                  </a:moveTo>
                  <a:cubicBezTo>
                    <a:pt x="0" y="64"/>
                    <a:pt x="57" y="132"/>
                    <a:pt x="146" y="184"/>
                  </a:cubicBezTo>
                  <a:cubicBezTo>
                    <a:pt x="236" y="236"/>
                    <a:pt x="323" y="251"/>
                    <a:pt x="342" y="219"/>
                  </a:cubicBezTo>
                  <a:cubicBezTo>
                    <a:pt x="361" y="186"/>
                    <a:pt x="303" y="118"/>
                    <a:pt x="214" y="67"/>
                  </a:cubicBezTo>
                  <a:cubicBezTo>
                    <a:pt x="125" y="15"/>
                    <a:pt x="37" y="0"/>
                    <a:pt x="19" y="32"/>
                  </a:cubicBezTo>
                  <a:close/>
                  <a:moveTo>
                    <a:pt x="326" y="209"/>
                  </a:moveTo>
                  <a:cubicBezTo>
                    <a:pt x="313" y="231"/>
                    <a:pt x="237" y="220"/>
                    <a:pt x="154" y="172"/>
                  </a:cubicBezTo>
                  <a:cubicBezTo>
                    <a:pt x="70" y="124"/>
                    <a:pt x="22" y="63"/>
                    <a:pt x="35" y="41"/>
                  </a:cubicBezTo>
                  <a:cubicBezTo>
                    <a:pt x="47" y="19"/>
                    <a:pt x="124" y="31"/>
                    <a:pt x="207" y="79"/>
                  </a:cubicBezTo>
                  <a:cubicBezTo>
                    <a:pt x="290" y="127"/>
                    <a:pt x="338" y="187"/>
                    <a:pt x="326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5" name="Freeform 39">
              <a:extLst>
                <a:ext uri="{FF2B5EF4-FFF2-40B4-BE49-F238E27FC236}">
                  <a16:creationId xmlns:a16="http://schemas.microsoft.com/office/drawing/2014/main" id="{A97702F5-31C8-4692-9999-FC79D0D191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214 w 361"/>
                <a:gd name="T1" fmla="*/ 184 h 251"/>
                <a:gd name="T2" fmla="*/ 342 w 361"/>
                <a:gd name="T3" fmla="*/ 32 h 251"/>
                <a:gd name="T4" fmla="*/ 146 w 361"/>
                <a:gd name="T5" fmla="*/ 67 h 251"/>
                <a:gd name="T6" fmla="*/ 19 w 361"/>
                <a:gd name="T7" fmla="*/ 219 h 251"/>
                <a:gd name="T8" fmla="*/ 214 w 361"/>
                <a:gd name="T9" fmla="*/ 184 h 251"/>
                <a:gd name="T10" fmla="*/ 207 w 361"/>
                <a:gd name="T11" fmla="*/ 172 h 251"/>
                <a:gd name="T12" fmla="*/ 35 w 361"/>
                <a:gd name="T13" fmla="*/ 209 h 251"/>
                <a:gd name="T14" fmla="*/ 154 w 361"/>
                <a:gd name="T15" fmla="*/ 79 h 251"/>
                <a:gd name="T16" fmla="*/ 326 w 361"/>
                <a:gd name="T17" fmla="*/ 41 h 251"/>
                <a:gd name="T18" fmla="*/ 207 w 361"/>
                <a:gd name="T19" fmla="*/ 17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214" y="184"/>
                  </a:moveTo>
                  <a:cubicBezTo>
                    <a:pt x="303" y="132"/>
                    <a:pt x="361" y="64"/>
                    <a:pt x="342" y="32"/>
                  </a:cubicBezTo>
                  <a:cubicBezTo>
                    <a:pt x="323" y="0"/>
                    <a:pt x="236" y="15"/>
                    <a:pt x="146" y="67"/>
                  </a:cubicBezTo>
                  <a:cubicBezTo>
                    <a:pt x="57" y="118"/>
                    <a:pt x="0" y="186"/>
                    <a:pt x="19" y="219"/>
                  </a:cubicBezTo>
                  <a:cubicBezTo>
                    <a:pt x="37" y="251"/>
                    <a:pt x="125" y="236"/>
                    <a:pt x="214" y="184"/>
                  </a:cubicBezTo>
                  <a:close/>
                  <a:moveTo>
                    <a:pt x="207" y="172"/>
                  </a:moveTo>
                  <a:cubicBezTo>
                    <a:pt x="124" y="220"/>
                    <a:pt x="47" y="231"/>
                    <a:pt x="35" y="209"/>
                  </a:cubicBezTo>
                  <a:cubicBezTo>
                    <a:pt x="22" y="187"/>
                    <a:pt x="70" y="127"/>
                    <a:pt x="154" y="79"/>
                  </a:cubicBezTo>
                  <a:cubicBezTo>
                    <a:pt x="237" y="31"/>
                    <a:pt x="313" y="19"/>
                    <a:pt x="326" y="41"/>
                  </a:cubicBezTo>
                  <a:cubicBezTo>
                    <a:pt x="338" y="63"/>
                    <a:pt x="290" y="123"/>
                    <a:pt x="207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6" name="Oval 40">
              <a:extLst>
                <a:ext uri="{FF2B5EF4-FFF2-40B4-BE49-F238E27FC236}">
                  <a16:creationId xmlns:a16="http://schemas.microsoft.com/office/drawing/2014/main" id="{E68F5C8B-15DC-4C8F-ADD6-BFE77CE6CF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1150" y="1895475"/>
              <a:ext cx="88900" cy="873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34C479A8-6106-4CA5-9A80-651CD1D05838}"/>
              </a:ext>
            </a:extLst>
          </p:cNvPr>
          <p:cNvGrpSpPr/>
          <p:nvPr/>
        </p:nvGrpSpPr>
        <p:grpSpPr>
          <a:xfrm>
            <a:off x="-29441" y="123167"/>
            <a:ext cx="6858461" cy="471850"/>
            <a:chOff x="-29441" y="123167"/>
            <a:chExt cx="6858461" cy="471850"/>
          </a:xfrm>
        </p:grpSpPr>
        <p:sp>
          <p:nvSpPr>
            <p:cNvPr id="8" name="矩形 6">
              <a:extLst>
                <a:ext uri="{FF2B5EF4-FFF2-40B4-BE49-F238E27FC236}">
                  <a16:creationId xmlns:a16="http://schemas.microsoft.com/office/drawing/2014/main" id="{B67E4D28-43C2-41C6-8E94-03DF358BDD29}"/>
                </a:ext>
              </a:extLst>
            </p:cNvPr>
            <p:cNvSpPr/>
            <p:nvPr/>
          </p:nvSpPr>
          <p:spPr>
            <a:xfrm>
              <a:off x="0" y="133350"/>
              <a:ext cx="6829020" cy="46166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endPara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Равнобедренный треугольник 8">
              <a:extLst>
                <a:ext uri="{FF2B5EF4-FFF2-40B4-BE49-F238E27FC236}">
                  <a16:creationId xmlns:a16="http://schemas.microsoft.com/office/drawing/2014/main" id="{70774941-9A1D-4422-A68E-1F0218F308F9}"/>
                </a:ext>
              </a:extLst>
            </p:cNvPr>
            <p:cNvSpPr/>
            <p:nvPr/>
          </p:nvSpPr>
          <p:spPr>
            <a:xfrm rot="5400000">
              <a:off x="12754" y="80972"/>
              <a:ext cx="471850" cy="55624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691790DC-63BE-46EE-BAFF-226695C2568C}"/>
              </a:ext>
            </a:extLst>
          </p:cNvPr>
          <p:cNvSpPr txBox="1"/>
          <p:nvPr/>
        </p:nvSpPr>
        <p:spPr>
          <a:xfrm>
            <a:off x="838200" y="174425"/>
            <a:ext cx="548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ambria" panose="02040503050406030204" pitchFamily="18" charset="0"/>
                <a:ea typeface="Cambria" panose="02040503050406030204" pitchFamily="18" charset="0"/>
              </a:rPr>
              <a:t>АЭС России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0A00BE0-0C16-4268-882F-CDD62994856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569"/>
          <a:stretch/>
        </p:blipFill>
        <p:spPr>
          <a:xfrm>
            <a:off x="-28980" y="595016"/>
            <a:ext cx="6858000" cy="4548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888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45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4">
            <a:extLst>
              <a:ext uri="{FF2B5EF4-FFF2-40B4-BE49-F238E27FC236}">
                <a16:creationId xmlns:a16="http://schemas.microsoft.com/office/drawing/2014/main" id="{D195CE40-3C27-4BCF-9900-321A0D4D2266}"/>
              </a:ext>
            </a:extLst>
          </p:cNvPr>
          <p:cNvGrpSpPr/>
          <p:nvPr/>
        </p:nvGrpSpPr>
        <p:grpSpPr>
          <a:xfrm>
            <a:off x="8229600" y="133350"/>
            <a:ext cx="564454" cy="582178"/>
            <a:chOff x="3862388" y="1625601"/>
            <a:chExt cx="608013" cy="628649"/>
          </a:xfrm>
          <a:solidFill>
            <a:schemeClr val="accent1"/>
          </a:solidFill>
        </p:grpSpPr>
        <p:sp>
          <p:nvSpPr>
            <p:cNvPr id="3" name="Freeform 37">
              <a:extLst>
                <a:ext uri="{FF2B5EF4-FFF2-40B4-BE49-F238E27FC236}">
                  <a16:creationId xmlns:a16="http://schemas.microsoft.com/office/drawing/2014/main" id="{471FA08B-2C5E-4CBD-AC95-1E6202DDCF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2888" y="1625601"/>
              <a:ext cx="227013" cy="628649"/>
            </a:xfrm>
            <a:custGeom>
              <a:avLst/>
              <a:gdLst>
                <a:gd name="T0" fmla="*/ 67 w 135"/>
                <a:gd name="T1" fmla="*/ 0 h 373"/>
                <a:gd name="T2" fmla="*/ 0 w 135"/>
                <a:gd name="T3" fmla="*/ 186 h 373"/>
                <a:gd name="T4" fmla="*/ 67 w 135"/>
                <a:gd name="T5" fmla="*/ 373 h 373"/>
                <a:gd name="T6" fmla="*/ 135 w 135"/>
                <a:gd name="T7" fmla="*/ 186 h 373"/>
                <a:gd name="T8" fmla="*/ 67 w 135"/>
                <a:gd name="T9" fmla="*/ 0 h 373"/>
                <a:gd name="T10" fmla="*/ 67 w 135"/>
                <a:gd name="T11" fmla="*/ 354 h 373"/>
                <a:gd name="T12" fmla="*/ 14 w 135"/>
                <a:gd name="T13" fmla="*/ 186 h 373"/>
                <a:gd name="T14" fmla="*/ 67 w 135"/>
                <a:gd name="T15" fmla="*/ 18 h 373"/>
                <a:gd name="T16" fmla="*/ 121 w 135"/>
                <a:gd name="T17" fmla="*/ 186 h 373"/>
                <a:gd name="T18" fmla="*/ 67 w 135"/>
                <a:gd name="T19" fmla="*/ 35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373">
                  <a:moveTo>
                    <a:pt x="67" y="0"/>
                  </a:moveTo>
                  <a:cubicBezTo>
                    <a:pt x="30" y="0"/>
                    <a:pt x="0" y="83"/>
                    <a:pt x="0" y="186"/>
                  </a:cubicBezTo>
                  <a:cubicBezTo>
                    <a:pt x="0" y="289"/>
                    <a:pt x="30" y="373"/>
                    <a:pt x="67" y="373"/>
                  </a:cubicBezTo>
                  <a:cubicBezTo>
                    <a:pt x="105" y="373"/>
                    <a:pt x="135" y="289"/>
                    <a:pt x="135" y="186"/>
                  </a:cubicBezTo>
                  <a:cubicBezTo>
                    <a:pt x="135" y="83"/>
                    <a:pt x="105" y="0"/>
                    <a:pt x="67" y="0"/>
                  </a:cubicBezTo>
                  <a:close/>
                  <a:moveTo>
                    <a:pt x="67" y="354"/>
                  </a:moveTo>
                  <a:cubicBezTo>
                    <a:pt x="42" y="354"/>
                    <a:pt x="14" y="283"/>
                    <a:pt x="14" y="186"/>
                  </a:cubicBezTo>
                  <a:cubicBezTo>
                    <a:pt x="14" y="90"/>
                    <a:pt x="42" y="18"/>
                    <a:pt x="67" y="18"/>
                  </a:cubicBezTo>
                  <a:cubicBezTo>
                    <a:pt x="93" y="18"/>
                    <a:pt x="121" y="90"/>
                    <a:pt x="121" y="186"/>
                  </a:cubicBezTo>
                  <a:cubicBezTo>
                    <a:pt x="121" y="283"/>
                    <a:pt x="93" y="354"/>
                    <a:pt x="67" y="3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4" name="Freeform 38">
              <a:extLst>
                <a:ext uri="{FF2B5EF4-FFF2-40B4-BE49-F238E27FC236}">
                  <a16:creationId xmlns:a16="http://schemas.microsoft.com/office/drawing/2014/main" id="{3E66865F-C341-4458-9709-92E976C0BA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19 w 361"/>
                <a:gd name="T1" fmla="*/ 32 h 251"/>
                <a:gd name="T2" fmla="*/ 146 w 361"/>
                <a:gd name="T3" fmla="*/ 184 h 251"/>
                <a:gd name="T4" fmla="*/ 342 w 361"/>
                <a:gd name="T5" fmla="*/ 219 h 251"/>
                <a:gd name="T6" fmla="*/ 214 w 361"/>
                <a:gd name="T7" fmla="*/ 67 h 251"/>
                <a:gd name="T8" fmla="*/ 19 w 361"/>
                <a:gd name="T9" fmla="*/ 32 h 251"/>
                <a:gd name="T10" fmla="*/ 326 w 361"/>
                <a:gd name="T11" fmla="*/ 209 h 251"/>
                <a:gd name="T12" fmla="*/ 154 w 361"/>
                <a:gd name="T13" fmla="*/ 172 h 251"/>
                <a:gd name="T14" fmla="*/ 35 w 361"/>
                <a:gd name="T15" fmla="*/ 41 h 251"/>
                <a:gd name="T16" fmla="*/ 207 w 361"/>
                <a:gd name="T17" fmla="*/ 79 h 251"/>
                <a:gd name="T18" fmla="*/ 326 w 361"/>
                <a:gd name="T19" fmla="*/ 209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19" y="32"/>
                  </a:moveTo>
                  <a:cubicBezTo>
                    <a:pt x="0" y="64"/>
                    <a:pt x="57" y="132"/>
                    <a:pt x="146" y="184"/>
                  </a:cubicBezTo>
                  <a:cubicBezTo>
                    <a:pt x="236" y="236"/>
                    <a:pt x="323" y="251"/>
                    <a:pt x="342" y="219"/>
                  </a:cubicBezTo>
                  <a:cubicBezTo>
                    <a:pt x="361" y="186"/>
                    <a:pt x="303" y="118"/>
                    <a:pt x="214" y="67"/>
                  </a:cubicBezTo>
                  <a:cubicBezTo>
                    <a:pt x="125" y="15"/>
                    <a:pt x="37" y="0"/>
                    <a:pt x="19" y="32"/>
                  </a:cubicBezTo>
                  <a:close/>
                  <a:moveTo>
                    <a:pt x="326" y="209"/>
                  </a:moveTo>
                  <a:cubicBezTo>
                    <a:pt x="313" y="231"/>
                    <a:pt x="237" y="220"/>
                    <a:pt x="154" y="172"/>
                  </a:cubicBezTo>
                  <a:cubicBezTo>
                    <a:pt x="70" y="124"/>
                    <a:pt x="22" y="63"/>
                    <a:pt x="35" y="41"/>
                  </a:cubicBezTo>
                  <a:cubicBezTo>
                    <a:pt x="47" y="19"/>
                    <a:pt x="124" y="31"/>
                    <a:pt x="207" y="79"/>
                  </a:cubicBezTo>
                  <a:cubicBezTo>
                    <a:pt x="290" y="127"/>
                    <a:pt x="338" y="187"/>
                    <a:pt x="326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5" name="Freeform 39">
              <a:extLst>
                <a:ext uri="{FF2B5EF4-FFF2-40B4-BE49-F238E27FC236}">
                  <a16:creationId xmlns:a16="http://schemas.microsoft.com/office/drawing/2014/main" id="{A97702F5-31C8-4692-9999-FC79D0D191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214 w 361"/>
                <a:gd name="T1" fmla="*/ 184 h 251"/>
                <a:gd name="T2" fmla="*/ 342 w 361"/>
                <a:gd name="T3" fmla="*/ 32 h 251"/>
                <a:gd name="T4" fmla="*/ 146 w 361"/>
                <a:gd name="T5" fmla="*/ 67 h 251"/>
                <a:gd name="T6" fmla="*/ 19 w 361"/>
                <a:gd name="T7" fmla="*/ 219 h 251"/>
                <a:gd name="T8" fmla="*/ 214 w 361"/>
                <a:gd name="T9" fmla="*/ 184 h 251"/>
                <a:gd name="T10" fmla="*/ 207 w 361"/>
                <a:gd name="T11" fmla="*/ 172 h 251"/>
                <a:gd name="T12" fmla="*/ 35 w 361"/>
                <a:gd name="T13" fmla="*/ 209 h 251"/>
                <a:gd name="T14" fmla="*/ 154 w 361"/>
                <a:gd name="T15" fmla="*/ 79 h 251"/>
                <a:gd name="T16" fmla="*/ 326 w 361"/>
                <a:gd name="T17" fmla="*/ 41 h 251"/>
                <a:gd name="T18" fmla="*/ 207 w 361"/>
                <a:gd name="T19" fmla="*/ 17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214" y="184"/>
                  </a:moveTo>
                  <a:cubicBezTo>
                    <a:pt x="303" y="132"/>
                    <a:pt x="361" y="64"/>
                    <a:pt x="342" y="32"/>
                  </a:cubicBezTo>
                  <a:cubicBezTo>
                    <a:pt x="323" y="0"/>
                    <a:pt x="236" y="15"/>
                    <a:pt x="146" y="67"/>
                  </a:cubicBezTo>
                  <a:cubicBezTo>
                    <a:pt x="57" y="118"/>
                    <a:pt x="0" y="186"/>
                    <a:pt x="19" y="219"/>
                  </a:cubicBezTo>
                  <a:cubicBezTo>
                    <a:pt x="37" y="251"/>
                    <a:pt x="125" y="236"/>
                    <a:pt x="214" y="184"/>
                  </a:cubicBezTo>
                  <a:close/>
                  <a:moveTo>
                    <a:pt x="207" y="172"/>
                  </a:moveTo>
                  <a:cubicBezTo>
                    <a:pt x="124" y="220"/>
                    <a:pt x="47" y="231"/>
                    <a:pt x="35" y="209"/>
                  </a:cubicBezTo>
                  <a:cubicBezTo>
                    <a:pt x="22" y="187"/>
                    <a:pt x="70" y="127"/>
                    <a:pt x="154" y="79"/>
                  </a:cubicBezTo>
                  <a:cubicBezTo>
                    <a:pt x="237" y="31"/>
                    <a:pt x="313" y="19"/>
                    <a:pt x="326" y="41"/>
                  </a:cubicBezTo>
                  <a:cubicBezTo>
                    <a:pt x="338" y="63"/>
                    <a:pt x="290" y="123"/>
                    <a:pt x="207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6" name="Oval 40">
              <a:extLst>
                <a:ext uri="{FF2B5EF4-FFF2-40B4-BE49-F238E27FC236}">
                  <a16:creationId xmlns:a16="http://schemas.microsoft.com/office/drawing/2014/main" id="{E68F5C8B-15DC-4C8F-ADD6-BFE77CE6CF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1150" y="1895475"/>
              <a:ext cx="88900" cy="873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34C479A8-6106-4CA5-9A80-651CD1D05838}"/>
              </a:ext>
            </a:extLst>
          </p:cNvPr>
          <p:cNvGrpSpPr/>
          <p:nvPr/>
        </p:nvGrpSpPr>
        <p:grpSpPr>
          <a:xfrm>
            <a:off x="-29441" y="123167"/>
            <a:ext cx="6858461" cy="471850"/>
            <a:chOff x="-29441" y="123167"/>
            <a:chExt cx="6858461" cy="471850"/>
          </a:xfrm>
        </p:grpSpPr>
        <p:sp>
          <p:nvSpPr>
            <p:cNvPr id="8" name="矩形 6">
              <a:extLst>
                <a:ext uri="{FF2B5EF4-FFF2-40B4-BE49-F238E27FC236}">
                  <a16:creationId xmlns:a16="http://schemas.microsoft.com/office/drawing/2014/main" id="{B67E4D28-43C2-41C6-8E94-03DF358BDD29}"/>
                </a:ext>
              </a:extLst>
            </p:cNvPr>
            <p:cNvSpPr/>
            <p:nvPr/>
          </p:nvSpPr>
          <p:spPr>
            <a:xfrm>
              <a:off x="0" y="133350"/>
              <a:ext cx="6829020" cy="46166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endPara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Равнобедренный треугольник 8">
              <a:extLst>
                <a:ext uri="{FF2B5EF4-FFF2-40B4-BE49-F238E27FC236}">
                  <a16:creationId xmlns:a16="http://schemas.microsoft.com/office/drawing/2014/main" id="{70774941-9A1D-4422-A68E-1F0218F308F9}"/>
                </a:ext>
              </a:extLst>
            </p:cNvPr>
            <p:cNvSpPr/>
            <p:nvPr/>
          </p:nvSpPr>
          <p:spPr>
            <a:xfrm rot="5400000">
              <a:off x="12754" y="80972"/>
              <a:ext cx="471850" cy="55624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691790DC-63BE-46EE-BAFF-226695C2568C}"/>
              </a:ext>
            </a:extLst>
          </p:cNvPr>
          <p:cNvSpPr txBox="1"/>
          <p:nvPr/>
        </p:nvSpPr>
        <p:spPr>
          <a:xfrm>
            <a:off x="762000" y="174425"/>
            <a:ext cx="548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ambria" panose="02040503050406030204" pitchFamily="18" charset="0"/>
                <a:ea typeface="Cambria" panose="02040503050406030204" pitchFamily="18" charset="0"/>
              </a:rPr>
              <a:t>АЭС Фукусима-1</a:t>
            </a:r>
          </a:p>
        </p:txBody>
      </p:sp>
      <p:pic>
        <p:nvPicPr>
          <p:cNvPr id="16386" name="Picture 2" descr="https://vyvoz.org/blog/wp-content/uploads/2020/03/avariya-na-aes-fukusima-1-11-marta-2011-goda.jpg">
            <a:extLst>
              <a:ext uri="{FF2B5EF4-FFF2-40B4-BE49-F238E27FC236}">
                <a16:creationId xmlns:a16="http://schemas.microsoft.com/office/drawing/2014/main" id="{DFF3BADE-22F5-417B-9164-8AFC187132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5015"/>
            <a:ext cx="6829020" cy="4552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2919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45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4">
            <a:extLst>
              <a:ext uri="{FF2B5EF4-FFF2-40B4-BE49-F238E27FC236}">
                <a16:creationId xmlns:a16="http://schemas.microsoft.com/office/drawing/2014/main" id="{D195CE40-3C27-4BCF-9900-321A0D4D2266}"/>
              </a:ext>
            </a:extLst>
          </p:cNvPr>
          <p:cNvGrpSpPr/>
          <p:nvPr/>
        </p:nvGrpSpPr>
        <p:grpSpPr>
          <a:xfrm>
            <a:off x="8229600" y="133350"/>
            <a:ext cx="564454" cy="582178"/>
            <a:chOff x="3862388" y="1625601"/>
            <a:chExt cx="608013" cy="628649"/>
          </a:xfrm>
          <a:solidFill>
            <a:schemeClr val="accent1"/>
          </a:solidFill>
        </p:grpSpPr>
        <p:sp>
          <p:nvSpPr>
            <p:cNvPr id="3" name="Freeform 37">
              <a:extLst>
                <a:ext uri="{FF2B5EF4-FFF2-40B4-BE49-F238E27FC236}">
                  <a16:creationId xmlns:a16="http://schemas.microsoft.com/office/drawing/2014/main" id="{471FA08B-2C5E-4CBD-AC95-1E6202DDCF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2888" y="1625601"/>
              <a:ext cx="227013" cy="628649"/>
            </a:xfrm>
            <a:custGeom>
              <a:avLst/>
              <a:gdLst>
                <a:gd name="T0" fmla="*/ 67 w 135"/>
                <a:gd name="T1" fmla="*/ 0 h 373"/>
                <a:gd name="T2" fmla="*/ 0 w 135"/>
                <a:gd name="T3" fmla="*/ 186 h 373"/>
                <a:gd name="T4" fmla="*/ 67 w 135"/>
                <a:gd name="T5" fmla="*/ 373 h 373"/>
                <a:gd name="T6" fmla="*/ 135 w 135"/>
                <a:gd name="T7" fmla="*/ 186 h 373"/>
                <a:gd name="T8" fmla="*/ 67 w 135"/>
                <a:gd name="T9" fmla="*/ 0 h 373"/>
                <a:gd name="T10" fmla="*/ 67 w 135"/>
                <a:gd name="T11" fmla="*/ 354 h 373"/>
                <a:gd name="T12" fmla="*/ 14 w 135"/>
                <a:gd name="T13" fmla="*/ 186 h 373"/>
                <a:gd name="T14" fmla="*/ 67 w 135"/>
                <a:gd name="T15" fmla="*/ 18 h 373"/>
                <a:gd name="T16" fmla="*/ 121 w 135"/>
                <a:gd name="T17" fmla="*/ 186 h 373"/>
                <a:gd name="T18" fmla="*/ 67 w 135"/>
                <a:gd name="T19" fmla="*/ 35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373">
                  <a:moveTo>
                    <a:pt x="67" y="0"/>
                  </a:moveTo>
                  <a:cubicBezTo>
                    <a:pt x="30" y="0"/>
                    <a:pt x="0" y="83"/>
                    <a:pt x="0" y="186"/>
                  </a:cubicBezTo>
                  <a:cubicBezTo>
                    <a:pt x="0" y="289"/>
                    <a:pt x="30" y="373"/>
                    <a:pt x="67" y="373"/>
                  </a:cubicBezTo>
                  <a:cubicBezTo>
                    <a:pt x="105" y="373"/>
                    <a:pt x="135" y="289"/>
                    <a:pt x="135" y="186"/>
                  </a:cubicBezTo>
                  <a:cubicBezTo>
                    <a:pt x="135" y="83"/>
                    <a:pt x="105" y="0"/>
                    <a:pt x="67" y="0"/>
                  </a:cubicBezTo>
                  <a:close/>
                  <a:moveTo>
                    <a:pt x="67" y="354"/>
                  </a:moveTo>
                  <a:cubicBezTo>
                    <a:pt x="42" y="354"/>
                    <a:pt x="14" y="283"/>
                    <a:pt x="14" y="186"/>
                  </a:cubicBezTo>
                  <a:cubicBezTo>
                    <a:pt x="14" y="90"/>
                    <a:pt x="42" y="18"/>
                    <a:pt x="67" y="18"/>
                  </a:cubicBezTo>
                  <a:cubicBezTo>
                    <a:pt x="93" y="18"/>
                    <a:pt x="121" y="90"/>
                    <a:pt x="121" y="186"/>
                  </a:cubicBezTo>
                  <a:cubicBezTo>
                    <a:pt x="121" y="283"/>
                    <a:pt x="93" y="354"/>
                    <a:pt x="67" y="3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4" name="Freeform 38">
              <a:extLst>
                <a:ext uri="{FF2B5EF4-FFF2-40B4-BE49-F238E27FC236}">
                  <a16:creationId xmlns:a16="http://schemas.microsoft.com/office/drawing/2014/main" id="{3E66865F-C341-4458-9709-92E976C0BA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19 w 361"/>
                <a:gd name="T1" fmla="*/ 32 h 251"/>
                <a:gd name="T2" fmla="*/ 146 w 361"/>
                <a:gd name="T3" fmla="*/ 184 h 251"/>
                <a:gd name="T4" fmla="*/ 342 w 361"/>
                <a:gd name="T5" fmla="*/ 219 h 251"/>
                <a:gd name="T6" fmla="*/ 214 w 361"/>
                <a:gd name="T7" fmla="*/ 67 h 251"/>
                <a:gd name="T8" fmla="*/ 19 w 361"/>
                <a:gd name="T9" fmla="*/ 32 h 251"/>
                <a:gd name="T10" fmla="*/ 326 w 361"/>
                <a:gd name="T11" fmla="*/ 209 h 251"/>
                <a:gd name="T12" fmla="*/ 154 w 361"/>
                <a:gd name="T13" fmla="*/ 172 h 251"/>
                <a:gd name="T14" fmla="*/ 35 w 361"/>
                <a:gd name="T15" fmla="*/ 41 h 251"/>
                <a:gd name="T16" fmla="*/ 207 w 361"/>
                <a:gd name="T17" fmla="*/ 79 h 251"/>
                <a:gd name="T18" fmla="*/ 326 w 361"/>
                <a:gd name="T19" fmla="*/ 209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19" y="32"/>
                  </a:moveTo>
                  <a:cubicBezTo>
                    <a:pt x="0" y="64"/>
                    <a:pt x="57" y="132"/>
                    <a:pt x="146" y="184"/>
                  </a:cubicBezTo>
                  <a:cubicBezTo>
                    <a:pt x="236" y="236"/>
                    <a:pt x="323" y="251"/>
                    <a:pt x="342" y="219"/>
                  </a:cubicBezTo>
                  <a:cubicBezTo>
                    <a:pt x="361" y="186"/>
                    <a:pt x="303" y="118"/>
                    <a:pt x="214" y="67"/>
                  </a:cubicBezTo>
                  <a:cubicBezTo>
                    <a:pt x="125" y="15"/>
                    <a:pt x="37" y="0"/>
                    <a:pt x="19" y="32"/>
                  </a:cubicBezTo>
                  <a:close/>
                  <a:moveTo>
                    <a:pt x="326" y="209"/>
                  </a:moveTo>
                  <a:cubicBezTo>
                    <a:pt x="313" y="231"/>
                    <a:pt x="237" y="220"/>
                    <a:pt x="154" y="172"/>
                  </a:cubicBezTo>
                  <a:cubicBezTo>
                    <a:pt x="70" y="124"/>
                    <a:pt x="22" y="63"/>
                    <a:pt x="35" y="41"/>
                  </a:cubicBezTo>
                  <a:cubicBezTo>
                    <a:pt x="47" y="19"/>
                    <a:pt x="124" y="31"/>
                    <a:pt x="207" y="79"/>
                  </a:cubicBezTo>
                  <a:cubicBezTo>
                    <a:pt x="290" y="127"/>
                    <a:pt x="338" y="187"/>
                    <a:pt x="326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5" name="Freeform 39">
              <a:extLst>
                <a:ext uri="{FF2B5EF4-FFF2-40B4-BE49-F238E27FC236}">
                  <a16:creationId xmlns:a16="http://schemas.microsoft.com/office/drawing/2014/main" id="{A97702F5-31C8-4692-9999-FC79D0D191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214 w 361"/>
                <a:gd name="T1" fmla="*/ 184 h 251"/>
                <a:gd name="T2" fmla="*/ 342 w 361"/>
                <a:gd name="T3" fmla="*/ 32 h 251"/>
                <a:gd name="T4" fmla="*/ 146 w 361"/>
                <a:gd name="T5" fmla="*/ 67 h 251"/>
                <a:gd name="T6" fmla="*/ 19 w 361"/>
                <a:gd name="T7" fmla="*/ 219 h 251"/>
                <a:gd name="T8" fmla="*/ 214 w 361"/>
                <a:gd name="T9" fmla="*/ 184 h 251"/>
                <a:gd name="T10" fmla="*/ 207 w 361"/>
                <a:gd name="T11" fmla="*/ 172 h 251"/>
                <a:gd name="T12" fmla="*/ 35 w 361"/>
                <a:gd name="T13" fmla="*/ 209 h 251"/>
                <a:gd name="T14" fmla="*/ 154 w 361"/>
                <a:gd name="T15" fmla="*/ 79 h 251"/>
                <a:gd name="T16" fmla="*/ 326 w 361"/>
                <a:gd name="T17" fmla="*/ 41 h 251"/>
                <a:gd name="T18" fmla="*/ 207 w 361"/>
                <a:gd name="T19" fmla="*/ 17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214" y="184"/>
                  </a:moveTo>
                  <a:cubicBezTo>
                    <a:pt x="303" y="132"/>
                    <a:pt x="361" y="64"/>
                    <a:pt x="342" y="32"/>
                  </a:cubicBezTo>
                  <a:cubicBezTo>
                    <a:pt x="323" y="0"/>
                    <a:pt x="236" y="15"/>
                    <a:pt x="146" y="67"/>
                  </a:cubicBezTo>
                  <a:cubicBezTo>
                    <a:pt x="57" y="118"/>
                    <a:pt x="0" y="186"/>
                    <a:pt x="19" y="219"/>
                  </a:cubicBezTo>
                  <a:cubicBezTo>
                    <a:pt x="37" y="251"/>
                    <a:pt x="125" y="236"/>
                    <a:pt x="214" y="184"/>
                  </a:cubicBezTo>
                  <a:close/>
                  <a:moveTo>
                    <a:pt x="207" y="172"/>
                  </a:moveTo>
                  <a:cubicBezTo>
                    <a:pt x="124" y="220"/>
                    <a:pt x="47" y="231"/>
                    <a:pt x="35" y="209"/>
                  </a:cubicBezTo>
                  <a:cubicBezTo>
                    <a:pt x="22" y="187"/>
                    <a:pt x="70" y="127"/>
                    <a:pt x="154" y="79"/>
                  </a:cubicBezTo>
                  <a:cubicBezTo>
                    <a:pt x="237" y="31"/>
                    <a:pt x="313" y="19"/>
                    <a:pt x="326" y="41"/>
                  </a:cubicBezTo>
                  <a:cubicBezTo>
                    <a:pt x="338" y="63"/>
                    <a:pt x="290" y="123"/>
                    <a:pt x="207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6" name="Oval 40">
              <a:extLst>
                <a:ext uri="{FF2B5EF4-FFF2-40B4-BE49-F238E27FC236}">
                  <a16:creationId xmlns:a16="http://schemas.microsoft.com/office/drawing/2014/main" id="{E68F5C8B-15DC-4C8F-ADD6-BFE77CE6CF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1150" y="1895475"/>
              <a:ext cx="88900" cy="873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34C479A8-6106-4CA5-9A80-651CD1D05838}"/>
              </a:ext>
            </a:extLst>
          </p:cNvPr>
          <p:cNvGrpSpPr/>
          <p:nvPr/>
        </p:nvGrpSpPr>
        <p:grpSpPr>
          <a:xfrm>
            <a:off x="-29441" y="123167"/>
            <a:ext cx="6858461" cy="471850"/>
            <a:chOff x="-29441" y="123167"/>
            <a:chExt cx="6858461" cy="471850"/>
          </a:xfrm>
        </p:grpSpPr>
        <p:sp>
          <p:nvSpPr>
            <p:cNvPr id="8" name="矩形 6">
              <a:extLst>
                <a:ext uri="{FF2B5EF4-FFF2-40B4-BE49-F238E27FC236}">
                  <a16:creationId xmlns:a16="http://schemas.microsoft.com/office/drawing/2014/main" id="{B67E4D28-43C2-41C6-8E94-03DF358BDD29}"/>
                </a:ext>
              </a:extLst>
            </p:cNvPr>
            <p:cNvSpPr/>
            <p:nvPr/>
          </p:nvSpPr>
          <p:spPr>
            <a:xfrm>
              <a:off x="0" y="133350"/>
              <a:ext cx="6829020" cy="46166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endPara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Равнобедренный треугольник 8">
              <a:extLst>
                <a:ext uri="{FF2B5EF4-FFF2-40B4-BE49-F238E27FC236}">
                  <a16:creationId xmlns:a16="http://schemas.microsoft.com/office/drawing/2014/main" id="{70774941-9A1D-4422-A68E-1F0218F308F9}"/>
                </a:ext>
              </a:extLst>
            </p:cNvPr>
            <p:cNvSpPr/>
            <p:nvPr/>
          </p:nvSpPr>
          <p:spPr>
            <a:xfrm rot="5400000">
              <a:off x="12754" y="80972"/>
              <a:ext cx="471850" cy="55624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691790DC-63BE-46EE-BAFF-226695C2568C}"/>
              </a:ext>
            </a:extLst>
          </p:cNvPr>
          <p:cNvSpPr txBox="1"/>
          <p:nvPr/>
        </p:nvSpPr>
        <p:spPr>
          <a:xfrm>
            <a:off x="762000" y="174425"/>
            <a:ext cx="548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ambria" panose="02040503050406030204" pitchFamily="18" charset="0"/>
                <a:ea typeface="Cambria" panose="02040503050406030204" pitchFamily="18" charset="0"/>
              </a:rPr>
              <a:t>Реактор ВВЭР-1200</a:t>
            </a:r>
          </a:p>
        </p:txBody>
      </p:sp>
      <p:pic>
        <p:nvPicPr>
          <p:cNvPr id="17410" name="Picture 2" descr="https://naked-science.ru/wp-content/uploads/2022/07/scale_1200-1024x683.png">
            <a:extLst>
              <a:ext uri="{FF2B5EF4-FFF2-40B4-BE49-F238E27FC236}">
                <a16:creationId xmlns:a16="http://schemas.microsoft.com/office/drawing/2014/main" id="{BF4ACB1B-02E0-4AF1-9111-372BCF5CCF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5016"/>
            <a:ext cx="6829020" cy="4554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7583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45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4">
            <a:extLst>
              <a:ext uri="{FF2B5EF4-FFF2-40B4-BE49-F238E27FC236}">
                <a16:creationId xmlns:a16="http://schemas.microsoft.com/office/drawing/2014/main" id="{D195CE40-3C27-4BCF-9900-321A0D4D2266}"/>
              </a:ext>
            </a:extLst>
          </p:cNvPr>
          <p:cNvGrpSpPr/>
          <p:nvPr/>
        </p:nvGrpSpPr>
        <p:grpSpPr>
          <a:xfrm>
            <a:off x="8229600" y="133350"/>
            <a:ext cx="564454" cy="582178"/>
            <a:chOff x="3862388" y="1625601"/>
            <a:chExt cx="608013" cy="628649"/>
          </a:xfrm>
          <a:solidFill>
            <a:schemeClr val="accent1"/>
          </a:solidFill>
        </p:grpSpPr>
        <p:sp>
          <p:nvSpPr>
            <p:cNvPr id="3" name="Freeform 37">
              <a:extLst>
                <a:ext uri="{FF2B5EF4-FFF2-40B4-BE49-F238E27FC236}">
                  <a16:creationId xmlns:a16="http://schemas.microsoft.com/office/drawing/2014/main" id="{471FA08B-2C5E-4CBD-AC95-1E6202DDCF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2888" y="1625601"/>
              <a:ext cx="227013" cy="628649"/>
            </a:xfrm>
            <a:custGeom>
              <a:avLst/>
              <a:gdLst>
                <a:gd name="T0" fmla="*/ 67 w 135"/>
                <a:gd name="T1" fmla="*/ 0 h 373"/>
                <a:gd name="T2" fmla="*/ 0 w 135"/>
                <a:gd name="T3" fmla="*/ 186 h 373"/>
                <a:gd name="T4" fmla="*/ 67 w 135"/>
                <a:gd name="T5" fmla="*/ 373 h 373"/>
                <a:gd name="T6" fmla="*/ 135 w 135"/>
                <a:gd name="T7" fmla="*/ 186 h 373"/>
                <a:gd name="T8" fmla="*/ 67 w 135"/>
                <a:gd name="T9" fmla="*/ 0 h 373"/>
                <a:gd name="T10" fmla="*/ 67 w 135"/>
                <a:gd name="T11" fmla="*/ 354 h 373"/>
                <a:gd name="T12" fmla="*/ 14 w 135"/>
                <a:gd name="T13" fmla="*/ 186 h 373"/>
                <a:gd name="T14" fmla="*/ 67 w 135"/>
                <a:gd name="T15" fmla="*/ 18 h 373"/>
                <a:gd name="T16" fmla="*/ 121 w 135"/>
                <a:gd name="T17" fmla="*/ 186 h 373"/>
                <a:gd name="T18" fmla="*/ 67 w 135"/>
                <a:gd name="T19" fmla="*/ 35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373">
                  <a:moveTo>
                    <a:pt x="67" y="0"/>
                  </a:moveTo>
                  <a:cubicBezTo>
                    <a:pt x="30" y="0"/>
                    <a:pt x="0" y="83"/>
                    <a:pt x="0" y="186"/>
                  </a:cubicBezTo>
                  <a:cubicBezTo>
                    <a:pt x="0" y="289"/>
                    <a:pt x="30" y="373"/>
                    <a:pt x="67" y="373"/>
                  </a:cubicBezTo>
                  <a:cubicBezTo>
                    <a:pt x="105" y="373"/>
                    <a:pt x="135" y="289"/>
                    <a:pt x="135" y="186"/>
                  </a:cubicBezTo>
                  <a:cubicBezTo>
                    <a:pt x="135" y="83"/>
                    <a:pt x="105" y="0"/>
                    <a:pt x="67" y="0"/>
                  </a:cubicBezTo>
                  <a:close/>
                  <a:moveTo>
                    <a:pt x="67" y="354"/>
                  </a:moveTo>
                  <a:cubicBezTo>
                    <a:pt x="42" y="354"/>
                    <a:pt x="14" y="283"/>
                    <a:pt x="14" y="186"/>
                  </a:cubicBezTo>
                  <a:cubicBezTo>
                    <a:pt x="14" y="90"/>
                    <a:pt x="42" y="18"/>
                    <a:pt x="67" y="18"/>
                  </a:cubicBezTo>
                  <a:cubicBezTo>
                    <a:pt x="93" y="18"/>
                    <a:pt x="121" y="90"/>
                    <a:pt x="121" y="186"/>
                  </a:cubicBezTo>
                  <a:cubicBezTo>
                    <a:pt x="121" y="283"/>
                    <a:pt x="93" y="354"/>
                    <a:pt x="67" y="3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4" name="Freeform 38">
              <a:extLst>
                <a:ext uri="{FF2B5EF4-FFF2-40B4-BE49-F238E27FC236}">
                  <a16:creationId xmlns:a16="http://schemas.microsoft.com/office/drawing/2014/main" id="{3E66865F-C341-4458-9709-92E976C0BA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19 w 361"/>
                <a:gd name="T1" fmla="*/ 32 h 251"/>
                <a:gd name="T2" fmla="*/ 146 w 361"/>
                <a:gd name="T3" fmla="*/ 184 h 251"/>
                <a:gd name="T4" fmla="*/ 342 w 361"/>
                <a:gd name="T5" fmla="*/ 219 h 251"/>
                <a:gd name="T6" fmla="*/ 214 w 361"/>
                <a:gd name="T7" fmla="*/ 67 h 251"/>
                <a:gd name="T8" fmla="*/ 19 w 361"/>
                <a:gd name="T9" fmla="*/ 32 h 251"/>
                <a:gd name="T10" fmla="*/ 326 w 361"/>
                <a:gd name="T11" fmla="*/ 209 h 251"/>
                <a:gd name="T12" fmla="*/ 154 w 361"/>
                <a:gd name="T13" fmla="*/ 172 h 251"/>
                <a:gd name="T14" fmla="*/ 35 w 361"/>
                <a:gd name="T15" fmla="*/ 41 h 251"/>
                <a:gd name="T16" fmla="*/ 207 w 361"/>
                <a:gd name="T17" fmla="*/ 79 h 251"/>
                <a:gd name="T18" fmla="*/ 326 w 361"/>
                <a:gd name="T19" fmla="*/ 209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19" y="32"/>
                  </a:moveTo>
                  <a:cubicBezTo>
                    <a:pt x="0" y="64"/>
                    <a:pt x="57" y="132"/>
                    <a:pt x="146" y="184"/>
                  </a:cubicBezTo>
                  <a:cubicBezTo>
                    <a:pt x="236" y="236"/>
                    <a:pt x="323" y="251"/>
                    <a:pt x="342" y="219"/>
                  </a:cubicBezTo>
                  <a:cubicBezTo>
                    <a:pt x="361" y="186"/>
                    <a:pt x="303" y="118"/>
                    <a:pt x="214" y="67"/>
                  </a:cubicBezTo>
                  <a:cubicBezTo>
                    <a:pt x="125" y="15"/>
                    <a:pt x="37" y="0"/>
                    <a:pt x="19" y="32"/>
                  </a:cubicBezTo>
                  <a:close/>
                  <a:moveTo>
                    <a:pt x="326" y="209"/>
                  </a:moveTo>
                  <a:cubicBezTo>
                    <a:pt x="313" y="231"/>
                    <a:pt x="237" y="220"/>
                    <a:pt x="154" y="172"/>
                  </a:cubicBezTo>
                  <a:cubicBezTo>
                    <a:pt x="70" y="124"/>
                    <a:pt x="22" y="63"/>
                    <a:pt x="35" y="41"/>
                  </a:cubicBezTo>
                  <a:cubicBezTo>
                    <a:pt x="47" y="19"/>
                    <a:pt x="124" y="31"/>
                    <a:pt x="207" y="79"/>
                  </a:cubicBezTo>
                  <a:cubicBezTo>
                    <a:pt x="290" y="127"/>
                    <a:pt x="338" y="187"/>
                    <a:pt x="326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5" name="Freeform 39">
              <a:extLst>
                <a:ext uri="{FF2B5EF4-FFF2-40B4-BE49-F238E27FC236}">
                  <a16:creationId xmlns:a16="http://schemas.microsoft.com/office/drawing/2014/main" id="{A97702F5-31C8-4692-9999-FC79D0D191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214 w 361"/>
                <a:gd name="T1" fmla="*/ 184 h 251"/>
                <a:gd name="T2" fmla="*/ 342 w 361"/>
                <a:gd name="T3" fmla="*/ 32 h 251"/>
                <a:gd name="T4" fmla="*/ 146 w 361"/>
                <a:gd name="T5" fmla="*/ 67 h 251"/>
                <a:gd name="T6" fmla="*/ 19 w 361"/>
                <a:gd name="T7" fmla="*/ 219 h 251"/>
                <a:gd name="T8" fmla="*/ 214 w 361"/>
                <a:gd name="T9" fmla="*/ 184 h 251"/>
                <a:gd name="T10" fmla="*/ 207 w 361"/>
                <a:gd name="T11" fmla="*/ 172 h 251"/>
                <a:gd name="T12" fmla="*/ 35 w 361"/>
                <a:gd name="T13" fmla="*/ 209 h 251"/>
                <a:gd name="T14" fmla="*/ 154 w 361"/>
                <a:gd name="T15" fmla="*/ 79 h 251"/>
                <a:gd name="T16" fmla="*/ 326 w 361"/>
                <a:gd name="T17" fmla="*/ 41 h 251"/>
                <a:gd name="T18" fmla="*/ 207 w 361"/>
                <a:gd name="T19" fmla="*/ 17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214" y="184"/>
                  </a:moveTo>
                  <a:cubicBezTo>
                    <a:pt x="303" y="132"/>
                    <a:pt x="361" y="64"/>
                    <a:pt x="342" y="32"/>
                  </a:cubicBezTo>
                  <a:cubicBezTo>
                    <a:pt x="323" y="0"/>
                    <a:pt x="236" y="15"/>
                    <a:pt x="146" y="67"/>
                  </a:cubicBezTo>
                  <a:cubicBezTo>
                    <a:pt x="57" y="118"/>
                    <a:pt x="0" y="186"/>
                    <a:pt x="19" y="219"/>
                  </a:cubicBezTo>
                  <a:cubicBezTo>
                    <a:pt x="37" y="251"/>
                    <a:pt x="125" y="236"/>
                    <a:pt x="214" y="184"/>
                  </a:cubicBezTo>
                  <a:close/>
                  <a:moveTo>
                    <a:pt x="207" y="172"/>
                  </a:moveTo>
                  <a:cubicBezTo>
                    <a:pt x="124" y="220"/>
                    <a:pt x="47" y="231"/>
                    <a:pt x="35" y="209"/>
                  </a:cubicBezTo>
                  <a:cubicBezTo>
                    <a:pt x="22" y="187"/>
                    <a:pt x="70" y="127"/>
                    <a:pt x="154" y="79"/>
                  </a:cubicBezTo>
                  <a:cubicBezTo>
                    <a:pt x="237" y="31"/>
                    <a:pt x="313" y="19"/>
                    <a:pt x="326" y="41"/>
                  </a:cubicBezTo>
                  <a:cubicBezTo>
                    <a:pt x="338" y="63"/>
                    <a:pt x="290" y="123"/>
                    <a:pt x="207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6" name="Oval 40">
              <a:extLst>
                <a:ext uri="{FF2B5EF4-FFF2-40B4-BE49-F238E27FC236}">
                  <a16:creationId xmlns:a16="http://schemas.microsoft.com/office/drawing/2014/main" id="{E68F5C8B-15DC-4C8F-ADD6-BFE77CE6CF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1150" y="1895475"/>
              <a:ext cx="88900" cy="873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34C479A8-6106-4CA5-9A80-651CD1D05838}"/>
              </a:ext>
            </a:extLst>
          </p:cNvPr>
          <p:cNvGrpSpPr/>
          <p:nvPr/>
        </p:nvGrpSpPr>
        <p:grpSpPr>
          <a:xfrm>
            <a:off x="-29441" y="123167"/>
            <a:ext cx="6858461" cy="471850"/>
            <a:chOff x="-29441" y="123167"/>
            <a:chExt cx="6858461" cy="471850"/>
          </a:xfrm>
        </p:grpSpPr>
        <p:sp>
          <p:nvSpPr>
            <p:cNvPr id="8" name="矩形 6">
              <a:extLst>
                <a:ext uri="{FF2B5EF4-FFF2-40B4-BE49-F238E27FC236}">
                  <a16:creationId xmlns:a16="http://schemas.microsoft.com/office/drawing/2014/main" id="{B67E4D28-43C2-41C6-8E94-03DF358BDD29}"/>
                </a:ext>
              </a:extLst>
            </p:cNvPr>
            <p:cNvSpPr/>
            <p:nvPr/>
          </p:nvSpPr>
          <p:spPr>
            <a:xfrm>
              <a:off x="0" y="133350"/>
              <a:ext cx="6829020" cy="46166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endPara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Равнобедренный треугольник 8">
              <a:extLst>
                <a:ext uri="{FF2B5EF4-FFF2-40B4-BE49-F238E27FC236}">
                  <a16:creationId xmlns:a16="http://schemas.microsoft.com/office/drawing/2014/main" id="{70774941-9A1D-4422-A68E-1F0218F308F9}"/>
                </a:ext>
              </a:extLst>
            </p:cNvPr>
            <p:cNvSpPr/>
            <p:nvPr/>
          </p:nvSpPr>
          <p:spPr>
            <a:xfrm rot="5400000">
              <a:off x="12754" y="80972"/>
              <a:ext cx="471850" cy="55624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691790DC-63BE-46EE-BAFF-226695C2568C}"/>
              </a:ext>
            </a:extLst>
          </p:cNvPr>
          <p:cNvSpPr txBox="1"/>
          <p:nvPr/>
        </p:nvSpPr>
        <p:spPr>
          <a:xfrm>
            <a:off x="762000" y="174425"/>
            <a:ext cx="548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ambria" panose="02040503050406030204" pitchFamily="18" charset="0"/>
                <a:ea typeface="Cambria" panose="02040503050406030204" pitchFamily="18" charset="0"/>
              </a:rPr>
              <a:t>Атомная подлодка «Кузбасс»</a:t>
            </a:r>
          </a:p>
        </p:txBody>
      </p:sp>
      <p:pic>
        <p:nvPicPr>
          <p:cNvPr id="8194" name="Picture 2" descr="https://contract.mil.ru/images/upload/2019/APL_Kuzbass.jpg">
            <a:extLst>
              <a:ext uri="{FF2B5EF4-FFF2-40B4-BE49-F238E27FC236}">
                <a16:creationId xmlns:a16="http://schemas.microsoft.com/office/drawing/2014/main" id="{04C923B9-0C42-4842-9AAF-DB7E3AAC3A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9" y="591465"/>
            <a:ext cx="6828053" cy="4552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1817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45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4">
            <a:extLst>
              <a:ext uri="{FF2B5EF4-FFF2-40B4-BE49-F238E27FC236}">
                <a16:creationId xmlns:a16="http://schemas.microsoft.com/office/drawing/2014/main" id="{D195CE40-3C27-4BCF-9900-321A0D4D2266}"/>
              </a:ext>
            </a:extLst>
          </p:cNvPr>
          <p:cNvGrpSpPr/>
          <p:nvPr/>
        </p:nvGrpSpPr>
        <p:grpSpPr>
          <a:xfrm>
            <a:off x="8229600" y="133350"/>
            <a:ext cx="564454" cy="582178"/>
            <a:chOff x="3862388" y="1625601"/>
            <a:chExt cx="608013" cy="628649"/>
          </a:xfrm>
          <a:solidFill>
            <a:schemeClr val="accent1"/>
          </a:solidFill>
        </p:grpSpPr>
        <p:sp>
          <p:nvSpPr>
            <p:cNvPr id="3" name="Freeform 37">
              <a:extLst>
                <a:ext uri="{FF2B5EF4-FFF2-40B4-BE49-F238E27FC236}">
                  <a16:creationId xmlns:a16="http://schemas.microsoft.com/office/drawing/2014/main" id="{471FA08B-2C5E-4CBD-AC95-1E6202DDCF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2888" y="1625601"/>
              <a:ext cx="227013" cy="628649"/>
            </a:xfrm>
            <a:custGeom>
              <a:avLst/>
              <a:gdLst>
                <a:gd name="T0" fmla="*/ 67 w 135"/>
                <a:gd name="T1" fmla="*/ 0 h 373"/>
                <a:gd name="T2" fmla="*/ 0 w 135"/>
                <a:gd name="T3" fmla="*/ 186 h 373"/>
                <a:gd name="T4" fmla="*/ 67 w 135"/>
                <a:gd name="T5" fmla="*/ 373 h 373"/>
                <a:gd name="T6" fmla="*/ 135 w 135"/>
                <a:gd name="T7" fmla="*/ 186 h 373"/>
                <a:gd name="T8" fmla="*/ 67 w 135"/>
                <a:gd name="T9" fmla="*/ 0 h 373"/>
                <a:gd name="T10" fmla="*/ 67 w 135"/>
                <a:gd name="T11" fmla="*/ 354 h 373"/>
                <a:gd name="T12" fmla="*/ 14 w 135"/>
                <a:gd name="T13" fmla="*/ 186 h 373"/>
                <a:gd name="T14" fmla="*/ 67 w 135"/>
                <a:gd name="T15" fmla="*/ 18 h 373"/>
                <a:gd name="T16" fmla="*/ 121 w 135"/>
                <a:gd name="T17" fmla="*/ 186 h 373"/>
                <a:gd name="T18" fmla="*/ 67 w 135"/>
                <a:gd name="T19" fmla="*/ 35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373">
                  <a:moveTo>
                    <a:pt x="67" y="0"/>
                  </a:moveTo>
                  <a:cubicBezTo>
                    <a:pt x="30" y="0"/>
                    <a:pt x="0" y="83"/>
                    <a:pt x="0" y="186"/>
                  </a:cubicBezTo>
                  <a:cubicBezTo>
                    <a:pt x="0" y="289"/>
                    <a:pt x="30" y="373"/>
                    <a:pt x="67" y="373"/>
                  </a:cubicBezTo>
                  <a:cubicBezTo>
                    <a:pt x="105" y="373"/>
                    <a:pt x="135" y="289"/>
                    <a:pt x="135" y="186"/>
                  </a:cubicBezTo>
                  <a:cubicBezTo>
                    <a:pt x="135" y="83"/>
                    <a:pt x="105" y="0"/>
                    <a:pt x="67" y="0"/>
                  </a:cubicBezTo>
                  <a:close/>
                  <a:moveTo>
                    <a:pt x="67" y="354"/>
                  </a:moveTo>
                  <a:cubicBezTo>
                    <a:pt x="42" y="354"/>
                    <a:pt x="14" y="283"/>
                    <a:pt x="14" y="186"/>
                  </a:cubicBezTo>
                  <a:cubicBezTo>
                    <a:pt x="14" y="90"/>
                    <a:pt x="42" y="18"/>
                    <a:pt x="67" y="18"/>
                  </a:cubicBezTo>
                  <a:cubicBezTo>
                    <a:pt x="93" y="18"/>
                    <a:pt x="121" y="90"/>
                    <a:pt x="121" y="186"/>
                  </a:cubicBezTo>
                  <a:cubicBezTo>
                    <a:pt x="121" y="283"/>
                    <a:pt x="93" y="354"/>
                    <a:pt x="67" y="3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4" name="Freeform 38">
              <a:extLst>
                <a:ext uri="{FF2B5EF4-FFF2-40B4-BE49-F238E27FC236}">
                  <a16:creationId xmlns:a16="http://schemas.microsoft.com/office/drawing/2014/main" id="{3E66865F-C341-4458-9709-92E976C0BA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19 w 361"/>
                <a:gd name="T1" fmla="*/ 32 h 251"/>
                <a:gd name="T2" fmla="*/ 146 w 361"/>
                <a:gd name="T3" fmla="*/ 184 h 251"/>
                <a:gd name="T4" fmla="*/ 342 w 361"/>
                <a:gd name="T5" fmla="*/ 219 h 251"/>
                <a:gd name="T6" fmla="*/ 214 w 361"/>
                <a:gd name="T7" fmla="*/ 67 h 251"/>
                <a:gd name="T8" fmla="*/ 19 w 361"/>
                <a:gd name="T9" fmla="*/ 32 h 251"/>
                <a:gd name="T10" fmla="*/ 326 w 361"/>
                <a:gd name="T11" fmla="*/ 209 h 251"/>
                <a:gd name="T12" fmla="*/ 154 w 361"/>
                <a:gd name="T13" fmla="*/ 172 h 251"/>
                <a:gd name="T14" fmla="*/ 35 w 361"/>
                <a:gd name="T15" fmla="*/ 41 h 251"/>
                <a:gd name="T16" fmla="*/ 207 w 361"/>
                <a:gd name="T17" fmla="*/ 79 h 251"/>
                <a:gd name="T18" fmla="*/ 326 w 361"/>
                <a:gd name="T19" fmla="*/ 209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19" y="32"/>
                  </a:moveTo>
                  <a:cubicBezTo>
                    <a:pt x="0" y="64"/>
                    <a:pt x="57" y="132"/>
                    <a:pt x="146" y="184"/>
                  </a:cubicBezTo>
                  <a:cubicBezTo>
                    <a:pt x="236" y="236"/>
                    <a:pt x="323" y="251"/>
                    <a:pt x="342" y="219"/>
                  </a:cubicBezTo>
                  <a:cubicBezTo>
                    <a:pt x="361" y="186"/>
                    <a:pt x="303" y="118"/>
                    <a:pt x="214" y="67"/>
                  </a:cubicBezTo>
                  <a:cubicBezTo>
                    <a:pt x="125" y="15"/>
                    <a:pt x="37" y="0"/>
                    <a:pt x="19" y="32"/>
                  </a:cubicBezTo>
                  <a:close/>
                  <a:moveTo>
                    <a:pt x="326" y="209"/>
                  </a:moveTo>
                  <a:cubicBezTo>
                    <a:pt x="313" y="231"/>
                    <a:pt x="237" y="220"/>
                    <a:pt x="154" y="172"/>
                  </a:cubicBezTo>
                  <a:cubicBezTo>
                    <a:pt x="70" y="124"/>
                    <a:pt x="22" y="63"/>
                    <a:pt x="35" y="41"/>
                  </a:cubicBezTo>
                  <a:cubicBezTo>
                    <a:pt x="47" y="19"/>
                    <a:pt x="124" y="31"/>
                    <a:pt x="207" y="79"/>
                  </a:cubicBezTo>
                  <a:cubicBezTo>
                    <a:pt x="290" y="127"/>
                    <a:pt x="338" y="187"/>
                    <a:pt x="326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5" name="Freeform 39">
              <a:extLst>
                <a:ext uri="{FF2B5EF4-FFF2-40B4-BE49-F238E27FC236}">
                  <a16:creationId xmlns:a16="http://schemas.microsoft.com/office/drawing/2014/main" id="{A97702F5-31C8-4692-9999-FC79D0D191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214 w 361"/>
                <a:gd name="T1" fmla="*/ 184 h 251"/>
                <a:gd name="T2" fmla="*/ 342 w 361"/>
                <a:gd name="T3" fmla="*/ 32 h 251"/>
                <a:gd name="T4" fmla="*/ 146 w 361"/>
                <a:gd name="T5" fmla="*/ 67 h 251"/>
                <a:gd name="T6" fmla="*/ 19 w 361"/>
                <a:gd name="T7" fmla="*/ 219 h 251"/>
                <a:gd name="T8" fmla="*/ 214 w 361"/>
                <a:gd name="T9" fmla="*/ 184 h 251"/>
                <a:gd name="T10" fmla="*/ 207 w 361"/>
                <a:gd name="T11" fmla="*/ 172 h 251"/>
                <a:gd name="T12" fmla="*/ 35 w 361"/>
                <a:gd name="T13" fmla="*/ 209 h 251"/>
                <a:gd name="T14" fmla="*/ 154 w 361"/>
                <a:gd name="T15" fmla="*/ 79 h 251"/>
                <a:gd name="T16" fmla="*/ 326 w 361"/>
                <a:gd name="T17" fmla="*/ 41 h 251"/>
                <a:gd name="T18" fmla="*/ 207 w 361"/>
                <a:gd name="T19" fmla="*/ 17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214" y="184"/>
                  </a:moveTo>
                  <a:cubicBezTo>
                    <a:pt x="303" y="132"/>
                    <a:pt x="361" y="64"/>
                    <a:pt x="342" y="32"/>
                  </a:cubicBezTo>
                  <a:cubicBezTo>
                    <a:pt x="323" y="0"/>
                    <a:pt x="236" y="15"/>
                    <a:pt x="146" y="67"/>
                  </a:cubicBezTo>
                  <a:cubicBezTo>
                    <a:pt x="57" y="118"/>
                    <a:pt x="0" y="186"/>
                    <a:pt x="19" y="219"/>
                  </a:cubicBezTo>
                  <a:cubicBezTo>
                    <a:pt x="37" y="251"/>
                    <a:pt x="125" y="236"/>
                    <a:pt x="214" y="184"/>
                  </a:cubicBezTo>
                  <a:close/>
                  <a:moveTo>
                    <a:pt x="207" y="172"/>
                  </a:moveTo>
                  <a:cubicBezTo>
                    <a:pt x="124" y="220"/>
                    <a:pt x="47" y="231"/>
                    <a:pt x="35" y="209"/>
                  </a:cubicBezTo>
                  <a:cubicBezTo>
                    <a:pt x="22" y="187"/>
                    <a:pt x="70" y="127"/>
                    <a:pt x="154" y="79"/>
                  </a:cubicBezTo>
                  <a:cubicBezTo>
                    <a:pt x="237" y="31"/>
                    <a:pt x="313" y="19"/>
                    <a:pt x="326" y="41"/>
                  </a:cubicBezTo>
                  <a:cubicBezTo>
                    <a:pt x="338" y="63"/>
                    <a:pt x="290" y="123"/>
                    <a:pt x="207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6" name="Oval 40">
              <a:extLst>
                <a:ext uri="{FF2B5EF4-FFF2-40B4-BE49-F238E27FC236}">
                  <a16:creationId xmlns:a16="http://schemas.microsoft.com/office/drawing/2014/main" id="{E68F5C8B-15DC-4C8F-ADD6-BFE77CE6CF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1150" y="1895475"/>
              <a:ext cx="88900" cy="873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34C479A8-6106-4CA5-9A80-651CD1D05838}"/>
              </a:ext>
            </a:extLst>
          </p:cNvPr>
          <p:cNvGrpSpPr/>
          <p:nvPr/>
        </p:nvGrpSpPr>
        <p:grpSpPr>
          <a:xfrm>
            <a:off x="-29441" y="123167"/>
            <a:ext cx="6858461" cy="471850"/>
            <a:chOff x="-29441" y="123167"/>
            <a:chExt cx="6858461" cy="471850"/>
          </a:xfrm>
        </p:grpSpPr>
        <p:sp>
          <p:nvSpPr>
            <p:cNvPr id="8" name="矩形 6">
              <a:extLst>
                <a:ext uri="{FF2B5EF4-FFF2-40B4-BE49-F238E27FC236}">
                  <a16:creationId xmlns:a16="http://schemas.microsoft.com/office/drawing/2014/main" id="{B67E4D28-43C2-41C6-8E94-03DF358BDD29}"/>
                </a:ext>
              </a:extLst>
            </p:cNvPr>
            <p:cNvSpPr/>
            <p:nvPr/>
          </p:nvSpPr>
          <p:spPr>
            <a:xfrm>
              <a:off x="0" y="133350"/>
              <a:ext cx="6829020" cy="46166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endPara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Равнобедренный треугольник 8">
              <a:extLst>
                <a:ext uri="{FF2B5EF4-FFF2-40B4-BE49-F238E27FC236}">
                  <a16:creationId xmlns:a16="http://schemas.microsoft.com/office/drawing/2014/main" id="{70774941-9A1D-4422-A68E-1F0218F308F9}"/>
                </a:ext>
              </a:extLst>
            </p:cNvPr>
            <p:cNvSpPr/>
            <p:nvPr/>
          </p:nvSpPr>
          <p:spPr>
            <a:xfrm rot="5400000">
              <a:off x="12754" y="80972"/>
              <a:ext cx="471850" cy="55624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691790DC-63BE-46EE-BAFF-226695C2568C}"/>
              </a:ext>
            </a:extLst>
          </p:cNvPr>
          <p:cNvSpPr txBox="1"/>
          <p:nvPr/>
        </p:nvSpPr>
        <p:spPr>
          <a:xfrm>
            <a:off x="927597" y="133348"/>
            <a:ext cx="548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ambria" panose="02040503050406030204" pitchFamily="18" charset="0"/>
                <a:ea typeface="Cambria" panose="02040503050406030204" pitchFamily="18" charset="0"/>
              </a:rPr>
              <a:t>Атомный ледокол «Ленин»</a:t>
            </a:r>
          </a:p>
        </p:txBody>
      </p:sp>
      <p:pic>
        <p:nvPicPr>
          <p:cNvPr id="9218" name="Picture 2" descr="http://valenpankratova.rasfokus.ru/images/photos/medium/94e114c8e5b4db8046ee57aa7e63ee11.jpg">
            <a:extLst>
              <a:ext uri="{FF2B5EF4-FFF2-40B4-BE49-F238E27FC236}">
                <a16:creationId xmlns:a16="http://schemas.microsoft.com/office/drawing/2014/main" id="{2D8DD0EE-C022-4FAA-8CC3-2F84F2229C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442" y="591914"/>
            <a:ext cx="6844237" cy="4551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1434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45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4">
            <a:extLst>
              <a:ext uri="{FF2B5EF4-FFF2-40B4-BE49-F238E27FC236}">
                <a16:creationId xmlns:a16="http://schemas.microsoft.com/office/drawing/2014/main" id="{D195CE40-3C27-4BCF-9900-321A0D4D2266}"/>
              </a:ext>
            </a:extLst>
          </p:cNvPr>
          <p:cNvGrpSpPr/>
          <p:nvPr/>
        </p:nvGrpSpPr>
        <p:grpSpPr>
          <a:xfrm>
            <a:off x="8229600" y="133350"/>
            <a:ext cx="564454" cy="582178"/>
            <a:chOff x="3862388" y="1625601"/>
            <a:chExt cx="608013" cy="628649"/>
          </a:xfrm>
          <a:solidFill>
            <a:schemeClr val="accent1"/>
          </a:solidFill>
        </p:grpSpPr>
        <p:sp>
          <p:nvSpPr>
            <p:cNvPr id="3" name="Freeform 37">
              <a:extLst>
                <a:ext uri="{FF2B5EF4-FFF2-40B4-BE49-F238E27FC236}">
                  <a16:creationId xmlns:a16="http://schemas.microsoft.com/office/drawing/2014/main" id="{471FA08B-2C5E-4CBD-AC95-1E6202DDCF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2888" y="1625601"/>
              <a:ext cx="227013" cy="628649"/>
            </a:xfrm>
            <a:custGeom>
              <a:avLst/>
              <a:gdLst>
                <a:gd name="T0" fmla="*/ 67 w 135"/>
                <a:gd name="T1" fmla="*/ 0 h 373"/>
                <a:gd name="T2" fmla="*/ 0 w 135"/>
                <a:gd name="T3" fmla="*/ 186 h 373"/>
                <a:gd name="T4" fmla="*/ 67 w 135"/>
                <a:gd name="T5" fmla="*/ 373 h 373"/>
                <a:gd name="T6" fmla="*/ 135 w 135"/>
                <a:gd name="T7" fmla="*/ 186 h 373"/>
                <a:gd name="T8" fmla="*/ 67 w 135"/>
                <a:gd name="T9" fmla="*/ 0 h 373"/>
                <a:gd name="T10" fmla="*/ 67 w 135"/>
                <a:gd name="T11" fmla="*/ 354 h 373"/>
                <a:gd name="T12" fmla="*/ 14 w 135"/>
                <a:gd name="T13" fmla="*/ 186 h 373"/>
                <a:gd name="T14" fmla="*/ 67 w 135"/>
                <a:gd name="T15" fmla="*/ 18 h 373"/>
                <a:gd name="T16" fmla="*/ 121 w 135"/>
                <a:gd name="T17" fmla="*/ 186 h 373"/>
                <a:gd name="T18" fmla="*/ 67 w 135"/>
                <a:gd name="T19" fmla="*/ 35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373">
                  <a:moveTo>
                    <a:pt x="67" y="0"/>
                  </a:moveTo>
                  <a:cubicBezTo>
                    <a:pt x="30" y="0"/>
                    <a:pt x="0" y="83"/>
                    <a:pt x="0" y="186"/>
                  </a:cubicBezTo>
                  <a:cubicBezTo>
                    <a:pt x="0" y="289"/>
                    <a:pt x="30" y="373"/>
                    <a:pt x="67" y="373"/>
                  </a:cubicBezTo>
                  <a:cubicBezTo>
                    <a:pt x="105" y="373"/>
                    <a:pt x="135" y="289"/>
                    <a:pt x="135" y="186"/>
                  </a:cubicBezTo>
                  <a:cubicBezTo>
                    <a:pt x="135" y="83"/>
                    <a:pt x="105" y="0"/>
                    <a:pt x="67" y="0"/>
                  </a:cubicBezTo>
                  <a:close/>
                  <a:moveTo>
                    <a:pt x="67" y="354"/>
                  </a:moveTo>
                  <a:cubicBezTo>
                    <a:pt x="42" y="354"/>
                    <a:pt x="14" y="283"/>
                    <a:pt x="14" y="186"/>
                  </a:cubicBezTo>
                  <a:cubicBezTo>
                    <a:pt x="14" y="90"/>
                    <a:pt x="42" y="18"/>
                    <a:pt x="67" y="18"/>
                  </a:cubicBezTo>
                  <a:cubicBezTo>
                    <a:pt x="93" y="18"/>
                    <a:pt x="121" y="90"/>
                    <a:pt x="121" y="186"/>
                  </a:cubicBezTo>
                  <a:cubicBezTo>
                    <a:pt x="121" y="283"/>
                    <a:pt x="93" y="354"/>
                    <a:pt x="67" y="3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4" name="Freeform 38">
              <a:extLst>
                <a:ext uri="{FF2B5EF4-FFF2-40B4-BE49-F238E27FC236}">
                  <a16:creationId xmlns:a16="http://schemas.microsoft.com/office/drawing/2014/main" id="{3E66865F-C341-4458-9709-92E976C0BA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19 w 361"/>
                <a:gd name="T1" fmla="*/ 32 h 251"/>
                <a:gd name="T2" fmla="*/ 146 w 361"/>
                <a:gd name="T3" fmla="*/ 184 h 251"/>
                <a:gd name="T4" fmla="*/ 342 w 361"/>
                <a:gd name="T5" fmla="*/ 219 h 251"/>
                <a:gd name="T6" fmla="*/ 214 w 361"/>
                <a:gd name="T7" fmla="*/ 67 h 251"/>
                <a:gd name="T8" fmla="*/ 19 w 361"/>
                <a:gd name="T9" fmla="*/ 32 h 251"/>
                <a:gd name="T10" fmla="*/ 326 w 361"/>
                <a:gd name="T11" fmla="*/ 209 h 251"/>
                <a:gd name="T12" fmla="*/ 154 w 361"/>
                <a:gd name="T13" fmla="*/ 172 h 251"/>
                <a:gd name="T14" fmla="*/ 35 w 361"/>
                <a:gd name="T15" fmla="*/ 41 h 251"/>
                <a:gd name="T16" fmla="*/ 207 w 361"/>
                <a:gd name="T17" fmla="*/ 79 h 251"/>
                <a:gd name="T18" fmla="*/ 326 w 361"/>
                <a:gd name="T19" fmla="*/ 209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19" y="32"/>
                  </a:moveTo>
                  <a:cubicBezTo>
                    <a:pt x="0" y="64"/>
                    <a:pt x="57" y="132"/>
                    <a:pt x="146" y="184"/>
                  </a:cubicBezTo>
                  <a:cubicBezTo>
                    <a:pt x="236" y="236"/>
                    <a:pt x="323" y="251"/>
                    <a:pt x="342" y="219"/>
                  </a:cubicBezTo>
                  <a:cubicBezTo>
                    <a:pt x="361" y="186"/>
                    <a:pt x="303" y="118"/>
                    <a:pt x="214" y="67"/>
                  </a:cubicBezTo>
                  <a:cubicBezTo>
                    <a:pt x="125" y="15"/>
                    <a:pt x="37" y="0"/>
                    <a:pt x="19" y="32"/>
                  </a:cubicBezTo>
                  <a:close/>
                  <a:moveTo>
                    <a:pt x="326" y="209"/>
                  </a:moveTo>
                  <a:cubicBezTo>
                    <a:pt x="313" y="231"/>
                    <a:pt x="237" y="220"/>
                    <a:pt x="154" y="172"/>
                  </a:cubicBezTo>
                  <a:cubicBezTo>
                    <a:pt x="70" y="124"/>
                    <a:pt x="22" y="63"/>
                    <a:pt x="35" y="41"/>
                  </a:cubicBezTo>
                  <a:cubicBezTo>
                    <a:pt x="47" y="19"/>
                    <a:pt x="124" y="31"/>
                    <a:pt x="207" y="79"/>
                  </a:cubicBezTo>
                  <a:cubicBezTo>
                    <a:pt x="290" y="127"/>
                    <a:pt x="338" y="187"/>
                    <a:pt x="326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5" name="Freeform 39">
              <a:extLst>
                <a:ext uri="{FF2B5EF4-FFF2-40B4-BE49-F238E27FC236}">
                  <a16:creationId xmlns:a16="http://schemas.microsoft.com/office/drawing/2014/main" id="{A97702F5-31C8-4692-9999-FC79D0D191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214 w 361"/>
                <a:gd name="T1" fmla="*/ 184 h 251"/>
                <a:gd name="T2" fmla="*/ 342 w 361"/>
                <a:gd name="T3" fmla="*/ 32 h 251"/>
                <a:gd name="T4" fmla="*/ 146 w 361"/>
                <a:gd name="T5" fmla="*/ 67 h 251"/>
                <a:gd name="T6" fmla="*/ 19 w 361"/>
                <a:gd name="T7" fmla="*/ 219 h 251"/>
                <a:gd name="T8" fmla="*/ 214 w 361"/>
                <a:gd name="T9" fmla="*/ 184 h 251"/>
                <a:gd name="T10" fmla="*/ 207 w 361"/>
                <a:gd name="T11" fmla="*/ 172 h 251"/>
                <a:gd name="T12" fmla="*/ 35 w 361"/>
                <a:gd name="T13" fmla="*/ 209 h 251"/>
                <a:gd name="T14" fmla="*/ 154 w 361"/>
                <a:gd name="T15" fmla="*/ 79 h 251"/>
                <a:gd name="T16" fmla="*/ 326 w 361"/>
                <a:gd name="T17" fmla="*/ 41 h 251"/>
                <a:gd name="T18" fmla="*/ 207 w 361"/>
                <a:gd name="T19" fmla="*/ 17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214" y="184"/>
                  </a:moveTo>
                  <a:cubicBezTo>
                    <a:pt x="303" y="132"/>
                    <a:pt x="361" y="64"/>
                    <a:pt x="342" y="32"/>
                  </a:cubicBezTo>
                  <a:cubicBezTo>
                    <a:pt x="323" y="0"/>
                    <a:pt x="236" y="15"/>
                    <a:pt x="146" y="67"/>
                  </a:cubicBezTo>
                  <a:cubicBezTo>
                    <a:pt x="57" y="118"/>
                    <a:pt x="0" y="186"/>
                    <a:pt x="19" y="219"/>
                  </a:cubicBezTo>
                  <a:cubicBezTo>
                    <a:pt x="37" y="251"/>
                    <a:pt x="125" y="236"/>
                    <a:pt x="214" y="184"/>
                  </a:cubicBezTo>
                  <a:close/>
                  <a:moveTo>
                    <a:pt x="207" y="172"/>
                  </a:moveTo>
                  <a:cubicBezTo>
                    <a:pt x="124" y="220"/>
                    <a:pt x="47" y="231"/>
                    <a:pt x="35" y="209"/>
                  </a:cubicBezTo>
                  <a:cubicBezTo>
                    <a:pt x="22" y="187"/>
                    <a:pt x="70" y="127"/>
                    <a:pt x="154" y="79"/>
                  </a:cubicBezTo>
                  <a:cubicBezTo>
                    <a:pt x="237" y="31"/>
                    <a:pt x="313" y="19"/>
                    <a:pt x="326" y="41"/>
                  </a:cubicBezTo>
                  <a:cubicBezTo>
                    <a:pt x="338" y="63"/>
                    <a:pt x="290" y="123"/>
                    <a:pt x="207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6" name="Oval 40">
              <a:extLst>
                <a:ext uri="{FF2B5EF4-FFF2-40B4-BE49-F238E27FC236}">
                  <a16:creationId xmlns:a16="http://schemas.microsoft.com/office/drawing/2014/main" id="{E68F5C8B-15DC-4C8F-ADD6-BFE77CE6CF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1150" y="1895475"/>
              <a:ext cx="88900" cy="873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</p:grp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381D7EE0-A946-4C8F-9D1F-EE2FF7401D3C}"/>
              </a:ext>
            </a:extLst>
          </p:cNvPr>
          <p:cNvGrpSpPr/>
          <p:nvPr/>
        </p:nvGrpSpPr>
        <p:grpSpPr>
          <a:xfrm>
            <a:off x="-29441" y="123167"/>
            <a:ext cx="6858461" cy="471850"/>
            <a:chOff x="-29441" y="123167"/>
            <a:chExt cx="6858461" cy="471850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3AD7A725-333E-4ED5-A026-A67DDEBB6A07}"/>
                </a:ext>
              </a:extLst>
            </p:cNvPr>
            <p:cNvSpPr/>
            <p:nvPr/>
          </p:nvSpPr>
          <p:spPr>
            <a:xfrm>
              <a:off x="0" y="133350"/>
              <a:ext cx="6829020" cy="46166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endPara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Равнобедренный треугольник 7">
              <a:extLst>
                <a:ext uri="{FF2B5EF4-FFF2-40B4-BE49-F238E27FC236}">
                  <a16:creationId xmlns:a16="http://schemas.microsoft.com/office/drawing/2014/main" id="{127B142A-58F8-4A42-B20E-C97A0E2811C0}"/>
                </a:ext>
              </a:extLst>
            </p:cNvPr>
            <p:cNvSpPr/>
            <p:nvPr/>
          </p:nvSpPr>
          <p:spPr>
            <a:xfrm rot="5400000">
              <a:off x="12754" y="80972"/>
              <a:ext cx="471850" cy="55624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F4549DB2-E8FA-438F-ACD1-DD318486EC43}"/>
              </a:ext>
            </a:extLst>
          </p:cNvPr>
          <p:cNvSpPr txBox="1"/>
          <p:nvPr/>
        </p:nvSpPr>
        <p:spPr>
          <a:xfrm>
            <a:off x="3481889" y="3664104"/>
            <a:ext cx="5029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i="1" dirty="0">
                <a:latin typeface="Cambria" panose="02040503050406030204" pitchFamily="18" charset="0"/>
                <a:ea typeface="Cambria" panose="02040503050406030204" pitchFamily="18" charset="0"/>
              </a:rPr>
              <a:t>русская поэтесса и прозаик, </a:t>
            </a:r>
          </a:p>
          <a:p>
            <a:pPr algn="just"/>
            <a:r>
              <a:rPr lang="ru-RU" b="1" i="1" dirty="0">
                <a:latin typeface="Cambria" panose="02040503050406030204" pitchFamily="18" charset="0"/>
                <a:ea typeface="Cambria" panose="02040503050406030204" pitchFamily="18" charset="0"/>
              </a:rPr>
              <a:t>переводчик, журналист. </a:t>
            </a:r>
          </a:p>
          <a:p>
            <a:pPr algn="just"/>
            <a:r>
              <a:rPr lang="ru-RU" b="1" i="1" dirty="0">
                <a:latin typeface="Cambria" panose="02040503050406030204" pitchFamily="18" charset="0"/>
                <a:ea typeface="Cambria" panose="02040503050406030204" pitchFamily="18" charset="0"/>
              </a:rPr>
              <a:t>В годы Великой Отечественной войны жила и работала в Ленинграде</a:t>
            </a:r>
          </a:p>
        </p:txBody>
      </p:sp>
      <p:pic>
        <p:nvPicPr>
          <p:cNvPr id="1029" name="Picture 5" descr="https://chgbiblio.ru/wp-content/uploads/2021/07/a_ignore_q_80_w_1000_c_limit_1-1.jpg">
            <a:extLst>
              <a:ext uri="{FF2B5EF4-FFF2-40B4-BE49-F238E27FC236}">
                <a16:creationId xmlns:a16="http://schemas.microsoft.com/office/drawing/2014/main" id="{A0AC928D-D78D-436F-ACAB-7F47BA63FC2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97" t="4089" r="805" b="3909"/>
          <a:stretch/>
        </p:blipFill>
        <p:spPr bwMode="auto">
          <a:xfrm>
            <a:off x="526799" y="895350"/>
            <a:ext cx="2101245" cy="3532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4549DB2-E8FA-438F-ACD1-DD318486EC43}"/>
              </a:ext>
            </a:extLst>
          </p:cNvPr>
          <p:cNvSpPr txBox="1"/>
          <p:nvPr/>
        </p:nvSpPr>
        <p:spPr>
          <a:xfrm>
            <a:off x="3200400" y="1903293"/>
            <a:ext cx="502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i="1" dirty="0">
                <a:latin typeface="Cambria" panose="02040503050406030204" pitchFamily="18" charset="0"/>
                <a:ea typeface="Cambria" panose="02040503050406030204" pitchFamily="18" charset="0"/>
              </a:rPr>
              <a:t>     </a:t>
            </a:r>
            <a:r>
              <a:rPr lang="ru-RU" sz="2000" b="1" i="1" dirty="0">
                <a:latin typeface="Cambria" panose="02040503050406030204" pitchFamily="18" charset="0"/>
                <a:ea typeface="Cambria" panose="02040503050406030204" pitchFamily="18" charset="0"/>
              </a:rPr>
              <a:t>Вера Михайловна </a:t>
            </a:r>
            <a:r>
              <a:rPr lang="ru-RU" sz="2000" b="1" i="1" dirty="0" err="1">
                <a:latin typeface="Cambria" panose="02040503050406030204" pitchFamily="18" charset="0"/>
                <a:ea typeface="Cambria" panose="02040503050406030204" pitchFamily="18" charset="0"/>
              </a:rPr>
              <a:t>Инбер</a:t>
            </a:r>
            <a:r>
              <a:rPr lang="ru-RU" sz="2000" b="1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ru-RU" b="1" i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0501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45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4">
            <a:extLst>
              <a:ext uri="{FF2B5EF4-FFF2-40B4-BE49-F238E27FC236}">
                <a16:creationId xmlns:a16="http://schemas.microsoft.com/office/drawing/2014/main" id="{D195CE40-3C27-4BCF-9900-321A0D4D2266}"/>
              </a:ext>
            </a:extLst>
          </p:cNvPr>
          <p:cNvGrpSpPr/>
          <p:nvPr/>
        </p:nvGrpSpPr>
        <p:grpSpPr>
          <a:xfrm>
            <a:off x="8229600" y="133350"/>
            <a:ext cx="564454" cy="582178"/>
            <a:chOff x="3862388" y="1625601"/>
            <a:chExt cx="608013" cy="628649"/>
          </a:xfrm>
          <a:solidFill>
            <a:schemeClr val="accent1"/>
          </a:solidFill>
        </p:grpSpPr>
        <p:sp>
          <p:nvSpPr>
            <p:cNvPr id="3" name="Freeform 37">
              <a:extLst>
                <a:ext uri="{FF2B5EF4-FFF2-40B4-BE49-F238E27FC236}">
                  <a16:creationId xmlns:a16="http://schemas.microsoft.com/office/drawing/2014/main" id="{471FA08B-2C5E-4CBD-AC95-1E6202DDCF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2888" y="1625601"/>
              <a:ext cx="227013" cy="628649"/>
            </a:xfrm>
            <a:custGeom>
              <a:avLst/>
              <a:gdLst>
                <a:gd name="T0" fmla="*/ 67 w 135"/>
                <a:gd name="T1" fmla="*/ 0 h 373"/>
                <a:gd name="T2" fmla="*/ 0 w 135"/>
                <a:gd name="T3" fmla="*/ 186 h 373"/>
                <a:gd name="T4" fmla="*/ 67 w 135"/>
                <a:gd name="T5" fmla="*/ 373 h 373"/>
                <a:gd name="T6" fmla="*/ 135 w 135"/>
                <a:gd name="T7" fmla="*/ 186 h 373"/>
                <a:gd name="T8" fmla="*/ 67 w 135"/>
                <a:gd name="T9" fmla="*/ 0 h 373"/>
                <a:gd name="T10" fmla="*/ 67 w 135"/>
                <a:gd name="T11" fmla="*/ 354 h 373"/>
                <a:gd name="T12" fmla="*/ 14 w 135"/>
                <a:gd name="T13" fmla="*/ 186 h 373"/>
                <a:gd name="T14" fmla="*/ 67 w 135"/>
                <a:gd name="T15" fmla="*/ 18 h 373"/>
                <a:gd name="T16" fmla="*/ 121 w 135"/>
                <a:gd name="T17" fmla="*/ 186 h 373"/>
                <a:gd name="T18" fmla="*/ 67 w 135"/>
                <a:gd name="T19" fmla="*/ 35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373">
                  <a:moveTo>
                    <a:pt x="67" y="0"/>
                  </a:moveTo>
                  <a:cubicBezTo>
                    <a:pt x="30" y="0"/>
                    <a:pt x="0" y="83"/>
                    <a:pt x="0" y="186"/>
                  </a:cubicBezTo>
                  <a:cubicBezTo>
                    <a:pt x="0" y="289"/>
                    <a:pt x="30" y="373"/>
                    <a:pt x="67" y="373"/>
                  </a:cubicBezTo>
                  <a:cubicBezTo>
                    <a:pt x="105" y="373"/>
                    <a:pt x="135" y="289"/>
                    <a:pt x="135" y="186"/>
                  </a:cubicBezTo>
                  <a:cubicBezTo>
                    <a:pt x="135" y="83"/>
                    <a:pt x="105" y="0"/>
                    <a:pt x="67" y="0"/>
                  </a:cubicBezTo>
                  <a:close/>
                  <a:moveTo>
                    <a:pt x="67" y="354"/>
                  </a:moveTo>
                  <a:cubicBezTo>
                    <a:pt x="42" y="354"/>
                    <a:pt x="14" y="283"/>
                    <a:pt x="14" y="186"/>
                  </a:cubicBezTo>
                  <a:cubicBezTo>
                    <a:pt x="14" y="90"/>
                    <a:pt x="42" y="18"/>
                    <a:pt x="67" y="18"/>
                  </a:cubicBezTo>
                  <a:cubicBezTo>
                    <a:pt x="93" y="18"/>
                    <a:pt x="121" y="90"/>
                    <a:pt x="121" y="186"/>
                  </a:cubicBezTo>
                  <a:cubicBezTo>
                    <a:pt x="121" y="283"/>
                    <a:pt x="93" y="354"/>
                    <a:pt x="67" y="3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4" name="Freeform 38">
              <a:extLst>
                <a:ext uri="{FF2B5EF4-FFF2-40B4-BE49-F238E27FC236}">
                  <a16:creationId xmlns:a16="http://schemas.microsoft.com/office/drawing/2014/main" id="{3E66865F-C341-4458-9709-92E976C0BA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19 w 361"/>
                <a:gd name="T1" fmla="*/ 32 h 251"/>
                <a:gd name="T2" fmla="*/ 146 w 361"/>
                <a:gd name="T3" fmla="*/ 184 h 251"/>
                <a:gd name="T4" fmla="*/ 342 w 361"/>
                <a:gd name="T5" fmla="*/ 219 h 251"/>
                <a:gd name="T6" fmla="*/ 214 w 361"/>
                <a:gd name="T7" fmla="*/ 67 h 251"/>
                <a:gd name="T8" fmla="*/ 19 w 361"/>
                <a:gd name="T9" fmla="*/ 32 h 251"/>
                <a:gd name="T10" fmla="*/ 326 w 361"/>
                <a:gd name="T11" fmla="*/ 209 h 251"/>
                <a:gd name="T12" fmla="*/ 154 w 361"/>
                <a:gd name="T13" fmla="*/ 172 h 251"/>
                <a:gd name="T14" fmla="*/ 35 w 361"/>
                <a:gd name="T15" fmla="*/ 41 h 251"/>
                <a:gd name="T16" fmla="*/ 207 w 361"/>
                <a:gd name="T17" fmla="*/ 79 h 251"/>
                <a:gd name="T18" fmla="*/ 326 w 361"/>
                <a:gd name="T19" fmla="*/ 209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19" y="32"/>
                  </a:moveTo>
                  <a:cubicBezTo>
                    <a:pt x="0" y="64"/>
                    <a:pt x="57" y="132"/>
                    <a:pt x="146" y="184"/>
                  </a:cubicBezTo>
                  <a:cubicBezTo>
                    <a:pt x="236" y="236"/>
                    <a:pt x="323" y="251"/>
                    <a:pt x="342" y="219"/>
                  </a:cubicBezTo>
                  <a:cubicBezTo>
                    <a:pt x="361" y="186"/>
                    <a:pt x="303" y="118"/>
                    <a:pt x="214" y="67"/>
                  </a:cubicBezTo>
                  <a:cubicBezTo>
                    <a:pt x="125" y="15"/>
                    <a:pt x="37" y="0"/>
                    <a:pt x="19" y="32"/>
                  </a:cubicBezTo>
                  <a:close/>
                  <a:moveTo>
                    <a:pt x="326" y="209"/>
                  </a:moveTo>
                  <a:cubicBezTo>
                    <a:pt x="313" y="231"/>
                    <a:pt x="237" y="220"/>
                    <a:pt x="154" y="172"/>
                  </a:cubicBezTo>
                  <a:cubicBezTo>
                    <a:pt x="70" y="124"/>
                    <a:pt x="22" y="63"/>
                    <a:pt x="35" y="41"/>
                  </a:cubicBezTo>
                  <a:cubicBezTo>
                    <a:pt x="47" y="19"/>
                    <a:pt x="124" y="31"/>
                    <a:pt x="207" y="79"/>
                  </a:cubicBezTo>
                  <a:cubicBezTo>
                    <a:pt x="290" y="127"/>
                    <a:pt x="338" y="187"/>
                    <a:pt x="326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5" name="Freeform 39">
              <a:extLst>
                <a:ext uri="{FF2B5EF4-FFF2-40B4-BE49-F238E27FC236}">
                  <a16:creationId xmlns:a16="http://schemas.microsoft.com/office/drawing/2014/main" id="{A97702F5-31C8-4692-9999-FC79D0D191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214 w 361"/>
                <a:gd name="T1" fmla="*/ 184 h 251"/>
                <a:gd name="T2" fmla="*/ 342 w 361"/>
                <a:gd name="T3" fmla="*/ 32 h 251"/>
                <a:gd name="T4" fmla="*/ 146 w 361"/>
                <a:gd name="T5" fmla="*/ 67 h 251"/>
                <a:gd name="T6" fmla="*/ 19 w 361"/>
                <a:gd name="T7" fmla="*/ 219 h 251"/>
                <a:gd name="T8" fmla="*/ 214 w 361"/>
                <a:gd name="T9" fmla="*/ 184 h 251"/>
                <a:gd name="T10" fmla="*/ 207 w 361"/>
                <a:gd name="T11" fmla="*/ 172 h 251"/>
                <a:gd name="T12" fmla="*/ 35 w 361"/>
                <a:gd name="T13" fmla="*/ 209 h 251"/>
                <a:gd name="T14" fmla="*/ 154 w 361"/>
                <a:gd name="T15" fmla="*/ 79 h 251"/>
                <a:gd name="T16" fmla="*/ 326 w 361"/>
                <a:gd name="T17" fmla="*/ 41 h 251"/>
                <a:gd name="T18" fmla="*/ 207 w 361"/>
                <a:gd name="T19" fmla="*/ 17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214" y="184"/>
                  </a:moveTo>
                  <a:cubicBezTo>
                    <a:pt x="303" y="132"/>
                    <a:pt x="361" y="64"/>
                    <a:pt x="342" y="32"/>
                  </a:cubicBezTo>
                  <a:cubicBezTo>
                    <a:pt x="323" y="0"/>
                    <a:pt x="236" y="15"/>
                    <a:pt x="146" y="67"/>
                  </a:cubicBezTo>
                  <a:cubicBezTo>
                    <a:pt x="57" y="118"/>
                    <a:pt x="0" y="186"/>
                    <a:pt x="19" y="219"/>
                  </a:cubicBezTo>
                  <a:cubicBezTo>
                    <a:pt x="37" y="251"/>
                    <a:pt x="125" y="236"/>
                    <a:pt x="214" y="184"/>
                  </a:cubicBezTo>
                  <a:close/>
                  <a:moveTo>
                    <a:pt x="207" y="172"/>
                  </a:moveTo>
                  <a:cubicBezTo>
                    <a:pt x="124" y="220"/>
                    <a:pt x="47" y="231"/>
                    <a:pt x="35" y="209"/>
                  </a:cubicBezTo>
                  <a:cubicBezTo>
                    <a:pt x="22" y="187"/>
                    <a:pt x="70" y="127"/>
                    <a:pt x="154" y="79"/>
                  </a:cubicBezTo>
                  <a:cubicBezTo>
                    <a:pt x="237" y="31"/>
                    <a:pt x="313" y="19"/>
                    <a:pt x="326" y="41"/>
                  </a:cubicBezTo>
                  <a:cubicBezTo>
                    <a:pt x="338" y="63"/>
                    <a:pt x="290" y="123"/>
                    <a:pt x="207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6" name="Oval 40">
              <a:extLst>
                <a:ext uri="{FF2B5EF4-FFF2-40B4-BE49-F238E27FC236}">
                  <a16:creationId xmlns:a16="http://schemas.microsoft.com/office/drawing/2014/main" id="{E68F5C8B-15DC-4C8F-ADD6-BFE77CE6CF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1150" y="1895475"/>
              <a:ext cx="88900" cy="873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34C479A8-6106-4CA5-9A80-651CD1D05838}"/>
              </a:ext>
            </a:extLst>
          </p:cNvPr>
          <p:cNvGrpSpPr/>
          <p:nvPr/>
        </p:nvGrpSpPr>
        <p:grpSpPr>
          <a:xfrm>
            <a:off x="-29441" y="123167"/>
            <a:ext cx="6858461" cy="471850"/>
            <a:chOff x="-29441" y="123167"/>
            <a:chExt cx="6858461" cy="471850"/>
          </a:xfrm>
        </p:grpSpPr>
        <p:sp>
          <p:nvSpPr>
            <p:cNvPr id="8" name="矩形 6">
              <a:extLst>
                <a:ext uri="{FF2B5EF4-FFF2-40B4-BE49-F238E27FC236}">
                  <a16:creationId xmlns:a16="http://schemas.microsoft.com/office/drawing/2014/main" id="{B67E4D28-43C2-41C6-8E94-03DF358BDD29}"/>
                </a:ext>
              </a:extLst>
            </p:cNvPr>
            <p:cNvSpPr/>
            <p:nvPr/>
          </p:nvSpPr>
          <p:spPr>
            <a:xfrm>
              <a:off x="0" y="133350"/>
              <a:ext cx="6829020" cy="46166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endPara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Равнобедренный треугольник 8">
              <a:extLst>
                <a:ext uri="{FF2B5EF4-FFF2-40B4-BE49-F238E27FC236}">
                  <a16:creationId xmlns:a16="http://schemas.microsoft.com/office/drawing/2014/main" id="{70774941-9A1D-4422-A68E-1F0218F308F9}"/>
                </a:ext>
              </a:extLst>
            </p:cNvPr>
            <p:cNvSpPr/>
            <p:nvPr/>
          </p:nvSpPr>
          <p:spPr>
            <a:xfrm rot="5400000">
              <a:off x="12754" y="80972"/>
              <a:ext cx="471850" cy="55624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691790DC-63BE-46EE-BAFF-226695C2568C}"/>
              </a:ext>
            </a:extLst>
          </p:cNvPr>
          <p:cNvSpPr txBox="1"/>
          <p:nvPr/>
        </p:nvSpPr>
        <p:spPr>
          <a:xfrm>
            <a:off x="762000" y="228909"/>
            <a:ext cx="548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ambria" panose="02040503050406030204" pitchFamily="18" charset="0"/>
                <a:ea typeface="Cambria" panose="02040503050406030204" pitchFamily="18" charset="0"/>
              </a:rPr>
              <a:t>История создания атомных ледоколов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0442336"/>
              </p:ext>
            </p:extLst>
          </p:nvPr>
        </p:nvGraphicFramePr>
        <p:xfrm>
          <a:off x="601894" y="1581150"/>
          <a:ext cx="7879653" cy="27067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65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138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9900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7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1959 г.</a:t>
                      </a:r>
                      <a:endParaRPr lang="ru-RU" sz="17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700" b="1" i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 декабря</a:t>
                      </a:r>
                      <a:endParaRPr lang="ru-RU" sz="1700" b="1" i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7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Первый в мире атомный ледокол «Ленин» принят                           в эксплуатацию </a:t>
                      </a:r>
                      <a:endParaRPr lang="ru-RU" sz="17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7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ru-RU" sz="17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3820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7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1971-1992 гг.</a:t>
                      </a:r>
                      <a:endParaRPr lang="ru-RU" sz="17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7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Построены атомные ледоколы «Арктика», «Сибирь», «Россия», «Советский Союз» и «Ямал»</a:t>
                      </a:r>
                      <a:endParaRPr lang="ru-RU" sz="17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7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ru-RU" sz="17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9334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7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1985-1989 гг.</a:t>
                      </a:r>
                      <a:endParaRPr lang="ru-RU" sz="17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7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Построены атомные ледоколы «Таймыр» и «Вайгач»</a:t>
                      </a:r>
                      <a:endParaRPr lang="ru-RU" sz="17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7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ru-RU" sz="17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8131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45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4">
            <a:extLst>
              <a:ext uri="{FF2B5EF4-FFF2-40B4-BE49-F238E27FC236}">
                <a16:creationId xmlns:a16="http://schemas.microsoft.com/office/drawing/2014/main" id="{D195CE40-3C27-4BCF-9900-321A0D4D2266}"/>
              </a:ext>
            </a:extLst>
          </p:cNvPr>
          <p:cNvGrpSpPr/>
          <p:nvPr/>
        </p:nvGrpSpPr>
        <p:grpSpPr>
          <a:xfrm>
            <a:off x="8229600" y="133350"/>
            <a:ext cx="564454" cy="582178"/>
            <a:chOff x="3862388" y="1625601"/>
            <a:chExt cx="608013" cy="628649"/>
          </a:xfrm>
          <a:solidFill>
            <a:schemeClr val="accent1"/>
          </a:solidFill>
        </p:grpSpPr>
        <p:sp>
          <p:nvSpPr>
            <p:cNvPr id="3" name="Freeform 37">
              <a:extLst>
                <a:ext uri="{FF2B5EF4-FFF2-40B4-BE49-F238E27FC236}">
                  <a16:creationId xmlns:a16="http://schemas.microsoft.com/office/drawing/2014/main" id="{471FA08B-2C5E-4CBD-AC95-1E6202DDCF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2888" y="1625601"/>
              <a:ext cx="227013" cy="628649"/>
            </a:xfrm>
            <a:custGeom>
              <a:avLst/>
              <a:gdLst>
                <a:gd name="T0" fmla="*/ 67 w 135"/>
                <a:gd name="T1" fmla="*/ 0 h 373"/>
                <a:gd name="T2" fmla="*/ 0 w 135"/>
                <a:gd name="T3" fmla="*/ 186 h 373"/>
                <a:gd name="T4" fmla="*/ 67 w 135"/>
                <a:gd name="T5" fmla="*/ 373 h 373"/>
                <a:gd name="T6" fmla="*/ 135 w 135"/>
                <a:gd name="T7" fmla="*/ 186 h 373"/>
                <a:gd name="T8" fmla="*/ 67 w 135"/>
                <a:gd name="T9" fmla="*/ 0 h 373"/>
                <a:gd name="T10" fmla="*/ 67 w 135"/>
                <a:gd name="T11" fmla="*/ 354 h 373"/>
                <a:gd name="T12" fmla="*/ 14 w 135"/>
                <a:gd name="T13" fmla="*/ 186 h 373"/>
                <a:gd name="T14" fmla="*/ 67 w 135"/>
                <a:gd name="T15" fmla="*/ 18 h 373"/>
                <a:gd name="T16" fmla="*/ 121 w 135"/>
                <a:gd name="T17" fmla="*/ 186 h 373"/>
                <a:gd name="T18" fmla="*/ 67 w 135"/>
                <a:gd name="T19" fmla="*/ 35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373">
                  <a:moveTo>
                    <a:pt x="67" y="0"/>
                  </a:moveTo>
                  <a:cubicBezTo>
                    <a:pt x="30" y="0"/>
                    <a:pt x="0" y="83"/>
                    <a:pt x="0" y="186"/>
                  </a:cubicBezTo>
                  <a:cubicBezTo>
                    <a:pt x="0" y="289"/>
                    <a:pt x="30" y="373"/>
                    <a:pt x="67" y="373"/>
                  </a:cubicBezTo>
                  <a:cubicBezTo>
                    <a:pt x="105" y="373"/>
                    <a:pt x="135" y="289"/>
                    <a:pt x="135" y="186"/>
                  </a:cubicBezTo>
                  <a:cubicBezTo>
                    <a:pt x="135" y="83"/>
                    <a:pt x="105" y="0"/>
                    <a:pt x="67" y="0"/>
                  </a:cubicBezTo>
                  <a:close/>
                  <a:moveTo>
                    <a:pt x="67" y="354"/>
                  </a:moveTo>
                  <a:cubicBezTo>
                    <a:pt x="42" y="354"/>
                    <a:pt x="14" y="283"/>
                    <a:pt x="14" y="186"/>
                  </a:cubicBezTo>
                  <a:cubicBezTo>
                    <a:pt x="14" y="90"/>
                    <a:pt x="42" y="18"/>
                    <a:pt x="67" y="18"/>
                  </a:cubicBezTo>
                  <a:cubicBezTo>
                    <a:pt x="93" y="18"/>
                    <a:pt x="121" y="90"/>
                    <a:pt x="121" y="186"/>
                  </a:cubicBezTo>
                  <a:cubicBezTo>
                    <a:pt x="121" y="283"/>
                    <a:pt x="93" y="354"/>
                    <a:pt x="67" y="3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4" name="Freeform 38">
              <a:extLst>
                <a:ext uri="{FF2B5EF4-FFF2-40B4-BE49-F238E27FC236}">
                  <a16:creationId xmlns:a16="http://schemas.microsoft.com/office/drawing/2014/main" id="{3E66865F-C341-4458-9709-92E976C0BA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19 w 361"/>
                <a:gd name="T1" fmla="*/ 32 h 251"/>
                <a:gd name="T2" fmla="*/ 146 w 361"/>
                <a:gd name="T3" fmla="*/ 184 h 251"/>
                <a:gd name="T4" fmla="*/ 342 w 361"/>
                <a:gd name="T5" fmla="*/ 219 h 251"/>
                <a:gd name="T6" fmla="*/ 214 w 361"/>
                <a:gd name="T7" fmla="*/ 67 h 251"/>
                <a:gd name="T8" fmla="*/ 19 w 361"/>
                <a:gd name="T9" fmla="*/ 32 h 251"/>
                <a:gd name="T10" fmla="*/ 326 w 361"/>
                <a:gd name="T11" fmla="*/ 209 h 251"/>
                <a:gd name="T12" fmla="*/ 154 w 361"/>
                <a:gd name="T13" fmla="*/ 172 h 251"/>
                <a:gd name="T14" fmla="*/ 35 w 361"/>
                <a:gd name="T15" fmla="*/ 41 h 251"/>
                <a:gd name="T16" fmla="*/ 207 w 361"/>
                <a:gd name="T17" fmla="*/ 79 h 251"/>
                <a:gd name="T18" fmla="*/ 326 w 361"/>
                <a:gd name="T19" fmla="*/ 209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19" y="32"/>
                  </a:moveTo>
                  <a:cubicBezTo>
                    <a:pt x="0" y="64"/>
                    <a:pt x="57" y="132"/>
                    <a:pt x="146" y="184"/>
                  </a:cubicBezTo>
                  <a:cubicBezTo>
                    <a:pt x="236" y="236"/>
                    <a:pt x="323" y="251"/>
                    <a:pt x="342" y="219"/>
                  </a:cubicBezTo>
                  <a:cubicBezTo>
                    <a:pt x="361" y="186"/>
                    <a:pt x="303" y="118"/>
                    <a:pt x="214" y="67"/>
                  </a:cubicBezTo>
                  <a:cubicBezTo>
                    <a:pt x="125" y="15"/>
                    <a:pt x="37" y="0"/>
                    <a:pt x="19" y="32"/>
                  </a:cubicBezTo>
                  <a:close/>
                  <a:moveTo>
                    <a:pt x="326" y="209"/>
                  </a:moveTo>
                  <a:cubicBezTo>
                    <a:pt x="313" y="231"/>
                    <a:pt x="237" y="220"/>
                    <a:pt x="154" y="172"/>
                  </a:cubicBezTo>
                  <a:cubicBezTo>
                    <a:pt x="70" y="124"/>
                    <a:pt x="22" y="63"/>
                    <a:pt x="35" y="41"/>
                  </a:cubicBezTo>
                  <a:cubicBezTo>
                    <a:pt x="47" y="19"/>
                    <a:pt x="124" y="31"/>
                    <a:pt x="207" y="79"/>
                  </a:cubicBezTo>
                  <a:cubicBezTo>
                    <a:pt x="290" y="127"/>
                    <a:pt x="338" y="187"/>
                    <a:pt x="326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5" name="Freeform 39">
              <a:extLst>
                <a:ext uri="{FF2B5EF4-FFF2-40B4-BE49-F238E27FC236}">
                  <a16:creationId xmlns:a16="http://schemas.microsoft.com/office/drawing/2014/main" id="{A97702F5-31C8-4692-9999-FC79D0D191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214 w 361"/>
                <a:gd name="T1" fmla="*/ 184 h 251"/>
                <a:gd name="T2" fmla="*/ 342 w 361"/>
                <a:gd name="T3" fmla="*/ 32 h 251"/>
                <a:gd name="T4" fmla="*/ 146 w 361"/>
                <a:gd name="T5" fmla="*/ 67 h 251"/>
                <a:gd name="T6" fmla="*/ 19 w 361"/>
                <a:gd name="T7" fmla="*/ 219 h 251"/>
                <a:gd name="T8" fmla="*/ 214 w 361"/>
                <a:gd name="T9" fmla="*/ 184 h 251"/>
                <a:gd name="T10" fmla="*/ 207 w 361"/>
                <a:gd name="T11" fmla="*/ 172 h 251"/>
                <a:gd name="T12" fmla="*/ 35 w 361"/>
                <a:gd name="T13" fmla="*/ 209 h 251"/>
                <a:gd name="T14" fmla="*/ 154 w 361"/>
                <a:gd name="T15" fmla="*/ 79 h 251"/>
                <a:gd name="T16" fmla="*/ 326 w 361"/>
                <a:gd name="T17" fmla="*/ 41 h 251"/>
                <a:gd name="T18" fmla="*/ 207 w 361"/>
                <a:gd name="T19" fmla="*/ 17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214" y="184"/>
                  </a:moveTo>
                  <a:cubicBezTo>
                    <a:pt x="303" y="132"/>
                    <a:pt x="361" y="64"/>
                    <a:pt x="342" y="32"/>
                  </a:cubicBezTo>
                  <a:cubicBezTo>
                    <a:pt x="323" y="0"/>
                    <a:pt x="236" y="15"/>
                    <a:pt x="146" y="67"/>
                  </a:cubicBezTo>
                  <a:cubicBezTo>
                    <a:pt x="57" y="118"/>
                    <a:pt x="0" y="186"/>
                    <a:pt x="19" y="219"/>
                  </a:cubicBezTo>
                  <a:cubicBezTo>
                    <a:pt x="37" y="251"/>
                    <a:pt x="125" y="236"/>
                    <a:pt x="214" y="184"/>
                  </a:cubicBezTo>
                  <a:close/>
                  <a:moveTo>
                    <a:pt x="207" y="172"/>
                  </a:moveTo>
                  <a:cubicBezTo>
                    <a:pt x="124" y="220"/>
                    <a:pt x="47" y="231"/>
                    <a:pt x="35" y="209"/>
                  </a:cubicBezTo>
                  <a:cubicBezTo>
                    <a:pt x="22" y="187"/>
                    <a:pt x="70" y="127"/>
                    <a:pt x="154" y="79"/>
                  </a:cubicBezTo>
                  <a:cubicBezTo>
                    <a:pt x="237" y="31"/>
                    <a:pt x="313" y="19"/>
                    <a:pt x="326" y="41"/>
                  </a:cubicBezTo>
                  <a:cubicBezTo>
                    <a:pt x="338" y="63"/>
                    <a:pt x="290" y="123"/>
                    <a:pt x="207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6" name="Oval 40">
              <a:extLst>
                <a:ext uri="{FF2B5EF4-FFF2-40B4-BE49-F238E27FC236}">
                  <a16:creationId xmlns:a16="http://schemas.microsoft.com/office/drawing/2014/main" id="{E68F5C8B-15DC-4C8F-ADD6-BFE77CE6CF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1150" y="1895475"/>
              <a:ext cx="88900" cy="873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34C479A8-6106-4CA5-9A80-651CD1D05838}"/>
              </a:ext>
            </a:extLst>
          </p:cNvPr>
          <p:cNvGrpSpPr/>
          <p:nvPr/>
        </p:nvGrpSpPr>
        <p:grpSpPr>
          <a:xfrm>
            <a:off x="-29441" y="123167"/>
            <a:ext cx="6858461" cy="471850"/>
            <a:chOff x="-29441" y="123167"/>
            <a:chExt cx="6858461" cy="471850"/>
          </a:xfrm>
        </p:grpSpPr>
        <p:sp>
          <p:nvSpPr>
            <p:cNvPr id="8" name="矩形 6">
              <a:extLst>
                <a:ext uri="{FF2B5EF4-FFF2-40B4-BE49-F238E27FC236}">
                  <a16:creationId xmlns:a16="http://schemas.microsoft.com/office/drawing/2014/main" id="{B67E4D28-43C2-41C6-8E94-03DF358BDD29}"/>
                </a:ext>
              </a:extLst>
            </p:cNvPr>
            <p:cNvSpPr/>
            <p:nvPr/>
          </p:nvSpPr>
          <p:spPr>
            <a:xfrm>
              <a:off x="0" y="133350"/>
              <a:ext cx="6829020" cy="46166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endPara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Равнобедренный треугольник 8">
              <a:extLst>
                <a:ext uri="{FF2B5EF4-FFF2-40B4-BE49-F238E27FC236}">
                  <a16:creationId xmlns:a16="http://schemas.microsoft.com/office/drawing/2014/main" id="{70774941-9A1D-4422-A68E-1F0218F308F9}"/>
                </a:ext>
              </a:extLst>
            </p:cNvPr>
            <p:cNvSpPr/>
            <p:nvPr/>
          </p:nvSpPr>
          <p:spPr>
            <a:xfrm rot="5400000">
              <a:off x="12754" y="80972"/>
              <a:ext cx="471850" cy="55624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691790DC-63BE-46EE-BAFF-226695C2568C}"/>
              </a:ext>
            </a:extLst>
          </p:cNvPr>
          <p:cNvSpPr txBox="1"/>
          <p:nvPr/>
        </p:nvSpPr>
        <p:spPr>
          <a:xfrm>
            <a:off x="887817" y="177080"/>
            <a:ext cx="548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ambria" panose="02040503050406030204" pitchFamily="18" charset="0"/>
                <a:ea typeface="Cambria" panose="02040503050406030204" pitchFamily="18" charset="0"/>
              </a:rPr>
              <a:t>Атомный ледокол «Якутия»</a:t>
            </a:r>
          </a:p>
        </p:txBody>
      </p:sp>
      <p:pic>
        <p:nvPicPr>
          <p:cNvPr id="10242" name="Picture 2" descr="https://ysia.ru/wp-content/uploads/2022/11/photo_2022-11-23_03-20-17.jpg">
            <a:extLst>
              <a:ext uri="{FF2B5EF4-FFF2-40B4-BE49-F238E27FC236}">
                <a16:creationId xmlns:a16="http://schemas.microsoft.com/office/drawing/2014/main" id="{D30A58EC-B23C-4D09-B4A3-F0CE167416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651" y="590142"/>
            <a:ext cx="5373858" cy="4553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713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45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4">
            <a:extLst>
              <a:ext uri="{FF2B5EF4-FFF2-40B4-BE49-F238E27FC236}">
                <a16:creationId xmlns:a16="http://schemas.microsoft.com/office/drawing/2014/main" id="{D195CE40-3C27-4BCF-9900-321A0D4D2266}"/>
              </a:ext>
            </a:extLst>
          </p:cNvPr>
          <p:cNvGrpSpPr/>
          <p:nvPr/>
        </p:nvGrpSpPr>
        <p:grpSpPr>
          <a:xfrm>
            <a:off x="8229600" y="133350"/>
            <a:ext cx="564454" cy="582178"/>
            <a:chOff x="3862388" y="1625601"/>
            <a:chExt cx="608013" cy="628649"/>
          </a:xfrm>
          <a:solidFill>
            <a:schemeClr val="accent1"/>
          </a:solidFill>
        </p:grpSpPr>
        <p:sp>
          <p:nvSpPr>
            <p:cNvPr id="3" name="Freeform 37">
              <a:extLst>
                <a:ext uri="{FF2B5EF4-FFF2-40B4-BE49-F238E27FC236}">
                  <a16:creationId xmlns:a16="http://schemas.microsoft.com/office/drawing/2014/main" id="{471FA08B-2C5E-4CBD-AC95-1E6202DDCF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2888" y="1625601"/>
              <a:ext cx="227013" cy="628649"/>
            </a:xfrm>
            <a:custGeom>
              <a:avLst/>
              <a:gdLst>
                <a:gd name="T0" fmla="*/ 67 w 135"/>
                <a:gd name="T1" fmla="*/ 0 h 373"/>
                <a:gd name="T2" fmla="*/ 0 w 135"/>
                <a:gd name="T3" fmla="*/ 186 h 373"/>
                <a:gd name="T4" fmla="*/ 67 w 135"/>
                <a:gd name="T5" fmla="*/ 373 h 373"/>
                <a:gd name="T6" fmla="*/ 135 w 135"/>
                <a:gd name="T7" fmla="*/ 186 h 373"/>
                <a:gd name="T8" fmla="*/ 67 w 135"/>
                <a:gd name="T9" fmla="*/ 0 h 373"/>
                <a:gd name="T10" fmla="*/ 67 w 135"/>
                <a:gd name="T11" fmla="*/ 354 h 373"/>
                <a:gd name="T12" fmla="*/ 14 w 135"/>
                <a:gd name="T13" fmla="*/ 186 h 373"/>
                <a:gd name="T14" fmla="*/ 67 w 135"/>
                <a:gd name="T15" fmla="*/ 18 h 373"/>
                <a:gd name="T16" fmla="*/ 121 w 135"/>
                <a:gd name="T17" fmla="*/ 186 h 373"/>
                <a:gd name="T18" fmla="*/ 67 w 135"/>
                <a:gd name="T19" fmla="*/ 35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373">
                  <a:moveTo>
                    <a:pt x="67" y="0"/>
                  </a:moveTo>
                  <a:cubicBezTo>
                    <a:pt x="30" y="0"/>
                    <a:pt x="0" y="83"/>
                    <a:pt x="0" y="186"/>
                  </a:cubicBezTo>
                  <a:cubicBezTo>
                    <a:pt x="0" y="289"/>
                    <a:pt x="30" y="373"/>
                    <a:pt x="67" y="373"/>
                  </a:cubicBezTo>
                  <a:cubicBezTo>
                    <a:pt x="105" y="373"/>
                    <a:pt x="135" y="289"/>
                    <a:pt x="135" y="186"/>
                  </a:cubicBezTo>
                  <a:cubicBezTo>
                    <a:pt x="135" y="83"/>
                    <a:pt x="105" y="0"/>
                    <a:pt x="67" y="0"/>
                  </a:cubicBezTo>
                  <a:close/>
                  <a:moveTo>
                    <a:pt x="67" y="354"/>
                  </a:moveTo>
                  <a:cubicBezTo>
                    <a:pt x="42" y="354"/>
                    <a:pt x="14" y="283"/>
                    <a:pt x="14" y="186"/>
                  </a:cubicBezTo>
                  <a:cubicBezTo>
                    <a:pt x="14" y="90"/>
                    <a:pt x="42" y="18"/>
                    <a:pt x="67" y="18"/>
                  </a:cubicBezTo>
                  <a:cubicBezTo>
                    <a:pt x="93" y="18"/>
                    <a:pt x="121" y="90"/>
                    <a:pt x="121" y="186"/>
                  </a:cubicBezTo>
                  <a:cubicBezTo>
                    <a:pt x="121" y="283"/>
                    <a:pt x="93" y="354"/>
                    <a:pt x="67" y="3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4" name="Freeform 38">
              <a:extLst>
                <a:ext uri="{FF2B5EF4-FFF2-40B4-BE49-F238E27FC236}">
                  <a16:creationId xmlns:a16="http://schemas.microsoft.com/office/drawing/2014/main" id="{3E66865F-C341-4458-9709-92E976C0BA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19 w 361"/>
                <a:gd name="T1" fmla="*/ 32 h 251"/>
                <a:gd name="T2" fmla="*/ 146 w 361"/>
                <a:gd name="T3" fmla="*/ 184 h 251"/>
                <a:gd name="T4" fmla="*/ 342 w 361"/>
                <a:gd name="T5" fmla="*/ 219 h 251"/>
                <a:gd name="T6" fmla="*/ 214 w 361"/>
                <a:gd name="T7" fmla="*/ 67 h 251"/>
                <a:gd name="T8" fmla="*/ 19 w 361"/>
                <a:gd name="T9" fmla="*/ 32 h 251"/>
                <a:gd name="T10" fmla="*/ 326 w 361"/>
                <a:gd name="T11" fmla="*/ 209 h 251"/>
                <a:gd name="T12" fmla="*/ 154 w 361"/>
                <a:gd name="T13" fmla="*/ 172 h 251"/>
                <a:gd name="T14" fmla="*/ 35 w 361"/>
                <a:gd name="T15" fmla="*/ 41 h 251"/>
                <a:gd name="T16" fmla="*/ 207 w 361"/>
                <a:gd name="T17" fmla="*/ 79 h 251"/>
                <a:gd name="T18" fmla="*/ 326 w 361"/>
                <a:gd name="T19" fmla="*/ 209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19" y="32"/>
                  </a:moveTo>
                  <a:cubicBezTo>
                    <a:pt x="0" y="64"/>
                    <a:pt x="57" y="132"/>
                    <a:pt x="146" y="184"/>
                  </a:cubicBezTo>
                  <a:cubicBezTo>
                    <a:pt x="236" y="236"/>
                    <a:pt x="323" y="251"/>
                    <a:pt x="342" y="219"/>
                  </a:cubicBezTo>
                  <a:cubicBezTo>
                    <a:pt x="361" y="186"/>
                    <a:pt x="303" y="118"/>
                    <a:pt x="214" y="67"/>
                  </a:cubicBezTo>
                  <a:cubicBezTo>
                    <a:pt x="125" y="15"/>
                    <a:pt x="37" y="0"/>
                    <a:pt x="19" y="32"/>
                  </a:cubicBezTo>
                  <a:close/>
                  <a:moveTo>
                    <a:pt x="326" y="209"/>
                  </a:moveTo>
                  <a:cubicBezTo>
                    <a:pt x="313" y="231"/>
                    <a:pt x="237" y="220"/>
                    <a:pt x="154" y="172"/>
                  </a:cubicBezTo>
                  <a:cubicBezTo>
                    <a:pt x="70" y="124"/>
                    <a:pt x="22" y="63"/>
                    <a:pt x="35" y="41"/>
                  </a:cubicBezTo>
                  <a:cubicBezTo>
                    <a:pt x="47" y="19"/>
                    <a:pt x="124" y="31"/>
                    <a:pt x="207" y="79"/>
                  </a:cubicBezTo>
                  <a:cubicBezTo>
                    <a:pt x="290" y="127"/>
                    <a:pt x="338" y="187"/>
                    <a:pt x="326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5" name="Freeform 39">
              <a:extLst>
                <a:ext uri="{FF2B5EF4-FFF2-40B4-BE49-F238E27FC236}">
                  <a16:creationId xmlns:a16="http://schemas.microsoft.com/office/drawing/2014/main" id="{A97702F5-31C8-4692-9999-FC79D0D191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214 w 361"/>
                <a:gd name="T1" fmla="*/ 184 h 251"/>
                <a:gd name="T2" fmla="*/ 342 w 361"/>
                <a:gd name="T3" fmla="*/ 32 h 251"/>
                <a:gd name="T4" fmla="*/ 146 w 361"/>
                <a:gd name="T5" fmla="*/ 67 h 251"/>
                <a:gd name="T6" fmla="*/ 19 w 361"/>
                <a:gd name="T7" fmla="*/ 219 h 251"/>
                <a:gd name="T8" fmla="*/ 214 w 361"/>
                <a:gd name="T9" fmla="*/ 184 h 251"/>
                <a:gd name="T10" fmla="*/ 207 w 361"/>
                <a:gd name="T11" fmla="*/ 172 h 251"/>
                <a:gd name="T12" fmla="*/ 35 w 361"/>
                <a:gd name="T13" fmla="*/ 209 h 251"/>
                <a:gd name="T14" fmla="*/ 154 w 361"/>
                <a:gd name="T15" fmla="*/ 79 h 251"/>
                <a:gd name="T16" fmla="*/ 326 w 361"/>
                <a:gd name="T17" fmla="*/ 41 h 251"/>
                <a:gd name="T18" fmla="*/ 207 w 361"/>
                <a:gd name="T19" fmla="*/ 17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214" y="184"/>
                  </a:moveTo>
                  <a:cubicBezTo>
                    <a:pt x="303" y="132"/>
                    <a:pt x="361" y="64"/>
                    <a:pt x="342" y="32"/>
                  </a:cubicBezTo>
                  <a:cubicBezTo>
                    <a:pt x="323" y="0"/>
                    <a:pt x="236" y="15"/>
                    <a:pt x="146" y="67"/>
                  </a:cubicBezTo>
                  <a:cubicBezTo>
                    <a:pt x="57" y="118"/>
                    <a:pt x="0" y="186"/>
                    <a:pt x="19" y="219"/>
                  </a:cubicBezTo>
                  <a:cubicBezTo>
                    <a:pt x="37" y="251"/>
                    <a:pt x="125" y="236"/>
                    <a:pt x="214" y="184"/>
                  </a:cubicBezTo>
                  <a:close/>
                  <a:moveTo>
                    <a:pt x="207" y="172"/>
                  </a:moveTo>
                  <a:cubicBezTo>
                    <a:pt x="124" y="220"/>
                    <a:pt x="47" y="231"/>
                    <a:pt x="35" y="209"/>
                  </a:cubicBezTo>
                  <a:cubicBezTo>
                    <a:pt x="22" y="187"/>
                    <a:pt x="70" y="127"/>
                    <a:pt x="154" y="79"/>
                  </a:cubicBezTo>
                  <a:cubicBezTo>
                    <a:pt x="237" y="31"/>
                    <a:pt x="313" y="19"/>
                    <a:pt x="326" y="41"/>
                  </a:cubicBezTo>
                  <a:cubicBezTo>
                    <a:pt x="338" y="63"/>
                    <a:pt x="290" y="123"/>
                    <a:pt x="207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6" name="Oval 40">
              <a:extLst>
                <a:ext uri="{FF2B5EF4-FFF2-40B4-BE49-F238E27FC236}">
                  <a16:creationId xmlns:a16="http://schemas.microsoft.com/office/drawing/2014/main" id="{E68F5C8B-15DC-4C8F-ADD6-BFE77CE6CF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1150" y="1895475"/>
              <a:ext cx="88900" cy="873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34C479A8-6106-4CA5-9A80-651CD1D05838}"/>
              </a:ext>
            </a:extLst>
          </p:cNvPr>
          <p:cNvGrpSpPr/>
          <p:nvPr/>
        </p:nvGrpSpPr>
        <p:grpSpPr>
          <a:xfrm>
            <a:off x="-29441" y="123167"/>
            <a:ext cx="6858461" cy="471850"/>
            <a:chOff x="-29441" y="123167"/>
            <a:chExt cx="6858461" cy="471850"/>
          </a:xfrm>
        </p:grpSpPr>
        <p:sp>
          <p:nvSpPr>
            <p:cNvPr id="8" name="矩形 6">
              <a:extLst>
                <a:ext uri="{FF2B5EF4-FFF2-40B4-BE49-F238E27FC236}">
                  <a16:creationId xmlns:a16="http://schemas.microsoft.com/office/drawing/2014/main" id="{B67E4D28-43C2-41C6-8E94-03DF358BDD29}"/>
                </a:ext>
              </a:extLst>
            </p:cNvPr>
            <p:cNvSpPr/>
            <p:nvPr/>
          </p:nvSpPr>
          <p:spPr>
            <a:xfrm>
              <a:off x="0" y="133350"/>
              <a:ext cx="6829020" cy="46166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endPara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Равнобедренный треугольник 8">
              <a:extLst>
                <a:ext uri="{FF2B5EF4-FFF2-40B4-BE49-F238E27FC236}">
                  <a16:creationId xmlns:a16="http://schemas.microsoft.com/office/drawing/2014/main" id="{70774941-9A1D-4422-A68E-1F0218F308F9}"/>
                </a:ext>
              </a:extLst>
            </p:cNvPr>
            <p:cNvSpPr/>
            <p:nvPr/>
          </p:nvSpPr>
          <p:spPr>
            <a:xfrm rot="5400000">
              <a:off x="12754" y="80972"/>
              <a:ext cx="471850" cy="55624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691790DC-63BE-46EE-BAFF-226695C2568C}"/>
              </a:ext>
            </a:extLst>
          </p:cNvPr>
          <p:cNvSpPr txBox="1"/>
          <p:nvPr/>
        </p:nvSpPr>
        <p:spPr>
          <a:xfrm>
            <a:off x="762000" y="228909"/>
            <a:ext cx="548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ambria" panose="02040503050406030204" pitchFamily="18" charset="0"/>
                <a:ea typeface="Cambria" panose="02040503050406030204" pitchFamily="18" charset="0"/>
              </a:rPr>
              <a:t>Спуск ледокола «Якутия» на воду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C5B5615-30C5-44BB-88E2-4A7F1050F66F}"/>
              </a:ext>
            </a:extLst>
          </p:cNvPr>
          <p:cNvSpPr/>
          <p:nvPr/>
        </p:nvSpPr>
        <p:spPr>
          <a:xfrm>
            <a:off x="290310" y="1276350"/>
            <a:ext cx="6248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hlinkClick r:id="rId2"/>
              </a:rPr>
              <a:t>https://yandex.ru/video/touch/preview/8061752585229547928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444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45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4">
            <a:extLst>
              <a:ext uri="{FF2B5EF4-FFF2-40B4-BE49-F238E27FC236}">
                <a16:creationId xmlns:a16="http://schemas.microsoft.com/office/drawing/2014/main" id="{D195CE40-3C27-4BCF-9900-321A0D4D2266}"/>
              </a:ext>
            </a:extLst>
          </p:cNvPr>
          <p:cNvGrpSpPr/>
          <p:nvPr/>
        </p:nvGrpSpPr>
        <p:grpSpPr>
          <a:xfrm>
            <a:off x="8229600" y="133350"/>
            <a:ext cx="564454" cy="582178"/>
            <a:chOff x="3862388" y="1625601"/>
            <a:chExt cx="608013" cy="628649"/>
          </a:xfrm>
          <a:solidFill>
            <a:schemeClr val="accent1"/>
          </a:solidFill>
        </p:grpSpPr>
        <p:sp>
          <p:nvSpPr>
            <p:cNvPr id="3" name="Freeform 37">
              <a:extLst>
                <a:ext uri="{FF2B5EF4-FFF2-40B4-BE49-F238E27FC236}">
                  <a16:creationId xmlns:a16="http://schemas.microsoft.com/office/drawing/2014/main" id="{471FA08B-2C5E-4CBD-AC95-1E6202DDCF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2888" y="1625601"/>
              <a:ext cx="227013" cy="628649"/>
            </a:xfrm>
            <a:custGeom>
              <a:avLst/>
              <a:gdLst>
                <a:gd name="T0" fmla="*/ 67 w 135"/>
                <a:gd name="T1" fmla="*/ 0 h 373"/>
                <a:gd name="T2" fmla="*/ 0 w 135"/>
                <a:gd name="T3" fmla="*/ 186 h 373"/>
                <a:gd name="T4" fmla="*/ 67 w 135"/>
                <a:gd name="T5" fmla="*/ 373 h 373"/>
                <a:gd name="T6" fmla="*/ 135 w 135"/>
                <a:gd name="T7" fmla="*/ 186 h 373"/>
                <a:gd name="T8" fmla="*/ 67 w 135"/>
                <a:gd name="T9" fmla="*/ 0 h 373"/>
                <a:gd name="T10" fmla="*/ 67 w 135"/>
                <a:gd name="T11" fmla="*/ 354 h 373"/>
                <a:gd name="T12" fmla="*/ 14 w 135"/>
                <a:gd name="T13" fmla="*/ 186 h 373"/>
                <a:gd name="T14" fmla="*/ 67 w 135"/>
                <a:gd name="T15" fmla="*/ 18 h 373"/>
                <a:gd name="T16" fmla="*/ 121 w 135"/>
                <a:gd name="T17" fmla="*/ 186 h 373"/>
                <a:gd name="T18" fmla="*/ 67 w 135"/>
                <a:gd name="T19" fmla="*/ 35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373">
                  <a:moveTo>
                    <a:pt x="67" y="0"/>
                  </a:moveTo>
                  <a:cubicBezTo>
                    <a:pt x="30" y="0"/>
                    <a:pt x="0" y="83"/>
                    <a:pt x="0" y="186"/>
                  </a:cubicBezTo>
                  <a:cubicBezTo>
                    <a:pt x="0" y="289"/>
                    <a:pt x="30" y="373"/>
                    <a:pt x="67" y="373"/>
                  </a:cubicBezTo>
                  <a:cubicBezTo>
                    <a:pt x="105" y="373"/>
                    <a:pt x="135" y="289"/>
                    <a:pt x="135" y="186"/>
                  </a:cubicBezTo>
                  <a:cubicBezTo>
                    <a:pt x="135" y="83"/>
                    <a:pt x="105" y="0"/>
                    <a:pt x="67" y="0"/>
                  </a:cubicBezTo>
                  <a:close/>
                  <a:moveTo>
                    <a:pt x="67" y="354"/>
                  </a:moveTo>
                  <a:cubicBezTo>
                    <a:pt x="42" y="354"/>
                    <a:pt x="14" y="283"/>
                    <a:pt x="14" y="186"/>
                  </a:cubicBezTo>
                  <a:cubicBezTo>
                    <a:pt x="14" y="90"/>
                    <a:pt x="42" y="18"/>
                    <a:pt x="67" y="18"/>
                  </a:cubicBezTo>
                  <a:cubicBezTo>
                    <a:pt x="93" y="18"/>
                    <a:pt x="121" y="90"/>
                    <a:pt x="121" y="186"/>
                  </a:cubicBezTo>
                  <a:cubicBezTo>
                    <a:pt x="121" y="283"/>
                    <a:pt x="93" y="354"/>
                    <a:pt x="67" y="3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4" name="Freeform 38">
              <a:extLst>
                <a:ext uri="{FF2B5EF4-FFF2-40B4-BE49-F238E27FC236}">
                  <a16:creationId xmlns:a16="http://schemas.microsoft.com/office/drawing/2014/main" id="{3E66865F-C341-4458-9709-92E976C0BA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19 w 361"/>
                <a:gd name="T1" fmla="*/ 32 h 251"/>
                <a:gd name="T2" fmla="*/ 146 w 361"/>
                <a:gd name="T3" fmla="*/ 184 h 251"/>
                <a:gd name="T4" fmla="*/ 342 w 361"/>
                <a:gd name="T5" fmla="*/ 219 h 251"/>
                <a:gd name="T6" fmla="*/ 214 w 361"/>
                <a:gd name="T7" fmla="*/ 67 h 251"/>
                <a:gd name="T8" fmla="*/ 19 w 361"/>
                <a:gd name="T9" fmla="*/ 32 h 251"/>
                <a:gd name="T10" fmla="*/ 326 w 361"/>
                <a:gd name="T11" fmla="*/ 209 h 251"/>
                <a:gd name="T12" fmla="*/ 154 w 361"/>
                <a:gd name="T13" fmla="*/ 172 h 251"/>
                <a:gd name="T14" fmla="*/ 35 w 361"/>
                <a:gd name="T15" fmla="*/ 41 h 251"/>
                <a:gd name="T16" fmla="*/ 207 w 361"/>
                <a:gd name="T17" fmla="*/ 79 h 251"/>
                <a:gd name="T18" fmla="*/ 326 w 361"/>
                <a:gd name="T19" fmla="*/ 209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19" y="32"/>
                  </a:moveTo>
                  <a:cubicBezTo>
                    <a:pt x="0" y="64"/>
                    <a:pt x="57" y="132"/>
                    <a:pt x="146" y="184"/>
                  </a:cubicBezTo>
                  <a:cubicBezTo>
                    <a:pt x="236" y="236"/>
                    <a:pt x="323" y="251"/>
                    <a:pt x="342" y="219"/>
                  </a:cubicBezTo>
                  <a:cubicBezTo>
                    <a:pt x="361" y="186"/>
                    <a:pt x="303" y="118"/>
                    <a:pt x="214" y="67"/>
                  </a:cubicBezTo>
                  <a:cubicBezTo>
                    <a:pt x="125" y="15"/>
                    <a:pt x="37" y="0"/>
                    <a:pt x="19" y="32"/>
                  </a:cubicBezTo>
                  <a:close/>
                  <a:moveTo>
                    <a:pt x="326" y="209"/>
                  </a:moveTo>
                  <a:cubicBezTo>
                    <a:pt x="313" y="231"/>
                    <a:pt x="237" y="220"/>
                    <a:pt x="154" y="172"/>
                  </a:cubicBezTo>
                  <a:cubicBezTo>
                    <a:pt x="70" y="124"/>
                    <a:pt x="22" y="63"/>
                    <a:pt x="35" y="41"/>
                  </a:cubicBezTo>
                  <a:cubicBezTo>
                    <a:pt x="47" y="19"/>
                    <a:pt x="124" y="31"/>
                    <a:pt x="207" y="79"/>
                  </a:cubicBezTo>
                  <a:cubicBezTo>
                    <a:pt x="290" y="127"/>
                    <a:pt x="338" y="187"/>
                    <a:pt x="326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5" name="Freeform 39">
              <a:extLst>
                <a:ext uri="{FF2B5EF4-FFF2-40B4-BE49-F238E27FC236}">
                  <a16:creationId xmlns:a16="http://schemas.microsoft.com/office/drawing/2014/main" id="{A97702F5-31C8-4692-9999-FC79D0D191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214 w 361"/>
                <a:gd name="T1" fmla="*/ 184 h 251"/>
                <a:gd name="T2" fmla="*/ 342 w 361"/>
                <a:gd name="T3" fmla="*/ 32 h 251"/>
                <a:gd name="T4" fmla="*/ 146 w 361"/>
                <a:gd name="T5" fmla="*/ 67 h 251"/>
                <a:gd name="T6" fmla="*/ 19 w 361"/>
                <a:gd name="T7" fmla="*/ 219 h 251"/>
                <a:gd name="T8" fmla="*/ 214 w 361"/>
                <a:gd name="T9" fmla="*/ 184 h 251"/>
                <a:gd name="T10" fmla="*/ 207 w 361"/>
                <a:gd name="T11" fmla="*/ 172 h 251"/>
                <a:gd name="T12" fmla="*/ 35 w 361"/>
                <a:gd name="T13" fmla="*/ 209 h 251"/>
                <a:gd name="T14" fmla="*/ 154 w 361"/>
                <a:gd name="T15" fmla="*/ 79 h 251"/>
                <a:gd name="T16" fmla="*/ 326 w 361"/>
                <a:gd name="T17" fmla="*/ 41 h 251"/>
                <a:gd name="T18" fmla="*/ 207 w 361"/>
                <a:gd name="T19" fmla="*/ 17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214" y="184"/>
                  </a:moveTo>
                  <a:cubicBezTo>
                    <a:pt x="303" y="132"/>
                    <a:pt x="361" y="64"/>
                    <a:pt x="342" y="32"/>
                  </a:cubicBezTo>
                  <a:cubicBezTo>
                    <a:pt x="323" y="0"/>
                    <a:pt x="236" y="15"/>
                    <a:pt x="146" y="67"/>
                  </a:cubicBezTo>
                  <a:cubicBezTo>
                    <a:pt x="57" y="118"/>
                    <a:pt x="0" y="186"/>
                    <a:pt x="19" y="219"/>
                  </a:cubicBezTo>
                  <a:cubicBezTo>
                    <a:pt x="37" y="251"/>
                    <a:pt x="125" y="236"/>
                    <a:pt x="214" y="184"/>
                  </a:cubicBezTo>
                  <a:close/>
                  <a:moveTo>
                    <a:pt x="207" y="172"/>
                  </a:moveTo>
                  <a:cubicBezTo>
                    <a:pt x="124" y="220"/>
                    <a:pt x="47" y="231"/>
                    <a:pt x="35" y="209"/>
                  </a:cubicBezTo>
                  <a:cubicBezTo>
                    <a:pt x="22" y="187"/>
                    <a:pt x="70" y="127"/>
                    <a:pt x="154" y="79"/>
                  </a:cubicBezTo>
                  <a:cubicBezTo>
                    <a:pt x="237" y="31"/>
                    <a:pt x="313" y="19"/>
                    <a:pt x="326" y="41"/>
                  </a:cubicBezTo>
                  <a:cubicBezTo>
                    <a:pt x="338" y="63"/>
                    <a:pt x="290" y="123"/>
                    <a:pt x="207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6" name="Oval 40">
              <a:extLst>
                <a:ext uri="{FF2B5EF4-FFF2-40B4-BE49-F238E27FC236}">
                  <a16:creationId xmlns:a16="http://schemas.microsoft.com/office/drawing/2014/main" id="{E68F5C8B-15DC-4C8F-ADD6-BFE77CE6CF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1150" y="1895475"/>
              <a:ext cx="88900" cy="873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34C479A8-6106-4CA5-9A80-651CD1D05838}"/>
              </a:ext>
            </a:extLst>
          </p:cNvPr>
          <p:cNvGrpSpPr/>
          <p:nvPr/>
        </p:nvGrpSpPr>
        <p:grpSpPr>
          <a:xfrm>
            <a:off x="-29441" y="123167"/>
            <a:ext cx="6858461" cy="471850"/>
            <a:chOff x="-29441" y="123167"/>
            <a:chExt cx="6858461" cy="471850"/>
          </a:xfrm>
        </p:grpSpPr>
        <p:sp>
          <p:nvSpPr>
            <p:cNvPr id="8" name="矩形 6">
              <a:extLst>
                <a:ext uri="{FF2B5EF4-FFF2-40B4-BE49-F238E27FC236}">
                  <a16:creationId xmlns:a16="http://schemas.microsoft.com/office/drawing/2014/main" id="{B67E4D28-43C2-41C6-8E94-03DF358BDD29}"/>
                </a:ext>
              </a:extLst>
            </p:cNvPr>
            <p:cNvSpPr/>
            <p:nvPr/>
          </p:nvSpPr>
          <p:spPr>
            <a:xfrm>
              <a:off x="0" y="133350"/>
              <a:ext cx="6829020" cy="46166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endPara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Равнобедренный треугольник 8">
              <a:extLst>
                <a:ext uri="{FF2B5EF4-FFF2-40B4-BE49-F238E27FC236}">
                  <a16:creationId xmlns:a16="http://schemas.microsoft.com/office/drawing/2014/main" id="{70774941-9A1D-4422-A68E-1F0218F308F9}"/>
                </a:ext>
              </a:extLst>
            </p:cNvPr>
            <p:cNvSpPr/>
            <p:nvPr/>
          </p:nvSpPr>
          <p:spPr>
            <a:xfrm rot="5400000">
              <a:off x="12754" y="80972"/>
              <a:ext cx="471850" cy="55624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691790DC-63BE-46EE-BAFF-226695C2568C}"/>
              </a:ext>
            </a:extLst>
          </p:cNvPr>
          <p:cNvSpPr txBox="1"/>
          <p:nvPr/>
        </p:nvSpPr>
        <p:spPr>
          <a:xfrm>
            <a:off x="526799" y="228909"/>
            <a:ext cx="7525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ambria" panose="02040503050406030204" pitchFamily="18" charset="0"/>
                <a:ea typeface="Cambria" panose="02040503050406030204" pitchFamily="18" charset="0"/>
              </a:rPr>
              <a:t>Атомный проект великой страны: история и настоящее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EBC63DBB-9DB9-4206-9DAA-AA07D8F6A411}"/>
              </a:ext>
            </a:extLst>
          </p:cNvPr>
          <p:cNvSpPr/>
          <p:nvPr/>
        </p:nvSpPr>
        <p:spPr>
          <a:xfrm>
            <a:off x="2549005" y="2571750"/>
            <a:ext cx="6580341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00" b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/>
            <a:r>
              <a:rPr lang="ru-RU" sz="1700" b="1" dirty="0">
                <a:latin typeface="Cambria" panose="02040503050406030204" pitchFamily="18" charset="0"/>
                <a:ea typeface="Cambria" panose="02040503050406030204" pitchFamily="18" charset="0"/>
              </a:rPr>
              <a:t>В 1986 г. отказался проводить на станции эксперимент, </a:t>
            </a:r>
          </a:p>
          <a:p>
            <a:pPr algn="just"/>
            <a:r>
              <a:rPr lang="ru-RU" sz="1700" b="1" dirty="0">
                <a:latin typeface="Cambria" panose="02040503050406030204" pitchFamily="18" charset="0"/>
                <a:ea typeface="Cambria" panose="02040503050406030204" pitchFamily="18" charset="0"/>
              </a:rPr>
              <a:t>в безопасном окончании которого не был уверен. </a:t>
            </a:r>
          </a:p>
          <a:p>
            <a:pPr algn="just"/>
            <a:endParaRPr lang="ru-RU" sz="1700" b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/>
            <a:r>
              <a:rPr lang="ru-RU" sz="1700" b="1" dirty="0">
                <a:latin typeface="Cambria" panose="02040503050406030204" pitchFamily="18" charset="0"/>
                <a:ea typeface="Cambria" panose="02040503050406030204" pitchFamily="18" charset="0"/>
              </a:rPr>
              <a:t> С  1989 г. - зам. директора АЭС по науке.</a:t>
            </a:r>
          </a:p>
          <a:p>
            <a:pPr algn="just"/>
            <a:r>
              <a:rPr lang="ru-RU" sz="17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pPr algn="just"/>
            <a:r>
              <a:rPr lang="ru-RU" sz="1700" b="1" dirty="0">
                <a:latin typeface="Cambria" panose="02040503050406030204" pitchFamily="18" charset="0"/>
                <a:ea typeface="Cambria" panose="02040503050406030204" pitchFamily="18" charset="0"/>
              </a:rPr>
              <a:t>Под его руководством осуществлен пуск и освоены </a:t>
            </a:r>
          </a:p>
          <a:p>
            <a:pPr algn="just"/>
            <a:r>
              <a:rPr lang="ru-RU" sz="1700" b="1" dirty="0">
                <a:latin typeface="Cambria" panose="02040503050406030204" pitchFamily="18" charset="0"/>
                <a:ea typeface="Cambria" panose="02040503050406030204" pitchFamily="18" charset="0"/>
              </a:rPr>
              <a:t>четыре энергоблока Курской АЭС</a:t>
            </a:r>
            <a:endParaRPr lang="ru-RU" sz="1600" dirty="0"/>
          </a:p>
        </p:txBody>
      </p:sp>
      <p:pic>
        <p:nvPicPr>
          <p:cNvPr id="11270" name="Picture 6" descr="https://www.mke.su/doc/doc_n/img/nikolaev-tp.jpg">
            <a:extLst>
              <a:ext uri="{FF2B5EF4-FFF2-40B4-BE49-F238E27FC236}">
                <a16:creationId xmlns:a16="http://schemas.microsoft.com/office/drawing/2014/main" id="{29C18856-1A0D-4459-87C9-18802EEEDE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715528"/>
            <a:ext cx="2260999" cy="3105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EBC63DBB-9DB9-4206-9DAA-AA07D8F6A411}"/>
              </a:ext>
            </a:extLst>
          </p:cNvPr>
          <p:cNvSpPr/>
          <p:nvPr/>
        </p:nvSpPr>
        <p:spPr>
          <a:xfrm>
            <a:off x="2543144" y="980306"/>
            <a:ext cx="658034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700" b="1" dirty="0">
                <a:latin typeface="Cambria" panose="02040503050406030204" pitchFamily="18" charset="0"/>
                <a:ea typeface="Cambria" panose="02040503050406030204" pitchFamily="18" charset="0"/>
              </a:rPr>
              <a:t>Том Петрович НИКОЛАЕВ </a:t>
            </a:r>
          </a:p>
          <a:p>
            <a:pPr algn="just"/>
            <a:r>
              <a:rPr lang="ru-RU" sz="1700" b="1" i="1" dirty="0">
                <a:latin typeface="Cambria" panose="02040503050406030204" pitchFamily="18" charset="0"/>
                <a:ea typeface="Cambria" panose="02040503050406030204" pitchFamily="18" charset="0"/>
              </a:rPr>
              <a:t> главный инженер Курской атомной электростанции (АЭС)</a:t>
            </a:r>
            <a:r>
              <a:rPr lang="ru-RU" sz="1600" i="1" dirty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3736702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45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4">
            <a:extLst>
              <a:ext uri="{FF2B5EF4-FFF2-40B4-BE49-F238E27FC236}">
                <a16:creationId xmlns:a16="http://schemas.microsoft.com/office/drawing/2014/main" id="{D195CE40-3C27-4BCF-9900-321A0D4D2266}"/>
              </a:ext>
            </a:extLst>
          </p:cNvPr>
          <p:cNvGrpSpPr/>
          <p:nvPr/>
        </p:nvGrpSpPr>
        <p:grpSpPr>
          <a:xfrm>
            <a:off x="8229600" y="133350"/>
            <a:ext cx="564454" cy="582178"/>
            <a:chOff x="3862388" y="1625601"/>
            <a:chExt cx="608013" cy="628649"/>
          </a:xfrm>
          <a:solidFill>
            <a:schemeClr val="accent1"/>
          </a:solidFill>
        </p:grpSpPr>
        <p:sp>
          <p:nvSpPr>
            <p:cNvPr id="3" name="Freeform 37">
              <a:extLst>
                <a:ext uri="{FF2B5EF4-FFF2-40B4-BE49-F238E27FC236}">
                  <a16:creationId xmlns:a16="http://schemas.microsoft.com/office/drawing/2014/main" id="{471FA08B-2C5E-4CBD-AC95-1E6202DDCF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2888" y="1625601"/>
              <a:ext cx="227013" cy="628649"/>
            </a:xfrm>
            <a:custGeom>
              <a:avLst/>
              <a:gdLst>
                <a:gd name="T0" fmla="*/ 67 w 135"/>
                <a:gd name="T1" fmla="*/ 0 h 373"/>
                <a:gd name="T2" fmla="*/ 0 w 135"/>
                <a:gd name="T3" fmla="*/ 186 h 373"/>
                <a:gd name="T4" fmla="*/ 67 w 135"/>
                <a:gd name="T5" fmla="*/ 373 h 373"/>
                <a:gd name="T6" fmla="*/ 135 w 135"/>
                <a:gd name="T7" fmla="*/ 186 h 373"/>
                <a:gd name="T8" fmla="*/ 67 w 135"/>
                <a:gd name="T9" fmla="*/ 0 h 373"/>
                <a:gd name="T10" fmla="*/ 67 w 135"/>
                <a:gd name="T11" fmla="*/ 354 h 373"/>
                <a:gd name="T12" fmla="*/ 14 w 135"/>
                <a:gd name="T13" fmla="*/ 186 h 373"/>
                <a:gd name="T14" fmla="*/ 67 w 135"/>
                <a:gd name="T15" fmla="*/ 18 h 373"/>
                <a:gd name="T16" fmla="*/ 121 w 135"/>
                <a:gd name="T17" fmla="*/ 186 h 373"/>
                <a:gd name="T18" fmla="*/ 67 w 135"/>
                <a:gd name="T19" fmla="*/ 35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373">
                  <a:moveTo>
                    <a:pt x="67" y="0"/>
                  </a:moveTo>
                  <a:cubicBezTo>
                    <a:pt x="30" y="0"/>
                    <a:pt x="0" y="83"/>
                    <a:pt x="0" y="186"/>
                  </a:cubicBezTo>
                  <a:cubicBezTo>
                    <a:pt x="0" y="289"/>
                    <a:pt x="30" y="373"/>
                    <a:pt x="67" y="373"/>
                  </a:cubicBezTo>
                  <a:cubicBezTo>
                    <a:pt x="105" y="373"/>
                    <a:pt x="135" y="289"/>
                    <a:pt x="135" y="186"/>
                  </a:cubicBezTo>
                  <a:cubicBezTo>
                    <a:pt x="135" y="83"/>
                    <a:pt x="105" y="0"/>
                    <a:pt x="67" y="0"/>
                  </a:cubicBezTo>
                  <a:close/>
                  <a:moveTo>
                    <a:pt x="67" y="354"/>
                  </a:moveTo>
                  <a:cubicBezTo>
                    <a:pt x="42" y="354"/>
                    <a:pt x="14" y="283"/>
                    <a:pt x="14" y="186"/>
                  </a:cubicBezTo>
                  <a:cubicBezTo>
                    <a:pt x="14" y="90"/>
                    <a:pt x="42" y="18"/>
                    <a:pt x="67" y="18"/>
                  </a:cubicBezTo>
                  <a:cubicBezTo>
                    <a:pt x="93" y="18"/>
                    <a:pt x="121" y="90"/>
                    <a:pt x="121" y="186"/>
                  </a:cubicBezTo>
                  <a:cubicBezTo>
                    <a:pt x="121" y="283"/>
                    <a:pt x="93" y="354"/>
                    <a:pt x="67" y="3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4" name="Freeform 38">
              <a:extLst>
                <a:ext uri="{FF2B5EF4-FFF2-40B4-BE49-F238E27FC236}">
                  <a16:creationId xmlns:a16="http://schemas.microsoft.com/office/drawing/2014/main" id="{3E66865F-C341-4458-9709-92E976C0BA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19 w 361"/>
                <a:gd name="T1" fmla="*/ 32 h 251"/>
                <a:gd name="T2" fmla="*/ 146 w 361"/>
                <a:gd name="T3" fmla="*/ 184 h 251"/>
                <a:gd name="T4" fmla="*/ 342 w 361"/>
                <a:gd name="T5" fmla="*/ 219 h 251"/>
                <a:gd name="T6" fmla="*/ 214 w 361"/>
                <a:gd name="T7" fmla="*/ 67 h 251"/>
                <a:gd name="T8" fmla="*/ 19 w 361"/>
                <a:gd name="T9" fmla="*/ 32 h 251"/>
                <a:gd name="T10" fmla="*/ 326 w 361"/>
                <a:gd name="T11" fmla="*/ 209 h 251"/>
                <a:gd name="T12" fmla="*/ 154 w 361"/>
                <a:gd name="T13" fmla="*/ 172 h 251"/>
                <a:gd name="T14" fmla="*/ 35 w 361"/>
                <a:gd name="T15" fmla="*/ 41 h 251"/>
                <a:gd name="T16" fmla="*/ 207 w 361"/>
                <a:gd name="T17" fmla="*/ 79 h 251"/>
                <a:gd name="T18" fmla="*/ 326 w 361"/>
                <a:gd name="T19" fmla="*/ 209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19" y="32"/>
                  </a:moveTo>
                  <a:cubicBezTo>
                    <a:pt x="0" y="64"/>
                    <a:pt x="57" y="132"/>
                    <a:pt x="146" y="184"/>
                  </a:cubicBezTo>
                  <a:cubicBezTo>
                    <a:pt x="236" y="236"/>
                    <a:pt x="323" y="251"/>
                    <a:pt x="342" y="219"/>
                  </a:cubicBezTo>
                  <a:cubicBezTo>
                    <a:pt x="361" y="186"/>
                    <a:pt x="303" y="118"/>
                    <a:pt x="214" y="67"/>
                  </a:cubicBezTo>
                  <a:cubicBezTo>
                    <a:pt x="125" y="15"/>
                    <a:pt x="37" y="0"/>
                    <a:pt x="19" y="32"/>
                  </a:cubicBezTo>
                  <a:close/>
                  <a:moveTo>
                    <a:pt x="326" y="209"/>
                  </a:moveTo>
                  <a:cubicBezTo>
                    <a:pt x="313" y="231"/>
                    <a:pt x="237" y="220"/>
                    <a:pt x="154" y="172"/>
                  </a:cubicBezTo>
                  <a:cubicBezTo>
                    <a:pt x="70" y="124"/>
                    <a:pt x="22" y="63"/>
                    <a:pt x="35" y="41"/>
                  </a:cubicBezTo>
                  <a:cubicBezTo>
                    <a:pt x="47" y="19"/>
                    <a:pt x="124" y="31"/>
                    <a:pt x="207" y="79"/>
                  </a:cubicBezTo>
                  <a:cubicBezTo>
                    <a:pt x="290" y="127"/>
                    <a:pt x="338" y="187"/>
                    <a:pt x="326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5" name="Freeform 39">
              <a:extLst>
                <a:ext uri="{FF2B5EF4-FFF2-40B4-BE49-F238E27FC236}">
                  <a16:creationId xmlns:a16="http://schemas.microsoft.com/office/drawing/2014/main" id="{A97702F5-31C8-4692-9999-FC79D0D191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214 w 361"/>
                <a:gd name="T1" fmla="*/ 184 h 251"/>
                <a:gd name="T2" fmla="*/ 342 w 361"/>
                <a:gd name="T3" fmla="*/ 32 h 251"/>
                <a:gd name="T4" fmla="*/ 146 w 361"/>
                <a:gd name="T5" fmla="*/ 67 h 251"/>
                <a:gd name="T6" fmla="*/ 19 w 361"/>
                <a:gd name="T7" fmla="*/ 219 h 251"/>
                <a:gd name="T8" fmla="*/ 214 w 361"/>
                <a:gd name="T9" fmla="*/ 184 h 251"/>
                <a:gd name="T10" fmla="*/ 207 w 361"/>
                <a:gd name="T11" fmla="*/ 172 h 251"/>
                <a:gd name="T12" fmla="*/ 35 w 361"/>
                <a:gd name="T13" fmla="*/ 209 h 251"/>
                <a:gd name="T14" fmla="*/ 154 w 361"/>
                <a:gd name="T15" fmla="*/ 79 h 251"/>
                <a:gd name="T16" fmla="*/ 326 w 361"/>
                <a:gd name="T17" fmla="*/ 41 h 251"/>
                <a:gd name="T18" fmla="*/ 207 w 361"/>
                <a:gd name="T19" fmla="*/ 17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214" y="184"/>
                  </a:moveTo>
                  <a:cubicBezTo>
                    <a:pt x="303" y="132"/>
                    <a:pt x="361" y="64"/>
                    <a:pt x="342" y="32"/>
                  </a:cubicBezTo>
                  <a:cubicBezTo>
                    <a:pt x="323" y="0"/>
                    <a:pt x="236" y="15"/>
                    <a:pt x="146" y="67"/>
                  </a:cubicBezTo>
                  <a:cubicBezTo>
                    <a:pt x="57" y="118"/>
                    <a:pt x="0" y="186"/>
                    <a:pt x="19" y="219"/>
                  </a:cubicBezTo>
                  <a:cubicBezTo>
                    <a:pt x="37" y="251"/>
                    <a:pt x="125" y="236"/>
                    <a:pt x="214" y="184"/>
                  </a:cubicBezTo>
                  <a:close/>
                  <a:moveTo>
                    <a:pt x="207" y="172"/>
                  </a:moveTo>
                  <a:cubicBezTo>
                    <a:pt x="124" y="220"/>
                    <a:pt x="47" y="231"/>
                    <a:pt x="35" y="209"/>
                  </a:cubicBezTo>
                  <a:cubicBezTo>
                    <a:pt x="22" y="187"/>
                    <a:pt x="70" y="127"/>
                    <a:pt x="154" y="79"/>
                  </a:cubicBezTo>
                  <a:cubicBezTo>
                    <a:pt x="237" y="31"/>
                    <a:pt x="313" y="19"/>
                    <a:pt x="326" y="41"/>
                  </a:cubicBezTo>
                  <a:cubicBezTo>
                    <a:pt x="338" y="63"/>
                    <a:pt x="290" y="123"/>
                    <a:pt x="207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6" name="Oval 40">
              <a:extLst>
                <a:ext uri="{FF2B5EF4-FFF2-40B4-BE49-F238E27FC236}">
                  <a16:creationId xmlns:a16="http://schemas.microsoft.com/office/drawing/2014/main" id="{E68F5C8B-15DC-4C8F-ADD6-BFE77CE6CF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1150" y="1895475"/>
              <a:ext cx="88900" cy="873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34C479A8-6106-4CA5-9A80-651CD1D05838}"/>
              </a:ext>
            </a:extLst>
          </p:cNvPr>
          <p:cNvGrpSpPr/>
          <p:nvPr/>
        </p:nvGrpSpPr>
        <p:grpSpPr>
          <a:xfrm>
            <a:off x="-29441" y="123167"/>
            <a:ext cx="6858461" cy="471850"/>
            <a:chOff x="-29441" y="123167"/>
            <a:chExt cx="6858461" cy="471850"/>
          </a:xfrm>
        </p:grpSpPr>
        <p:sp>
          <p:nvSpPr>
            <p:cNvPr id="8" name="矩形 6">
              <a:extLst>
                <a:ext uri="{FF2B5EF4-FFF2-40B4-BE49-F238E27FC236}">
                  <a16:creationId xmlns:a16="http://schemas.microsoft.com/office/drawing/2014/main" id="{B67E4D28-43C2-41C6-8E94-03DF358BDD29}"/>
                </a:ext>
              </a:extLst>
            </p:cNvPr>
            <p:cNvSpPr/>
            <p:nvPr/>
          </p:nvSpPr>
          <p:spPr>
            <a:xfrm>
              <a:off x="0" y="133350"/>
              <a:ext cx="6829020" cy="46166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endPara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Равнобедренный треугольник 8">
              <a:extLst>
                <a:ext uri="{FF2B5EF4-FFF2-40B4-BE49-F238E27FC236}">
                  <a16:creationId xmlns:a16="http://schemas.microsoft.com/office/drawing/2014/main" id="{70774941-9A1D-4422-A68E-1F0218F308F9}"/>
                </a:ext>
              </a:extLst>
            </p:cNvPr>
            <p:cNvSpPr/>
            <p:nvPr/>
          </p:nvSpPr>
          <p:spPr>
            <a:xfrm rot="5400000">
              <a:off x="12754" y="80972"/>
              <a:ext cx="471850" cy="55624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691790DC-63BE-46EE-BAFF-226695C2568C}"/>
              </a:ext>
            </a:extLst>
          </p:cNvPr>
          <p:cNvSpPr txBox="1"/>
          <p:nvPr/>
        </p:nvSpPr>
        <p:spPr>
          <a:xfrm>
            <a:off x="523868" y="137086"/>
            <a:ext cx="693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ambria" panose="02040503050406030204" pitchFamily="18" charset="0"/>
                <a:ea typeface="Cambria" panose="02040503050406030204" pitchFamily="18" charset="0"/>
              </a:rPr>
              <a:t>Атомный проект великой страны: история и настоящее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EBC63DBB-9DB9-4206-9DAA-AA07D8F6A411}"/>
              </a:ext>
            </a:extLst>
          </p:cNvPr>
          <p:cNvSpPr/>
          <p:nvPr/>
        </p:nvSpPr>
        <p:spPr>
          <a:xfrm>
            <a:off x="3203331" y="3333750"/>
            <a:ext cx="5638800" cy="112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600" dirty="0"/>
          </a:p>
          <a:p>
            <a:r>
              <a:rPr lang="ru-RU" sz="1700" b="1" dirty="0">
                <a:latin typeface="Cambria" panose="02040503050406030204" pitchFamily="18" charset="0"/>
                <a:ea typeface="Cambria" panose="02040503050406030204" pitchFamily="18" charset="0"/>
              </a:rPr>
              <a:t>В 1893-1899 гг.   участвовал в гидрографических работах на Балтийском, Белом морях и в Северном Ледовитом океане</a:t>
            </a:r>
          </a:p>
        </p:txBody>
      </p:sp>
      <p:pic>
        <p:nvPicPr>
          <p:cNvPr id="12292" name="Picture 4" descr="https://ekb.aonb.ru/assets/img/calendar/morozov.jpg">
            <a:extLst>
              <a:ext uri="{FF2B5EF4-FFF2-40B4-BE49-F238E27FC236}">
                <a16:creationId xmlns:a16="http://schemas.microsoft.com/office/drawing/2014/main" id="{2F5BDDC1-361E-4221-A94F-5FCA108D96D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42" t="10543" r="3073" b="10576"/>
          <a:stretch/>
        </p:blipFill>
        <p:spPr bwMode="auto">
          <a:xfrm>
            <a:off x="381000" y="971550"/>
            <a:ext cx="2545311" cy="3322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EBC63DBB-9DB9-4206-9DAA-AA07D8F6A411}"/>
              </a:ext>
            </a:extLst>
          </p:cNvPr>
          <p:cNvSpPr/>
          <p:nvPr/>
        </p:nvSpPr>
        <p:spPr>
          <a:xfrm>
            <a:off x="3414510" y="1184111"/>
            <a:ext cx="493292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Cambria" panose="02040503050406030204" pitchFamily="18" charset="0"/>
                <a:ea typeface="Cambria" panose="02040503050406030204" pitchFamily="18" charset="0"/>
              </a:rPr>
              <a:t>Николай Васильевич МОРОЗОВ </a:t>
            </a:r>
          </a:p>
          <a:p>
            <a:pPr algn="just"/>
            <a:endParaRPr lang="ru-RU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/>
            <a:r>
              <a:rPr lang="ru-RU" sz="1700" b="1" i="1" dirty="0">
                <a:latin typeface="Cambria" panose="02040503050406030204" pitchFamily="18" charset="0"/>
                <a:ea typeface="Cambria" panose="02040503050406030204" pitchFamily="18" charset="0"/>
              </a:rPr>
              <a:t>русский военный гидрограф и полярный исследователь,</a:t>
            </a:r>
          </a:p>
          <a:p>
            <a:pPr algn="just"/>
            <a:r>
              <a:rPr lang="ru-RU" sz="1700" b="1" i="1" dirty="0">
                <a:latin typeface="Cambria" panose="02040503050406030204" pitchFamily="18" charset="0"/>
                <a:ea typeface="Cambria" panose="02040503050406030204" pitchFamily="18" charset="0"/>
              </a:rPr>
              <a:t>генерал-майор Корпуса флотских штурманов</a:t>
            </a:r>
          </a:p>
        </p:txBody>
      </p:sp>
    </p:spTree>
    <p:extLst>
      <p:ext uri="{BB962C8B-B14F-4D97-AF65-F5344CB8AC3E}">
        <p14:creationId xmlns:p14="http://schemas.microsoft.com/office/powerpoint/2010/main" val="4123005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45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4">
            <a:extLst>
              <a:ext uri="{FF2B5EF4-FFF2-40B4-BE49-F238E27FC236}">
                <a16:creationId xmlns:a16="http://schemas.microsoft.com/office/drawing/2014/main" id="{D195CE40-3C27-4BCF-9900-321A0D4D2266}"/>
              </a:ext>
            </a:extLst>
          </p:cNvPr>
          <p:cNvGrpSpPr/>
          <p:nvPr/>
        </p:nvGrpSpPr>
        <p:grpSpPr>
          <a:xfrm>
            <a:off x="8229600" y="133350"/>
            <a:ext cx="564454" cy="582178"/>
            <a:chOff x="3862388" y="1625601"/>
            <a:chExt cx="608013" cy="628649"/>
          </a:xfrm>
          <a:solidFill>
            <a:schemeClr val="accent1"/>
          </a:solidFill>
        </p:grpSpPr>
        <p:sp>
          <p:nvSpPr>
            <p:cNvPr id="3" name="Freeform 37">
              <a:extLst>
                <a:ext uri="{FF2B5EF4-FFF2-40B4-BE49-F238E27FC236}">
                  <a16:creationId xmlns:a16="http://schemas.microsoft.com/office/drawing/2014/main" id="{471FA08B-2C5E-4CBD-AC95-1E6202DDCF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2888" y="1625601"/>
              <a:ext cx="227013" cy="628649"/>
            </a:xfrm>
            <a:custGeom>
              <a:avLst/>
              <a:gdLst>
                <a:gd name="T0" fmla="*/ 67 w 135"/>
                <a:gd name="T1" fmla="*/ 0 h 373"/>
                <a:gd name="T2" fmla="*/ 0 w 135"/>
                <a:gd name="T3" fmla="*/ 186 h 373"/>
                <a:gd name="T4" fmla="*/ 67 w 135"/>
                <a:gd name="T5" fmla="*/ 373 h 373"/>
                <a:gd name="T6" fmla="*/ 135 w 135"/>
                <a:gd name="T7" fmla="*/ 186 h 373"/>
                <a:gd name="T8" fmla="*/ 67 w 135"/>
                <a:gd name="T9" fmla="*/ 0 h 373"/>
                <a:gd name="T10" fmla="*/ 67 w 135"/>
                <a:gd name="T11" fmla="*/ 354 h 373"/>
                <a:gd name="T12" fmla="*/ 14 w 135"/>
                <a:gd name="T13" fmla="*/ 186 h 373"/>
                <a:gd name="T14" fmla="*/ 67 w 135"/>
                <a:gd name="T15" fmla="*/ 18 h 373"/>
                <a:gd name="T16" fmla="*/ 121 w 135"/>
                <a:gd name="T17" fmla="*/ 186 h 373"/>
                <a:gd name="T18" fmla="*/ 67 w 135"/>
                <a:gd name="T19" fmla="*/ 35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373">
                  <a:moveTo>
                    <a:pt x="67" y="0"/>
                  </a:moveTo>
                  <a:cubicBezTo>
                    <a:pt x="30" y="0"/>
                    <a:pt x="0" y="83"/>
                    <a:pt x="0" y="186"/>
                  </a:cubicBezTo>
                  <a:cubicBezTo>
                    <a:pt x="0" y="289"/>
                    <a:pt x="30" y="373"/>
                    <a:pt x="67" y="373"/>
                  </a:cubicBezTo>
                  <a:cubicBezTo>
                    <a:pt x="105" y="373"/>
                    <a:pt x="135" y="289"/>
                    <a:pt x="135" y="186"/>
                  </a:cubicBezTo>
                  <a:cubicBezTo>
                    <a:pt x="135" y="83"/>
                    <a:pt x="105" y="0"/>
                    <a:pt x="67" y="0"/>
                  </a:cubicBezTo>
                  <a:close/>
                  <a:moveTo>
                    <a:pt x="67" y="354"/>
                  </a:moveTo>
                  <a:cubicBezTo>
                    <a:pt x="42" y="354"/>
                    <a:pt x="14" y="283"/>
                    <a:pt x="14" y="186"/>
                  </a:cubicBezTo>
                  <a:cubicBezTo>
                    <a:pt x="14" y="90"/>
                    <a:pt x="42" y="18"/>
                    <a:pt x="67" y="18"/>
                  </a:cubicBezTo>
                  <a:cubicBezTo>
                    <a:pt x="93" y="18"/>
                    <a:pt x="121" y="90"/>
                    <a:pt x="121" y="186"/>
                  </a:cubicBezTo>
                  <a:cubicBezTo>
                    <a:pt x="121" y="283"/>
                    <a:pt x="93" y="354"/>
                    <a:pt x="67" y="3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4" name="Freeform 38">
              <a:extLst>
                <a:ext uri="{FF2B5EF4-FFF2-40B4-BE49-F238E27FC236}">
                  <a16:creationId xmlns:a16="http://schemas.microsoft.com/office/drawing/2014/main" id="{3E66865F-C341-4458-9709-92E976C0BA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19 w 361"/>
                <a:gd name="T1" fmla="*/ 32 h 251"/>
                <a:gd name="T2" fmla="*/ 146 w 361"/>
                <a:gd name="T3" fmla="*/ 184 h 251"/>
                <a:gd name="T4" fmla="*/ 342 w 361"/>
                <a:gd name="T5" fmla="*/ 219 h 251"/>
                <a:gd name="T6" fmla="*/ 214 w 361"/>
                <a:gd name="T7" fmla="*/ 67 h 251"/>
                <a:gd name="T8" fmla="*/ 19 w 361"/>
                <a:gd name="T9" fmla="*/ 32 h 251"/>
                <a:gd name="T10" fmla="*/ 326 w 361"/>
                <a:gd name="T11" fmla="*/ 209 h 251"/>
                <a:gd name="T12" fmla="*/ 154 w 361"/>
                <a:gd name="T13" fmla="*/ 172 h 251"/>
                <a:gd name="T14" fmla="*/ 35 w 361"/>
                <a:gd name="T15" fmla="*/ 41 h 251"/>
                <a:gd name="T16" fmla="*/ 207 w 361"/>
                <a:gd name="T17" fmla="*/ 79 h 251"/>
                <a:gd name="T18" fmla="*/ 326 w 361"/>
                <a:gd name="T19" fmla="*/ 209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19" y="32"/>
                  </a:moveTo>
                  <a:cubicBezTo>
                    <a:pt x="0" y="64"/>
                    <a:pt x="57" y="132"/>
                    <a:pt x="146" y="184"/>
                  </a:cubicBezTo>
                  <a:cubicBezTo>
                    <a:pt x="236" y="236"/>
                    <a:pt x="323" y="251"/>
                    <a:pt x="342" y="219"/>
                  </a:cubicBezTo>
                  <a:cubicBezTo>
                    <a:pt x="361" y="186"/>
                    <a:pt x="303" y="118"/>
                    <a:pt x="214" y="67"/>
                  </a:cubicBezTo>
                  <a:cubicBezTo>
                    <a:pt x="125" y="15"/>
                    <a:pt x="37" y="0"/>
                    <a:pt x="19" y="32"/>
                  </a:cubicBezTo>
                  <a:close/>
                  <a:moveTo>
                    <a:pt x="326" y="209"/>
                  </a:moveTo>
                  <a:cubicBezTo>
                    <a:pt x="313" y="231"/>
                    <a:pt x="237" y="220"/>
                    <a:pt x="154" y="172"/>
                  </a:cubicBezTo>
                  <a:cubicBezTo>
                    <a:pt x="70" y="124"/>
                    <a:pt x="22" y="63"/>
                    <a:pt x="35" y="41"/>
                  </a:cubicBezTo>
                  <a:cubicBezTo>
                    <a:pt x="47" y="19"/>
                    <a:pt x="124" y="31"/>
                    <a:pt x="207" y="79"/>
                  </a:cubicBezTo>
                  <a:cubicBezTo>
                    <a:pt x="290" y="127"/>
                    <a:pt x="338" y="187"/>
                    <a:pt x="326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5" name="Freeform 39">
              <a:extLst>
                <a:ext uri="{FF2B5EF4-FFF2-40B4-BE49-F238E27FC236}">
                  <a16:creationId xmlns:a16="http://schemas.microsoft.com/office/drawing/2014/main" id="{A97702F5-31C8-4692-9999-FC79D0D191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214 w 361"/>
                <a:gd name="T1" fmla="*/ 184 h 251"/>
                <a:gd name="T2" fmla="*/ 342 w 361"/>
                <a:gd name="T3" fmla="*/ 32 h 251"/>
                <a:gd name="T4" fmla="*/ 146 w 361"/>
                <a:gd name="T5" fmla="*/ 67 h 251"/>
                <a:gd name="T6" fmla="*/ 19 w 361"/>
                <a:gd name="T7" fmla="*/ 219 h 251"/>
                <a:gd name="T8" fmla="*/ 214 w 361"/>
                <a:gd name="T9" fmla="*/ 184 h 251"/>
                <a:gd name="T10" fmla="*/ 207 w 361"/>
                <a:gd name="T11" fmla="*/ 172 h 251"/>
                <a:gd name="T12" fmla="*/ 35 w 361"/>
                <a:gd name="T13" fmla="*/ 209 h 251"/>
                <a:gd name="T14" fmla="*/ 154 w 361"/>
                <a:gd name="T15" fmla="*/ 79 h 251"/>
                <a:gd name="T16" fmla="*/ 326 w 361"/>
                <a:gd name="T17" fmla="*/ 41 h 251"/>
                <a:gd name="T18" fmla="*/ 207 w 361"/>
                <a:gd name="T19" fmla="*/ 17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214" y="184"/>
                  </a:moveTo>
                  <a:cubicBezTo>
                    <a:pt x="303" y="132"/>
                    <a:pt x="361" y="64"/>
                    <a:pt x="342" y="32"/>
                  </a:cubicBezTo>
                  <a:cubicBezTo>
                    <a:pt x="323" y="0"/>
                    <a:pt x="236" y="15"/>
                    <a:pt x="146" y="67"/>
                  </a:cubicBezTo>
                  <a:cubicBezTo>
                    <a:pt x="57" y="118"/>
                    <a:pt x="0" y="186"/>
                    <a:pt x="19" y="219"/>
                  </a:cubicBezTo>
                  <a:cubicBezTo>
                    <a:pt x="37" y="251"/>
                    <a:pt x="125" y="236"/>
                    <a:pt x="214" y="184"/>
                  </a:cubicBezTo>
                  <a:close/>
                  <a:moveTo>
                    <a:pt x="207" y="172"/>
                  </a:moveTo>
                  <a:cubicBezTo>
                    <a:pt x="124" y="220"/>
                    <a:pt x="47" y="231"/>
                    <a:pt x="35" y="209"/>
                  </a:cubicBezTo>
                  <a:cubicBezTo>
                    <a:pt x="22" y="187"/>
                    <a:pt x="70" y="127"/>
                    <a:pt x="154" y="79"/>
                  </a:cubicBezTo>
                  <a:cubicBezTo>
                    <a:pt x="237" y="31"/>
                    <a:pt x="313" y="19"/>
                    <a:pt x="326" y="41"/>
                  </a:cubicBezTo>
                  <a:cubicBezTo>
                    <a:pt x="338" y="63"/>
                    <a:pt x="290" y="123"/>
                    <a:pt x="207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6" name="Oval 40">
              <a:extLst>
                <a:ext uri="{FF2B5EF4-FFF2-40B4-BE49-F238E27FC236}">
                  <a16:creationId xmlns:a16="http://schemas.microsoft.com/office/drawing/2014/main" id="{E68F5C8B-15DC-4C8F-ADD6-BFE77CE6CF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1150" y="1895475"/>
              <a:ext cx="88900" cy="873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34C479A8-6106-4CA5-9A80-651CD1D05838}"/>
              </a:ext>
            </a:extLst>
          </p:cNvPr>
          <p:cNvGrpSpPr/>
          <p:nvPr/>
        </p:nvGrpSpPr>
        <p:grpSpPr>
          <a:xfrm>
            <a:off x="-29441" y="123167"/>
            <a:ext cx="6858461" cy="471850"/>
            <a:chOff x="-29441" y="123167"/>
            <a:chExt cx="6858461" cy="471850"/>
          </a:xfrm>
        </p:grpSpPr>
        <p:sp>
          <p:nvSpPr>
            <p:cNvPr id="8" name="矩形 6">
              <a:extLst>
                <a:ext uri="{FF2B5EF4-FFF2-40B4-BE49-F238E27FC236}">
                  <a16:creationId xmlns:a16="http://schemas.microsoft.com/office/drawing/2014/main" id="{B67E4D28-43C2-41C6-8E94-03DF358BDD29}"/>
                </a:ext>
              </a:extLst>
            </p:cNvPr>
            <p:cNvSpPr/>
            <p:nvPr/>
          </p:nvSpPr>
          <p:spPr>
            <a:xfrm>
              <a:off x="0" y="133350"/>
              <a:ext cx="6829020" cy="46166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endPara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Равнобедренный треугольник 8">
              <a:extLst>
                <a:ext uri="{FF2B5EF4-FFF2-40B4-BE49-F238E27FC236}">
                  <a16:creationId xmlns:a16="http://schemas.microsoft.com/office/drawing/2014/main" id="{70774941-9A1D-4422-A68E-1F0218F308F9}"/>
                </a:ext>
              </a:extLst>
            </p:cNvPr>
            <p:cNvSpPr/>
            <p:nvPr/>
          </p:nvSpPr>
          <p:spPr>
            <a:xfrm rot="5400000">
              <a:off x="12754" y="80972"/>
              <a:ext cx="471850" cy="55624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691790DC-63BE-46EE-BAFF-226695C2568C}"/>
              </a:ext>
            </a:extLst>
          </p:cNvPr>
          <p:cNvSpPr txBox="1"/>
          <p:nvPr/>
        </p:nvSpPr>
        <p:spPr>
          <a:xfrm>
            <a:off x="556240" y="133348"/>
            <a:ext cx="693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ambria" panose="02040503050406030204" pitchFamily="18" charset="0"/>
                <a:ea typeface="Cambria" panose="02040503050406030204" pitchFamily="18" charset="0"/>
              </a:rPr>
              <a:t>Атомный проект великой страны: история и настоящее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EBC63DBB-9DB9-4206-9DAA-AA07D8F6A411}"/>
              </a:ext>
            </a:extLst>
          </p:cNvPr>
          <p:cNvSpPr/>
          <p:nvPr/>
        </p:nvSpPr>
        <p:spPr>
          <a:xfrm>
            <a:off x="1676400" y="871231"/>
            <a:ext cx="62283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Cambria" panose="02040503050406030204" pitchFamily="18" charset="0"/>
                <a:ea typeface="Cambria" panose="02040503050406030204" pitchFamily="18" charset="0"/>
              </a:rPr>
              <a:t>Атомный проект: возможности и риски</a:t>
            </a:r>
            <a:endParaRPr lang="ru-RU" sz="4000" dirty="0"/>
          </a:p>
        </p:txBody>
      </p:sp>
      <p:graphicFrame>
        <p:nvGraphicFramePr>
          <p:cNvPr id="10" name="Объект 9">
            <a:hlinkClick r:id="" action="ppaction://ole?verb=0"/>
            <a:extLst>
              <a:ext uri="{FF2B5EF4-FFF2-40B4-BE49-F238E27FC236}">
                <a16:creationId xmlns:a16="http://schemas.microsoft.com/office/drawing/2014/main" id="{8ABE868B-FCD6-4EB7-BE4D-EFFB62A8BC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3606642"/>
              </p:ext>
            </p:extLst>
          </p:nvPr>
        </p:nvGraphicFramePr>
        <p:xfrm>
          <a:off x="2286794" y="1582737"/>
          <a:ext cx="4570412" cy="3427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9" name="Presentation" r:id="rId3" imgW="4570541" imgH="3427323" progId="PowerPoint.Show.8">
                  <p:embed/>
                </p:oleObj>
              </mc:Choice>
              <mc:Fallback>
                <p:oleObj name="Presentation" r:id="rId3" imgW="4570541" imgH="3427323" progId="PowerPoint.Show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86794" y="1582737"/>
                        <a:ext cx="4570412" cy="3427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68115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45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4">
            <a:extLst>
              <a:ext uri="{FF2B5EF4-FFF2-40B4-BE49-F238E27FC236}">
                <a16:creationId xmlns:a16="http://schemas.microsoft.com/office/drawing/2014/main" id="{D195CE40-3C27-4BCF-9900-321A0D4D2266}"/>
              </a:ext>
            </a:extLst>
          </p:cNvPr>
          <p:cNvGrpSpPr/>
          <p:nvPr/>
        </p:nvGrpSpPr>
        <p:grpSpPr>
          <a:xfrm>
            <a:off x="8229600" y="133350"/>
            <a:ext cx="564454" cy="582178"/>
            <a:chOff x="3862388" y="1625601"/>
            <a:chExt cx="608013" cy="628649"/>
          </a:xfrm>
          <a:solidFill>
            <a:schemeClr val="accent1"/>
          </a:solidFill>
        </p:grpSpPr>
        <p:sp>
          <p:nvSpPr>
            <p:cNvPr id="3" name="Freeform 37">
              <a:extLst>
                <a:ext uri="{FF2B5EF4-FFF2-40B4-BE49-F238E27FC236}">
                  <a16:creationId xmlns:a16="http://schemas.microsoft.com/office/drawing/2014/main" id="{471FA08B-2C5E-4CBD-AC95-1E6202DDCF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2888" y="1625601"/>
              <a:ext cx="227013" cy="628649"/>
            </a:xfrm>
            <a:custGeom>
              <a:avLst/>
              <a:gdLst>
                <a:gd name="T0" fmla="*/ 67 w 135"/>
                <a:gd name="T1" fmla="*/ 0 h 373"/>
                <a:gd name="T2" fmla="*/ 0 w 135"/>
                <a:gd name="T3" fmla="*/ 186 h 373"/>
                <a:gd name="T4" fmla="*/ 67 w 135"/>
                <a:gd name="T5" fmla="*/ 373 h 373"/>
                <a:gd name="T6" fmla="*/ 135 w 135"/>
                <a:gd name="T7" fmla="*/ 186 h 373"/>
                <a:gd name="T8" fmla="*/ 67 w 135"/>
                <a:gd name="T9" fmla="*/ 0 h 373"/>
                <a:gd name="T10" fmla="*/ 67 w 135"/>
                <a:gd name="T11" fmla="*/ 354 h 373"/>
                <a:gd name="T12" fmla="*/ 14 w 135"/>
                <a:gd name="T13" fmla="*/ 186 h 373"/>
                <a:gd name="T14" fmla="*/ 67 w 135"/>
                <a:gd name="T15" fmla="*/ 18 h 373"/>
                <a:gd name="T16" fmla="*/ 121 w 135"/>
                <a:gd name="T17" fmla="*/ 186 h 373"/>
                <a:gd name="T18" fmla="*/ 67 w 135"/>
                <a:gd name="T19" fmla="*/ 35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373">
                  <a:moveTo>
                    <a:pt x="67" y="0"/>
                  </a:moveTo>
                  <a:cubicBezTo>
                    <a:pt x="30" y="0"/>
                    <a:pt x="0" y="83"/>
                    <a:pt x="0" y="186"/>
                  </a:cubicBezTo>
                  <a:cubicBezTo>
                    <a:pt x="0" y="289"/>
                    <a:pt x="30" y="373"/>
                    <a:pt x="67" y="373"/>
                  </a:cubicBezTo>
                  <a:cubicBezTo>
                    <a:pt x="105" y="373"/>
                    <a:pt x="135" y="289"/>
                    <a:pt x="135" y="186"/>
                  </a:cubicBezTo>
                  <a:cubicBezTo>
                    <a:pt x="135" y="83"/>
                    <a:pt x="105" y="0"/>
                    <a:pt x="67" y="0"/>
                  </a:cubicBezTo>
                  <a:close/>
                  <a:moveTo>
                    <a:pt x="67" y="354"/>
                  </a:moveTo>
                  <a:cubicBezTo>
                    <a:pt x="42" y="354"/>
                    <a:pt x="14" y="283"/>
                    <a:pt x="14" y="186"/>
                  </a:cubicBezTo>
                  <a:cubicBezTo>
                    <a:pt x="14" y="90"/>
                    <a:pt x="42" y="18"/>
                    <a:pt x="67" y="18"/>
                  </a:cubicBezTo>
                  <a:cubicBezTo>
                    <a:pt x="93" y="18"/>
                    <a:pt x="121" y="90"/>
                    <a:pt x="121" y="186"/>
                  </a:cubicBezTo>
                  <a:cubicBezTo>
                    <a:pt x="121" y="283"/>
                    <a:pt x="93" y="354"/>
                    <a:pt x="67" y="3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4" name="Freeform 38">
              <a:extLst>
                <a:ext uri="{FF2B5EF4-FFF2-40B4-BE49-F238E27FC236}">
                  <a16:creationId xmlns:a16="http://schemas.microsoft.com/office/drawing/2014/main" id="{3E66865F-C341-4458-9709-92E976C0BA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19 w 361"/>
                <a:gd name="T1" fmla="*/ 32 h 251"/>
                <a:gd name="T2" fmla="*/ 146 w 361"/>
                <a:gd name="T3" fmla="*/ 184 h 251"/>
                <a:gd name="T4" fmla="*/ 342 w 361"/>
                <a:gd name="T5" fmla="*/ 219 h 251"/>
                <a:gd name="T6" fmla="*/ 214 w 361"/>
                <a:gd name="T7" fmla="*/ 67 h 251"/>
                <a:gd name="T8" fmla="*/ 19 w 361"/>
                <a:gd name="T9" fmla="*/ 32 h 251"/>
                <a:gd name="T10" fmla="*/ 326 w 361"/>
                <a:gd name="T11" fmla="*/ 209 h 251"/>
                <a:gd name="T12" fmla="*/ 154 w 361"/>
                <a:gd name="T13" fmla="*/ 172 h 251"/>
                <a:gd name="T14" fmla="*/ 35 w 361"/>
                <a:gd name="T15" fmla="*/ 41 h 251"/>
                <a:gd name="T16" fmla="*/ 207 w 361"/>
                <a:gd name="T17" fmla="*/ 79 h 251"/>
                <a:gd name="T18" fmla="*/ 326 w 361"/>
                <a:gd name="T19" fmla="*/ 209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19" y="32"/>
                  </a:moveTo>
                  <a:cubicBezTo>
                    <a:pt x="0" y="64"/>
                    <a:pt x="57" y="132"/>
                    <a:pt x="146" y="184"/>
                  </a:cubicBezTo>
                  <a:cubicBezTo>
                    <a:pt x="236" y="236"/>
                    <a:pt x="323" y="251"/>
                    <a:pt x="342" y="219"/>
                  </a:cubicBezTo>
                  <a:cubicBezTo>
                    <a:pt x="361" y="186"/>
                    <a:pt x="303" y="118"/>
                    <a:pt x="214" y="67"/>
                  </a:cubicBezTo>
                  <a:cubicBezTo>
                    <a:pt x="125" y="15"/>
                    <a:pt x="37" y="0"/>
                    <a:pt x="19" y="32"/>
                  </a:cubicBezTo>
                  <a:close/>
                  <a:moveTo>
                    <a:pt x="326" y="209"/>
                  </a:moveTo>
                  <a:cubicBezTo>
                    <a:pt x="313" y="231"/>
                    <a:pt x="237" y="220"/>
                    <a:pt x="154" y="172"/>
                  </a:cubicBezTo>
                  <a:cubicBezTo>
                    <a:pt x="70" y="124"/>
                    <a:pt x="22" y="63"/>
                    <a:pt x="35" y="41"/>
                  </a:cubicBezTo>
                  <a:cubicBezTo>
                    <a:pt x="47" y="19"/>
                    <a:pt x="124" y="31"/>
                    <a:pt x="207" y="79"/>
                  </a:cubicBezTo>
                  <a:cubicBezTo>
                    <a:pt x="290" y="127"/>
                    <a:pt x="338" y="187"/>
                    <a:pt x="326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5" name="Freeform 39">
              <a:extLst>
                <a:ext uri="{FF2B5EF4-FFF2-40B4-BE49-F238E27FC236}">
                  <a16:creationId xmlns:a16="http://schemas.microsoft.com/office/drawing/2014/main" id="{A97702F5-31C8-4692-9999-FC79D0D191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214 w 361"/>
                <a:gd name="T1" fmla="*/ 184 h 251"/>
                <a:gd name="T2" fmla="*/ 342 w 361"/>
                <a:gd name="T3" fmla="*/ 32 h 251"/>
                <a:gd name="T4" fmla="*/ 146 w 361"/>
                <a:gd name="T5" fmla="*/ 67 h 251"/>
                <a:gd name="T6" fmla="*/ 19 w 361"/>
                <a:gd name="T7" fmla="*/ 219 h 251"/>
                <a:gd name="T8" fmla="*/ 214 w 361"/>
                <a:gd name="T9" fmla="*/ 184 h 251"/>
                <a:gd name="T10" fmla="*/ 207 w 361"/>
                <a:gd name="T11" fmla="*/ 172 h 251"/>
                <a:gd name="T12" fmla="*/ 35 w 361"/>
                <a:gd name="T13" fmla="*/ 209 h 251"/>
                <a:gd name="T14" fmla="*/ 154 w 361"/>
                <a:gd name="T15" fmla="*/ 79 h 251"/>
                <a:gd name="T16" fmla="*/ 326 w 361"/>
                <a:gd name="T17" fmla="*/ 41 h 251"/>
                <a:gd name="T18" fmla="*/ 207 w 361"/>
                <a:gd name="T19" fmla="*/ 17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214" y="184"/>
                  </a:moveTo>
                  <a:cubicBezTo>
                    <a:pt x="303" y="132"/>
                    <a:pt x="361" y="64"/>
                    <a:pt x="342" y="32"/>
                  </a:cubicBezTo>
                  <a:cubicBezTo>
                    <a:pt x="323" y="0"/>
                    <a:pt x="236" y="15"/>
                    <a:pt x="146" y="67"/>
                  </a:cubicBezTo>
                  <a:cubicBezTo>
                    <a:pt x="57" y="118"/>
                    <a:pt x="0" y="186"/>
                    <a:pt x="19" y="219"/>
                  </a:cubicBezTo>
                  <a:cubicBezTo>
                    <a:pt x="37" y="251"/>
                    <a:pt x="125" y="236"/>
                    <a:pt x="214" y="184"/>
                  </a:cubicBezTo>
                  <a:close/>
                  <a:moveTo>
                    <a:pt x="207" y="172"/>
                  </a:moveTo>
                  <a:cubicBezTo>
                    <a:pt x="124" y="220"/>
                    <a:pt x="47" y="231"/>
                    <a:pt x="35" y="209"/>
                  </a:cubicBezTo>
                  <a:cubicBezTo>
                    <a:pt x="22" y="187"/>
                    <a:pt x="70" y="127"/>
                    <a:pt x="154" y="79"/>
                  </a:cubicBezTo>
                  <a:cubicBezTo>
                    <a:pt x="237" y="31"/>
                    <a:pt x="313" y="19"/>
                    <a:pt x="326" y="41"/>
                  </a:cubicBezTo>
                  <a:cubicBezTo>
                    <a:pt x="338" y="63"/>
                    <a:pt x="290" y="123"/>
                    <a:pt x="207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6" name="Oval 40">
              <a:extLst>
                <a:ext uri="{FF2B5EF4-FFF2-40B4-BE49-F238E27FC236}">
                  <a16:creationId xmlns:a16="http://schemas.microsoft.com/office/drawing/2014/main" id="{E68F5C8B-15DC-4C8F-ADD6-BFE77CE6CF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1150" y="1895475"/>
              <a:ext cx="88900" cy="873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34C479A8-6106-4CA5-9A80-651CD1D05838}"/>
              </a:ext>
            </a:extLst>
          </p:cNvPr>
          <p:cNvGrpSpPr/>
          <p:nvPr/>
        </p:nvGrpSpPr>
        <p:grpSpPr>
          <a:xfrm>
            <a:off x="-29441" y="123167"/>
            <a:ext cx="6858461" cy="471850"/>
            <a:chOff x="-29441" y="123167"/>
            <a:chExt cx="6858461" cy="471850"/>
          </a:xfrm>
        </p:grpSpPr>
        <p:sp>
          <p:nvSpPr>
            <p:cNvPr id="8" name="矩形 6">
              <a:extLst>
                <a:ext uri="{FF2B5EF4-FFF2-40B4-BE49-F238E27FC236}">
                  <a16:creationId xmlns:a16="http://schemas.microsoft.com/office/drawing/2014/main" id="{B67E4D28-43C2-41C6-8E94-03DF358BDD29}"/>
                </a:ext>
              </a:extLst>
            </p:cNvPr>
            <p:cNvSpPr/>
            <p:nvPr/>
          </p:nvSpPr>
          <p:spPr>
            <a:xfrm>
              <a:off x="0" y="133350"/>
              <a:ext cx="6829020" cy="46166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endPara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Равнобедренный треугольник 8">
              <a:extLst>
                <a:ext uri="{FF2B5EF4-FFF2-40B4-BE49-F238E27FC236}">
                  <a16:creationId xmlns:a16="http://schemas.microsoft.com/office/drawing/2014/main" id="{70774941-9A1D-4422-A68E-1F0218F308F9}"/>
                </a:ext>
              </a:extLst>
            </p:cNvPr>
            <p:cNvSpPr/>
            <p:nvPr/>
          </p:nvSpPr>
          <p:spPr>
            <a:xfrm rot="5400000">
              <a:off x="12754" y="80972"/>
              <a:ext cx="471850" cy="55624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691790DC-63BE-46EE-BAFF-226695C2568C}"/>
              </a:ext>
            </a:extLst>
          </p:cNvPr>
          <p:cNvSpPr txBox="1"/>
          <p:nvPr/>
        </p:nvSpPr>
        <p:spPr>
          <a:xfrm>
            <a:off x="506684" y="174425"/>
            <a:ext cx="693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ambria" panose="02040503050406030204" pitchFamily="18" charset="0"/>
                <a:ea typeface="Cambria" panose="02040503050406030204" pitchFamily="18" charset="0"/>
              </a:rPr>
              <a:t>Атомный проект великой страны: история и настоящее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EBC63DBB-9DB9-4206-9DAA-AA07D8F6A411}"/>
              </a:ext>
            </a:extLst>
          </p:cNvPr>
          <p:cNvSpPr/>
          <p:nvPr/>
        </p:nvSpPr>
        <p:spPr>
          <a:xfrm>
            <a:off x="248679" y="819150"/>
            <a:ext cx="82211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Cambria" panose="02040503050406030204" pitchFamily="18" charset="0"/>
                <a:ea typeface="Cambria" panose="02040503050406030204" pitchFamily="18" charset="0"/>
              </a:rPr>
              <a:t>Выводы: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FB2F7BB-1569-467E-9931-7F57C1041D28}"/>
              </a:ext>
            </a:extLst>
          </p:cNvPr>
          <p:cNvSpPr txBox="1"/>
          <p:nvPr/>
        </p:nvSpPr>
        <p:spPr>
          <a:xfrm>
            <a:off x="990600" y="1657350"/>
            <a:ext cx="876300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buFont typeface="+mj-lt"/>
              <a:buAutoNum type="arabicPeriod"/>
            </a:pPr>
            <a:r>
              <a:rPr lang="ru-RU" sz="1700" b="1" dirty="0">
                <a:latin typeface="Cambria" panose="02040503050406030204" pitchFamily="18" charset="0"/>
                <a:ea typeface="Cambria" panose="02040503050406030204" pitchFamily="18" charset="0"/>
              </a:rPr>
              <a:t>Россия – мировой лидер атомной отрасли.</a:t>
            </a:r>
          </a:p>
          <a:p>
            <a:pPr marL="342900" lvl="0" indent="-342900" algn="just">
              <a:buFont typeface="+mj-lt"/>
              <a:buAutoNum type="arabicPeriod"/>
            </a:pPr>
            <a:endParaRPr lang="ru-RU" sz="1700" b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lvl="0" indent="-342900" algn="just">
              <a:buFont typeface="+mj-lt"/>
              <a:buAutoNum type="arabicPeriod"/>
            </a:pPr>
            <a:r>
              <a:rPr lang="ru-RU" sz="1700" b="1" dirty="0">
                <a:latin typeface="Cambria" panose="02040503050406030204" pitchFamily="18" charset="0"/>
                <a:ea typeface="Cambria" panose="02040503050406030204" pitchFamily="18" charset="0"/>
              </a:rPr>
              <a:t>Работа над атомным проектом продолжается и сегодня.</a:t>
            </a:r>
          </a:p>
          <a:p>
            <a:pPr marL="342900" lvl="0" indent="-342900" algn="just">
              <a:buFont typeface="+mj-lt"/>
              <a:buAutoNum type="arabicPeriod"/>
            </a:pPr>
            <a:endParaRPr lang="ru-RU" sz="1700" b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lvl="0" indent="-342900" algn="just">
              <a:buFont typeface="+mj-lt"/>
              <a:buAutoNum type="arabicPeriod"/>
            </a:pPr>
            <a:r>
              <a:rPr lang="ru-RU" sz="1700" b="1" dirty="0">
                <a:latin typeface="Cambria" panose="02040503050406030204" pitchFamily="18" charset="0"/>
                <a:ea typeface="Cambria" panose="02040503050406030204" pitchFamily="18" charset="0"/>
              </a:rPr>
              <a:t>Россия создала ядерный щит для обороноспособности страны.</a:t>
            </a:r>
          </a:p>
          <a:p>
            <a:pPr marL="342900" lvl="0" indent="-342900" algn="just">
              <a:buFont typeface="+mj-lt"/>
              <a:buAutoNum type="arabicPeriod"/>
            </a:pPr>
            <a:endParaRPr lang="ru-RU" sz="1700" b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lvl="0" indent="-342900" algn="just">
              <a:buFont typeface="+mj-lt"/>
              <a:buAutoNum type="arabicPeriod"/>
            </a:pPr>
            <a:r>
              <a:rPr lang="ru-RU" sz="1700" b="1" dirty="0">
                <a:latin typeface="Cambria" panose="02040503050406030204" pitchFamily="18" charset="0"/>
                <a:ea typeface="Cambria" panose="02040503050406030204" pitchFamily="18" charset="0"/>
              </a:rPr>
              <a:t>Россия непрерывно работает над снижением рисков применения </a:t>
            </a:r>
          </a:p>
          <a:p>
            <a:pPr lvl="0" algn="just"/>
            <a:r>
              <a:rPr lang="ru-RU" sz="1700" b="1" dirty="0">
                <a:latin typeface="Cambria" panose="02040503050406030204" pitchFamily="18" charset="0"/>
                <a:ea typeface="Cambria" panose="02040503050406030204" pitchFamily="18" charset="0"/>
              </a:rPr>
              <a:t>       атомной энергии.</a:t>
            </a:r>
          </a:p>
        </p:txBody>
      </p:sp>
    </p:spTree>
    <p:extLst>
      <p:ext uri="{BB962C8B-B14F-4D97-AF65-F5344CB8AC3E}">
        <p14:creationId xmlns:p14="http://schemas.microsoft.com/office/powerpoint/2010/main" val="2177695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45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4">
            <a:extLst>
              <a:ext uri="{FF2B5EF4-FFF2-40B4-BE49-F238E27FC236}">
                <a16:creationId xmlns:a16="http://schemas.microsoft.com/office/drawing/2014/main" id="{D195CE40-3C27-4BCF-9900-321A0D4D2266}"/>
              </a:ext>
            </a:extLst>
          </p:cNvPr>
          <p:cNvGrpSpPr/>
          <p:nvPr/>
        </p:nvGrpSpPr>
        <p:grpSpPr>
          <a:xfrm>
            <a:off x="8229600" y="133350"/>
            <a:ext cx="564454" cy="582178"/>
            <a:chOff x="3862388" y="1625601"/>
            <a:chExt cx="608013" cy="628649"/>
          </a:xfrm>
          <a:solidFill>
            <a:schemeClr val="accent1"/>
          </a:solidFill>
        </p:grpSpPr>
        <p:sp>
          <p:nvSpPr>
            <p:cNvPr id="3" name="Freeform 37">
              <a:extLst>
                <a:ext uri="{FF2B5EF4-FFF2-40B4-BE49-F238E27FC236}">
                  <a16:creationId xmlns:a16="http://schemas.microsoft.com/office/drawing/2014/main" id="{471FA08B-2C5E-4CBD-AC95-1E6202DDCF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2888" y="1625601"/>
              <a:ext cx="227013" cy="628649"/>
            </a:xfrm>
            <a:custGeom>
              <a:avLst/>
              <a:gdLst>
                <a:gd name="T0" fmla="*/ 67 w 135"/>
                <a:gd name="T1" fmla="*/ 0 h 373"/>
                <a:gd name="T2" fmla="*/ 0 w 135"/>
                <a:gd name="T3" fmla="*/ 186 h 373"/>
                <a:gd name="T4" fmla="*/ 67 w 135"/>
                <a:gd name="T5" fmla="*/ 373 h 373"/>
                <a:gd name="T6" fmla="*/ 135 w 135"/>
                <a:gd name="T7" fmla="*/ 186 h 373"/>
                <a:gd name="T8" fmla="*/ 67 w 135"/>
                <a:gd name="T9" fmla="*/ 0 h 373"/>
                <a:gd name="T10" fmla="*/ 67 w 135"/>
                <a:gd name="T11" fmla="*/ 354 h 373"/>
                <a:gd name="T12" fmla="*/ 14 w 135"/>
                <a:gd name="T13" fmla="*/ 186 h 373"/>
                <a:gd name="T14" fmla="*/ 67 w 135"/>
                <a:gd name="T15" fmla="*/ 18 h 373"/>
                <a:gd name="T16" fmla="*/ 121 w 135"/>
                <a:gd name="T17" fmla="*/ 186 h 373"/>
                <a:gd name="T18" fmla="*/ 67 w 135"/>
                <a:gd name="T19" fmla="*/ 35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373">
                  <a:moveTo>
                    <a:pt x="67" y="0"/>
                  </a:moveTo>
                  <a:cubicBezTo>
                    <a:pt x="30" y="0"/>
                    <a:pt x="0" y="83"/>
                    <a:pt x="0" y="186"/>
                  </a:cubicBezTo>
                  <a:cubicBezTo>
                    <a:pt x="0" y="289"/>
                    <a:pt x="30" y="373"/>
                    <a:pt x="67" y="373"/>
                  </a:cubicBezTo>
                  <a:cubicBezTo>
                    <a:pt x="105" y="373"/>
                    <a:pt x="135" y="289"/>
                    <a:pt x="135" y="186"/>
                  </a:cubicBezTo>
                  <a:cubicBezTo>
                    <a:pt x="135" y="83"/>
                    <a:pt x="105" y="0"/>
                    <a:pt x="67" y="0"/>
                  </a:cubicBezTo>
                  <a:close/>
                  <a:moveTo>
                    <a:pt x="67" y="354"/>
                  </a:moveTo>
                  <a:cubicBezTo>
                    <a:pt x="42" y="354"/>
                    <a:pt x="14" y="283"/>
                    <a:pt x="14" y="186"/>
                  </a:cubicBezTo>
                  <a:cubicBezTo>
                    <a:pt x="14" y="90"/>
                    <a:pt x="42" y="18"/>
                    <a:pt x="67" y="18"/>
                  </a:cubicBezTo>
                  <a:cubicBezTo>
                    <a:pt x="93" y="18"/>
                    <a:pt x="121" y="90"/>
                    <a:pt x="121" y="186"/>
                  </a:cubicBezTo>
                  <a:cubicBezTo>
                    <a:pt x="121" y="283"/>
                    <a:pt x="93" y="354"/>
                    <a:pt x="67" y="3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4" name="Freeform 38">
              <a:extLst>
                <a:ext uri="{FF2B5EF4-FFF2-40B4-BE49-F238E27FC236}">
                  <a16:creationId xmlns:a16="http://schemas.microsoft.com/office/drawing/2014/main" id="{3E66865F-C341-4458-9709-92E976C0BA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19 w 361"/>
                <a:gd name="T1" fmla="*/ 32 h 251"/>
                <a:gd name="T2" fmla="*/ 146 w 361"/>
                <a:gd name="T3" fmla="*/ 184 h 251"/>
                <a:gd name="T4" fmla="*/ 342 w 361"/>
                <a:gd name="T5" fmla="*/ 219 h 251"/>
                <a:gd name="T6" fmla="*/ 214 w 361"/>
                <a:gd name="T7" fmla="*/ 67 h 251"/>
                <a:gd name="T8" fmla="*/ 19 w 361"/>
                <a:gd name="T9" fmla="*/ 32 h 251"/>
                <a:gd name="T10" fmla="*/ 326 w 361"/>
                <a:gd name="T11" fmla="*/ 209 h 251"/>
                <a:gd name="T12" fmla="*/ 154 w 361"/>
                <a:gd name="T13" fmla="*/ 172 h 251"/>
                <a:gd name="T14" fmla="*/ 35 w 361"/>
                <a:gd name="T15" fmla="*/ 41 h 251"/>
                <a:gd name="T16" fmla="*/ 207 w 361"/>
                <a:gd name="T17" fmla="*/ 79 h 251"/>
                <a:gd name="T18" fmla="*/ 326 w 361"/>
                <a:gd name="T19" fmla="*/ 209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19" y="32"/>
                  </a:moveTo>
                  <a:cubicBezTo>
                    <a:pt x="0" y="64"/>
                    <a:pt x="57" y="132"/>
                    <a:pt x="146" y="184"/>
                  </a:cubicBezTo>
                  <a:cubicBezTo>
                    <a:pt x="236" y="236"/>
                    <a:pt x="323" y="251"/>
                    <a:pt x="342" y="219"/>
                  </a:cubicBezTo>
                  <a:cubicBezTo>
                    <a:pt x="361" y="186"/>
                    <a:pt x="303" y="118"/>
                    <a:pt x="214" y="67"/>
                  </a:cubicBezTo>
                  <a:cubicBezTo>
                    <a:pt x="125" y="15"/>
                    <a:pt x="37" y="0"/>
                    <a:pt x="19" y="32"/>
                  </a:cubicBezTo>
                  <a:close/>
                  <a:moveTo>
                    <a:pt x="326" y="209"/>
                  </a:moveTo>
                  <a:cubicBezTo>
                    <a:pt x="313" y="231"/>
                    <a:pt x="237" y="220"/>
                    <a:pt x="154" y="172"/>
                  </a:cubicBezTo>
                  <a:cubicBezTo>
                    <a:pt x="70" y="124"/>
                    <a:pt x="22" y="63"/>
                    <a:pt x="35" y="41"/>
                  </a:cubicBezTo>
                  <a:cubicBezTo>
                    <a:pt x="47" y="19"/>
                    <a:pt x="124" y="31"/>
                    <a:pt x="207" y="79"/>
                  </a:cubicBezTo>
                  <a:cubicBezTo>
                    <a:pt x="290" y="127"/>
                    <a:pt x="338" y="187"/>
                    <a:pt x="326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5" name="Freeform 39">
              <a:extLst>
                <a:ext uri="{FF2B5EF4-FFF2-40B4-BE49-F238E27FC236}">
                  <a16:creationId xmlns:a16="http://schemas.microsoft.com/office/drawing/2014/main" id="{A97702F5-31C8-4692-9999-FC79D0D191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214 w 361"/>
                <a:gd name="T1" fmla="*/ 184 h 251"/>
                <a:gd name="T2" fmla="*/ 342 w 361"/>
                <a:gd name="T3" fmla="*/ 32 h 251"/>
                <a:gd name="T4" fmla="*/ 146 w 361"/>
                <a:gd name="T5" fmla="*/ 67 h 251"/>
                <a:gd name="T6" fmla="*/ 19 w 361"/>
                <a:gd name="T7" fmla="*/ 219 h 251"/>
                <a:gd name="T8" fmla="*/ 214 w 361"/>
                <a:gd name="T9" fmla="*/ 184 h 251"/>
                <a:gd name="T10" fmla="*/ 207 w 361"/>
                <a:gd name="T11" fmla="*/ 172 h 251"/>
                <a:gd name="T12" fmla="*/ 35 w 361"/>
                <a:gd name="T13" fmla="*/ 209 h 251"/>
                <a:gd name="T14" fmla="*/ 154 w 361"/>
                <a:gd name="T15" fmla="*/ 79 h 251"/>
                <a:gd name="T16" fmla="*/ 326 w 361"/>
                <a:gd name="T17" fmla="*/ 41 h 251"/>
                <a:gd name="T18" fmla="*/ 207 w 361"/>
                <a:gd name="T19" fmla="*/ 17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214" y="184"/>
                  </a:moveTo>
                  <a:cubicBezTo>
                    <a:pt x="303" y="132"/>
                    <a:pt x="361" y="64"/>
                    <a:pt x="342" y="32"/>
                  </a:cubicBezTo>
                  <a:cubicBezTo>
                    <a:pt x="323" y="0"/>
                    <a:pt x="236" y="15"/>
                    <a:pt x="146" y="67"/>
                  </a:cubicBezTo>
                  <a:cubicBezTo>
                    <a:pt x="57" y="118"/>
                    <a:pt x="0" y="186"/>
                    <a:pt x="19" y="219"/>
                  </a:cubicBezTo>
                  <a:cubicBezTo>
                    <a:pt x="37" y="251"/>
                    <a:pt x="125" y="236"/>
                    <a:pt x="214" y="184"/>
                  </a:cubicBezTo>
                  <a:close/>
                  <a:moveTo>
                    <a:pt x="207" y="172"/>
                  </a:moveTo>
                  <a:cubicBezTo>
                    <a:pt x="124" y="220"/>
                    <a:pt x="47" y="231"/>
                    <a:pt x="35" y="209"/>
                  </a:cubicBezTo>
                  <a:cubicBezTo>
                    <a:pt x="22" y="187"/>
                    <a:pt x="70" y="127"/>
                    <a:pt x="154" y="79"/>
                  </a:cubicBezTo>
                  <a:cubicBezTo>
                    <a:pt x="237" y="31"/>
                    <a:pt x="313" y="19"/>
                    <a:pt x="326" y="41"/>
                  </a:cubicBezTo>
                  <a:cubicBezTo>
                    <a:pt x="338" y="63"/>
                    <a:pt x="290" y="123"/>
                    <a:pt x="207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6" name="Oval 40">
              <a:extLst>
                <a:ext uri="{FF2B5EF4-FFF2-40B4-BE49-F238E27FC236}">
                  <a16:creationId xmlns:a16="http://schemas.microsoft.com/office/drawing/2014/main" id="{E68F5C8B-15DC-4C8F-ADD6-BFE77CE6CF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1150" y="1895475"/>
              <a:ext cx="88900" cy="873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34C479A8-6106-4CA5-9A80-651CD1D05838}"/>
              </a:ext>
            </a:extLst>
          </p:cNvPr>
          <p:cNvGrpSpPr/>
          <p:nvPr/>
        </p:nvGrpSpPr>
        <p:grpSpPr>
          <a:xfrm>
            <a:off x="-29441" y="123167"/>
            <a:ext cx="6858461" cy="471850"/>
            <a:chOff x="-29441" y="123167"/>
            <a:chExt cx="6858461" cy="471850"/>
          </a:xfrm>
        </p:grpSpPr>
        <p:sp>
          <p:nvSpPr>
            <p:cNvPr id="8" name="矩形 6">
              <a:extLst>
                <a:ext uri="{FF2B5EF4-FFF2-40B4-BE49-F238E27FC236}">
                  <a16:creationId xmlns:a16="http://schemas.microsoft.com/office/drawing/2014/main" id="{B67E4D28-43C2-41C6-8E94-03DF358BDD29}"/>
                </a:ext>
              </a:extLst>
            </p:cNvPr>
            <p:cNvSpPr/>
            <p:nvPr/>
          </p:nvSpPr>
          <p:spPr>
            <a:xfrm>
              <a:off x="0" y="133350"/>
              <a:ext cx="6829020" cy="46166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endPara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Равнобедренный треугольник 8">
              <a:extLst>
                <a:ext uri="{FF2B5EF4-FFF2-40B4-BE49-F238E27FC236}">
                  <a16:creationId xmlns:a16="http://schemas.microsoft.com/office/drawing/2014/main" id="{70774941-9A1D-4422-A68E-1F0218F308F9}"/>
                </a:ext>
              </a:extLst>
            </p:cNvPr>
            <p:cNvSpPr/>
            <p:nvPr/>
          </p:nvSpPr>
          <p:spPr>
            <a:xfrm rot="5400000">
              <a:off x="12754" y="80972"/>
              <a:ext cx="471850" cy="55624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691790DC-63BE-46EE-BAFF-226695C2568C}"/>
              </a:ext>
            </a:extLst>
          </p:cNvPr>
          <p:cNvSpPr txBox="1"/>
          <p:nvPr/>
        </p:nvSpPr>
        <p:spPr>
          <a:xfrm>
            <a:off x="590171" y="174425"/>
            <a:ext cx="723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ambria" panose="02040503050406030204" pitchFamily="18" charset="0"/>
                <a:ea typeface="Cambria" panose="02040503050406030204" pitchFamily="18" charset="0"/>
              </a:rPr>
              <a:t>Атомный проект великой страны: история и настоящее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EBC63DBB-9DB9-4206-9DAA-AA07D8F6A411}"/>
              </a:ext>
            </a:extLst>
          </p:cNvPr>
          <p:cNvSpPr/>
          <p:nvPr/>
        </p:nvSpPr>
        <p:spPr>
          <a:xfrm>
            <a:off x="228164" y="1352550"/>
            <a:ext cx="854537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rgbClr val="FF66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Если вы считаете, что вам есть над чем подумать, прикрепите </a:t>
            </a:r>
            <a:r>
              <a:rPr lang="ru-RU" sz="2000" b="1">
                <a:solidFill>
                  <a:srgbClr val="FF66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свой магнит-«электрон» </a:t>
            </a:r>
            <a:r>
              <a:rPr lang="ru-RU" sz="2000" b="1" dirty="0">
                <a:solidFill>
                  <a:srgbClr val="FF66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на оранжевую орбиту.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sz="2000" b="1" dirty="0">
              <a:solidFill>
                <a:srgbClr val="FF66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Если вы открыли для себя что-то новое – на синюю.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sz="20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rgbClr val="0066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Если вы просто довольны нашей встречей (собой, своей ролью в ней) – на зеленую.</a:t>
            </a:r>
          </a:p>
        </p:txBody>
      </p:sp>
    </p:spTree>
    <p:extLst>
      <p:ext uri="{BB962C8B-B14F-4D97-AF65-F5344CB8AC3E}">
        <p14:creationId xmlns:p14="http://schemas.microsoft.com/office/powerpoint/2010/main" val="2755318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45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4">
            <a:extLst>
              <a:ext uri="{FF2B5EF4-FFF2-40B4-BE49-F238E27FC236}">
                <a16:creationId xmlns:a16="http://schemas.microsoft.com/office/drawing/2014/main" id="{D195CE40-3C27-4BCF-9900-321A0D4D2266}"/>
              </a:ext>
            </a:extLst>
          </p:cNvPr>
          <p:cNvGrpSpPr/>
          <p:nvPr/>
        </p:nvGrpSpPr>
        <p:grpSpPr>
          <a:xfrm>
            <a:off x="8229600" y="133350"/>
            <a:ext cx="564454" cy="582178"/>
            <a:chOff x="3862388" y="1625601"/>
            <a:chExt cx="608013" cy="628649"/>
          </a:xfrm>
          <a:solidFill>
            <a:schemeClr val="accent1"/>
          </a:solidFill>
        </p:grpSpPr>
        <p:sp>
          <p:nvSpPr>
            <p:cNvPr id="3" name="Freeform 37">
              <a:extLst>
                <a:ext uri="{FF2B5EF4-FFF2-40B4-BE49-F238E27FC236}">
                  <a16:creationId xmlns:a16="http://schemas.microsoft.com/office/drawing/2014/main" id="{471FA08B-2C5E-4CBD-AC95-1E6202DDCF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2888" y="1625601"/>
              <a:ext cx="227013" cy="628649"/>
            </a:xfrm>
            <a:custGeom>
              <a:avLst/>
              <a:gdLst>
                <a:gd name="T0" fmla="*/ 67 w 135"/>
                <a:gd name="T1" fmla="*/ 0 h 373"/>
                <a:gd name="T2" fmla="*/ 0 w 135"/>
                <a:gd name="T3" fmla="*/ 186 h 373"/>
                <a:gd name="T4" fmla="*/ 67 w 135"/>
                <a:gd name="T5" fmla="*/ 373 h 373"/>
                <a:gd name="T6" fmla="*/ 135 w 135"/>
                <a:gd name="T7" fmla="*/ 186 h 373"/>
                <a:gd name="T8" fmla="*/ 67 w 135"/>
                <a:gd name="T9" fmla="*/ 0 h 373"/>
                <a:gd name="T10" fmla="*/ 67 w 135"/>
                <a:gd name="T11" fmla="*/ 354 h 373"/>
                <a:gd name="T12" fmla="*/ 14 w 135"/>
                <a:gd name="T13" fmla="*/ 186 h 373"/>
                <a:gd name="T14" fmla="*/ 67 w 135"/>
                <a:gd name="T15" fmla="*/ 18 h 373"/>
                <a:gd name="T16" fmla="*/ 121 w 135"/>
                <a:gd name="T17" fmla="*/ 186 h 373"/>
                <a:gd name="T18" fmla="*/ 67 w 135"/>
                <a:gd name="T19" fmla="*/ 35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373">
                  <a:moveTo>
                    <a:pt x="67" y="0"/>
                  </a:moveTo>
                  <a:cubicBezTo>
                    <a:pt x="30" y="0"/>
                    <a:pt x="0" y="83"/>
                    <a:pt x="0" y="186"/>
                  </a:cubicBezTo>
                  <a:cubicBezTo>
                    <a:pt x="0" y="289"/>
                    <a:pt x="30" y="373"/>
                    <a:pt x="67" y="373"/>
                  </a:cubicBezTo>
                  <a:cubicBezTo>
                    <a:pt x="105" y="373"/>
                    <a:pt x="135" y="289"/>
                    <a:pt x="135" y="186"/>
                  </a:cubicBezTo>
                  <a:cubicBezTo>
                    <a:pt x="135" y="83"/>
                    <a:pt x="105" y="0"/>
                    <a:pt x="67" y="0"/>
                  </a:cubicBezTo>
                  <a:close/>
                  <a:moveTo>
                    <a:pt x="67" y="354"/>
                  </a:moveTo>
                  <a:cubicBezTo>
                    <a:pt x="42" y="354"/>
                    <a:pt x="14" y="283"/>
                    <a:pt x="14" y="186"/>
                  </a:cubicBezTo>
                  <a:cubicBezTo>
                    <a:pt x="14" y="90"/>
                    <a:pt x="42" y="18"/>
                    <a:pt x="67" y="18"/>
                  </a:cubicBezTo>
                  <a:cubicBezTo>
                    <a:pt x="93" y="18"/>
                    <a:pt x="121" y="90"/>
                    <a:pt x="121" y="186"/>
                  </a:cubicBezTo>
                  <a:cubicBezTo>
                    <a:pt x="121" y="283"/>
                    <a:pt x="93" y="354"/>
                    <a:pt x="67" y="3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4" name="Freeform 38">
              <a:extLst>
                <a:ext uri="{FF2B5EF4-FFF2-40B4-BE49-F238E27FC236}">
                  <a16:creationId xmlns:a16="http://schemas.microsoft.com/office/drawing/2014/main" id="{3E66865F-C341-4458-9709-92E976C0BA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19 w 361"/>
                <a:gd name="T1" fmla="*/ 32 h 251"/>
                <a:gd name="T2" fmla="*/ 146 w 361"/>
                <a:gd name="T3" fmla="*/ 184 h 251"/>
                <a:gd name="T4" fmla="*/ 342 w 361"/>
                <a:gd name="T5" fmla="*/ 219 h 251"/>
                <a:gd name="T6" fmla="*/ 214 w 361"/>
                <a:gd name="T7" fmla="*/ 67 h 251"/>
                <a:gd name="T8" fmla="*/ 19 w 361"/>
                <a:gd name="T9" fmla="*/ 32 h 251"/>
                <a:gd name="T10" fmla="*/ 326 w 361"/>
                <a:gd name="T11" fmla="*/ 209 h 251"/>
                <a:gd name="T12" fmla="*/ 154 w 361"/>
                <a:gd name="T13" fmla="*/ 172 h 251"/>
                <a:gd name="T14" fmla="*/ 35 w 361"/>
                <a:gd name="T15" fmla="*/ 41 h 251"/>
                <a:gd name="T16" fmla="*/ 207 w 361"/>
                <a:gd name="T17" fmla="*/ 79 h 251"/>
                <a:gd name="T18" fmla="*/ 326 w 361"/>
                <a:gd name="T19" fmla="*/ 209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19" y="32"/>
                  </a:moveTo>
                  <a:cubicBezTo>
                    <a:pt x="0" y="64"/>
                    <a:pt x="57" y="132"/>
                    <a:pt x="146" y="184"/>
                  </a:cubicBezTo>
                  <a:cubicBezTo>
                    <a:pt x="236" y="236"/>
                    <a:pt x="323" y="251"/>
                    <a:pt x="342" y="219"/>
                  </a:cubicBezTo>
                  <a:cubicBezTo>
                    <a:pt x="361" y="186"/>
                    <a:pt x="303" y="118"/>
                    <a:pt x="214" y="67"/>
                  </a:cubicBezTo>
                  <a:cubicBezTo>
                    <a:pt x="125" y="15"/>
                    <a:pt x="37" y="0"/>
                    <a:pt x="19" y="32"/>
                  </a:cubicBezTo>
                  <a:close/>
                  <a:moveTo>
                    <a:pt x="326" y="209"/>
                  </a:moveTo>
                  <a:cubicBezTo>
                    <a:pt x="313" y="231"/>
                    <a:pt x="237" y="220"/>
                    <a:pt x="154" y="172"/>
                  </a:cubicBezTo>
                  <a:cubicBezTo>
                    <a:pt x="70" y="124"/>
                    <a:pt x="22" y="63"/>
                    <a:pt x="35" y="41"/>
                  </a:cubicBezTo>
                  <a:cubicBezTo>
                    <a:pt x="47" y="19"/>
                    <a:pt x="124" y="31"/>
                    <a:pt x="207" y="79"/>
                  </a:cubicBezTo>
                  <a:cubicBezTo>
                    <a:pt x="290" y="127"/>
                    <a:pt x="338" y="187"/>
                    <a:pt x="326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5" name="Freeform 39">
              <a:extLst>
                <a:ext uri="{FF2B5EF4-FFF2-40B4-BE49-F238E27FC236}">
                  <a16:creationId xmlns:a16="http://schemas.microsoft.com/office/drawing/2014/main" id="{A97702F5-31C8-4692-9999-FC79D0D191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214 w 361"/>
                <a:gd name="T1" fmla="*/ 184 h 251"/>
                <a:gd name="T2" fmla="*/ 342 w 361"/>
                <a:gd name="T3" fmla="*/ 32 h 251"/>
                <a:gd name="T4" fmla="*/ 146 w 361"/>
                <a:gd name="T5" fmla="*/ 67 h 251"/>
                <a:gd name="T6" fmla="*/ 19 w 361"/>
                <a:gd name="T7" fmla="*/ 219 h 251"/>
                <a:gd name="T8" fmla="*/ 214 w 361"/>
                <a:gd name="T9" fmla="*/ 184 h 251"/>
                <a:gd name="T10" fmla="*/ 207 w 361"/>
                <a:gd name="T11" fmla="*/ 172 h 251"/>
                <a:gd name="T12" fmla="*/ 35 w 361"/>
                <a:gd name="T13" fmla="*/ 209 h 251"/>
                <a:gd name="T14" fmla="*/ 154 w 361"/>
                <a:gd name="T15" fmla="*/ 79 h 251"/>
                <a:gd name="T16" fmla="*/ 326 w 361"/>
                <a:gd name="T17" fmla="*/ 41 h 251"/>
                <a:gd name="T18" fmla="*/ 207 w 361"/>
                <a:gd name="T19" fmla="*/ 17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214" y="184"/>
                  </a:moveTo>
                  <a:cubicBezTo>
                    <a:pt x="303" y="132"/>
                    <a:pt x="361" y="64"/>
                    <a:pt x="342" y="32"/>
                  </a:cubicBezTo>
                  <a:cubicBezTo>
                    <a:pt x="323" y="0"/>
                    <a:pt x="236" y="15"/>
                    <a:pt x="146" y="67"/>
                  </a:cubicBezTo>
                  <a:cubicBezTo>
                    <a:pt x="57" y="118"/>
                    <a:pt x="0" y="186"/>
                    <a:pt x="19" y="219"/>
                  </a:cubicBezTo>
                  <a:cubicBezTo>
                    <a:pt x="37" y="251"/>
                    <a:pt x="125" y="236"/>
                    <a:pt x="214" y="184"/>
                  </a:cubicBezTo>
                  <a:close/>
                  <a:moveTo>
                    <a:pt x="207" y="172"/>
                  </a:moveTo>
                  <a:cubicBezTo>
                    <a:pt x="124" y="220"/>
                    <a:pt x="47" y="231"/>
                    <a:pt x="35" y="209"/>
                  </a:cubicBezTo>
                  <a:cubicBezTo>
                    <a:pt x="22" y="187"/>
                    <a:pt x="70" y="127"/>
                    <a:pt x="154" y="79"/>
                  </a:cubicBezTo>
                  <a:cubicBezTo>
                    <a:pt x="237" y="31"/>
                    <a:pt x="313" y="19"/>
                    <a:pt x="326" y="41"/>
                  </a:cubicBezTo>
                  <a:cubicBezTo>
                    <a:pt x="338" y="63"/>
                    <a:pt x="290" y="123"/>
                    <a:pt x="207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6" name="Oval 40">
              <a:extLst>
                <a:ext uri="{FF2B5EF4-FFF2-40B4-BE49-F238E27FC236}">
                  <a16:creationId xmlns:a16="http://schemas.microsoft.com/office/drawing/2014/main" id="{E68F5C8B-15DC-4C8F-ADD6-BFE77CE6CF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1150" y="1895475"/>
              <a:ext cx="88900" cy="873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</p:grp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381D7EE0-A946-4C8F-9D1F-EE2FF7401D3C}"/>
              </a:ext>
            </a:extLst>
          </p:cNvPr>
          <p:cNvGrpSpPr/>
          <p:nvPr/>
        </p:nvGrpSpPr>
        <p:grpSpPr>
          <a:xfrm>
            <a:off x="-29441" y="123167"/>
            <a:ext cx="6858461" cy="471850"/>
            <a:chOff x="-29441" y="123167"/>
            <a:chExt cx="6858461" cy="471850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3AD7A725-333E-4ED5-A026-A67DDEBB6A07}"/>
                </a:ext>
              </a:extLst>
            </p:cNvPr>
            <p:cNvSpPr/>
            <p:nvPr/>
          </p:nvSpPr>
          <p:spPr>
            <a:xfrm>
              <a:off x="0" y="133350"/>
              <a:ext cx="6829020" cy="46166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endPara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Равнобедренный треугольник 7">
              <a:extLst>
                <a:ext uri="{FF2B5EF4-FFF2-40B4-BE49-F238E27FC236}">
                  <a16:creationId xmlns:a16="http://schemas.microsoft.com/office/drawing/2014/main" id="{127B142A-58F8-4A42-B20E-C97A0E2811C0}"/>
                </a:ext>
              </a:extLst>
            </p:cNvPr>
            <p:cNvSpPr/>
            <p:nvPr/>
          </p:nvSpPr>
          <p:spPr>
            <a:xfrm rot="5400000">
              <a:off x="12754" y="80972"/>
              <a:ext cx="471850" cy="55624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F4549DB2-E8FA-438F-ACD1-DD318486EC43}"/>
              </a:ext>
            </a:extLst>
          </p:cNvPr>
          <p:cNvSpPr txBox="1"/>
          <p:nvPr/>
        </p:nvSpPr>
        <p:spPr>
          <a:xfrm>
            <a:off x="248679" y="664462"/>
            <a:ext cx="9677400" cy="4479038"/>
          </a:xfrm>
          <a:prstGeom prst="rect">
            <a:avLst/>
          </a:prstGeom>
          <a:noFill/>
        </p:spPr>
        <p:txBody>
          <a:bodyPr wrap="square" numCol="3" rtlCol="0">
            <a:spAutoFit/>
          </a:bodyPr>
          <a:lstStyle/>
          <a:p>
            <a:r>
              <a:rPr lang="ru-RU" sz="1300" dirty="0"/>
              <a:t>Два года, старый, весь седой,</a:t>
            </a:r>
          </a:p>
          <a:p>
            <a:r>
              <a:rPr lang="ru-RU" sz="1300" dirty="0"/>
              <a:t>И новый, молодой,</a:t>
            </a:r>
          </a:p>
          <a:p>
            <a:r>
              <a:rPr lang="ru-RU" sz="1300" dirty="0"/>
              <a:t>В снега и вьюги </a:t>
            </a:r>
            <a:r>
              <a:rPr lang="ru-RU" sz="1300" dirty="0" err="1"/>
              <a:t>облачась</a:t>
            </a:r>
            <a:r>
              <a:rPr lang="ru-RU" sz="1300" dirty="0"/>
              <a:t>,</a:t>
            </a:r>
          </a:p>
          <a:p>
            <a:r>
              <a:rPr lang="ru-RU" sz="1300" dirty="0"/>
              <a:t>Сошлись в полночный час.</a:t>
            </a:r>
          </a:p>
          <a:p>
            <a:endParaRPr lang="ru-RU" sz="1300" dirty="0"/>
          </a:p>
          <a:p>
            <a:r>
              <a:rPr lang="ru-RU" sz="1300" dirty="0"/>
              <a:t>— Осталось несколько минут</a:t>
            </a:r>
          </a:p>
          <a:p>
            <a:r>
              <a:rPr lang="ru-RU" sz="1300" dirty="0"/>
              <a:t>Мне жить, — сказал старик. —</a:t>
            </a:r>
          </a:p>
          <a:p>
            <a:r>
              <a:rPr lang="ru-RU" sz="1300" dirty="0"/>
              <a:t>Все смотрят на часы и ждут,</a:t>
            </a:r>
          </a:p>
          <a:p>
            <a:r>
              <a:rPr lang="ru-RU" sz="1300" dirty="0"/>
              <a:t>Чтоб ты, дитя, возник.</a:t>
            </a:r>
          </a:p>
          <a:p>
            <a:r>
              <a:rPr lang="ru-RU" sz="1300" dirty="0"/>
              <a:t> </a:t>
            </a:r>
          </a:p>
          <a:p>
            <a:r>
              <a:rPr lang="ru-RU" sz="1300" dirty="0"/>
              <a:t>И вот, покуда цифра пять</a:t>
            </a:r>
          </a:p>
          <a:p>
            <a:r>
              <a:rPr lang="ru-RU" sz="1300" dirty="0"/>
              <a:t>Идет в небытие,</a:t>
            </a:r>
          </a:p>
          <a:p>
            <a:r>
              <a:rPr lang="ru-RU" sz="1300" dirty="0"/>
              <a:t>Хочу тебе я передать</a:t>
            </a:r>
          </a:p>
          <a:p>
            <a:r>
              <a:rPr lang="ru-RU" sz="1300" dirty="0"/>
              <a:t>Наследие мое.</a:t>
            </a:r>
          </a:p>
          <a:p>
            <a:r>
              <a:rPr lang="ru-RU" sz="1300" dirty="0"/>
              <a:t> </a:t>
            </a:r>
          </a:p>
          <a:p>
            <a:r>
              <a:rPr lang="ru-RU" sz="1300" b="1" dirty="0"/>
              <a:t>Я был необычайный год,</a:t>
            </a:r>
            <a:endParaRPr lang="ru-RU" sz="1300" dirty="0"/>
          </a:p>
          <a:p>
            <a:r>
              <a:rPr lang="ru-RU" sz="1300" b="1" dirty="0"/>
              <a:t>Вместительный, как век.</a:t>
            </a:r>
            <a:endParaRPr lang="ru-RU" sz="1300" dirty="0"/>
          </a:p>
          <a:p>
            <a:r>
              <a:rPr lang="ru-RU" sz="1300" b="1" dirty="0"/>
              <a:t>Моих событий бурный ход</a:t>
            </a:r>
            <a:endParaRPr lang="ru-RU" sz="1300" dirty="0"/>
          </a:p>
          <a:p>
            <a:r>
              <a:rPr lang="ru-RU" sz="1300" b="1" dirty="0"/>
              <a:t>Запомнит человек.</a:t>
            </a:r>
            <a:endParaRPr lang="ru-RU" sz="1300" dirty="0"/>
          </a:p>
          <a:p>
            <a:r>
              <a:rPr lang="ru-RU" sz="1300" b="1" dirty="0"/>
              <a:t> </a:t>
            </a:r>
            <a:endParaRPr lang="ru-RU" sz="1300" dirty="0"/>
          </a:p>
          <a:p>
            <a:r>
              <a:rPr lang="ru-RU" sz="1300" b="1" dirty="0"/>
              <a:t>Полжизни я провел в бою</a:t>
            </a:r>
            <a:endParaRPr lang="ru-RU" sz="1300" dirty="0"/>
          </a:p>
          <a:p>
            <a:r>
              <a:rPr lang="ru-RU" sz="1300" b="1" dirty="0"/>
              <a:t>В лесах, горах, степи.</a:t>
            </a:r>
            <a:endParaRPr lang="ru-RU" sz="1300" dirty="0"/>
          </a:p>
          <a:p>
            <a:r>
              <a:rPr lang="ru-RU" sz="1300" b="1" dirty="0"/>
              <a:t>Я победил. А ты мою</a:t>
            </a:r>
            <a:endParaRPr lang="ru-RU" sz="1300" dirty="0"/>
          </a:p>
          <a:p>
            <a:r>
              <a:rPr lang="ru-RU" sz="1300" b="1" dirty="0"/>
              <a:t>Победу закрепи.</a:t>
            </a:r>
            <a:endParaRPr lang="ru-RU" sz="1300" dirty="0"/>
          </a:p>
          <a:p>
            <a:r>
              <a:rPr lang="ru-RU" sz="1300" b="1" dirty="0"/>
              <a:t> </a:t>
            </a:r>
            <a:endParaRPr lang="ru-RU" sz="1300" dirty="0"/>
          </a:p>
          <a:p>
            <a:r>
              <a:rPr lang="ru-RU" sz="1300" b="1" dirty="0"/>
              <a:t>Меня убийцы-главари</a:t>
            </a:r>
            <a:endParaRPr lang="ru-RU" sz="1300" dirty="0"/>
          </a:p>
          <a:p>
            <a:r>
              <a:rPr lang="ru-RU" sz="1300" b="1" dirty="0"/>
              <a:t>Боялись, как огня.</a:t>
            </a:r>
            <a:endParaRPr lang="ru-RU" sz="1300" dirty="0"/>
          </a:p>
          <a:p>
            <a:r>
              <a:rPr lang="ru-RU" sz="1300" b="1" dirty="0"/>
              <a:t>Ты к смерти их приговори</a:t>
            </a:r>
            <a:endParaRPr lang="ru-RU" sz="1300" dirty="0"/>
          </a:p>
          <a:p>
            <a:r>
              <a:rPr lang="ru-RU" sz="1300" b="1" dirty="0"/>
              <a:t>И заверши меня...</a:t>
            </a:r>
            <a:endParaRPr lang="ru-RU" sz="1300" dirty="0"/>
          </a:p>
          <a:p>
            <a:r>
              <a:rPr lang="ru-RU" sz="1300" b="1" dirty="0"/>
              <a:t> </a:t>
            </a:r>
            <a:endParaRPr lang="ru-RU" sz="1300" dirty="0"/>
          </a:p>
          <a:p>
            <a:r>
              <a:rPr lang="ru-RU" sz="1300" b="1" dirty="0"/>
              <a:t>Не только молнию и гром</a:t>
            </a:r>
            <a:endParaRPr lang="ru-RU" sz="1300" dirty="0"/>
          </a:p>
          <a:p>
            <a:r>
              <a:rPr lang="ru-RU" sz="1300" b="1" dirty="0"/>
              <a:t>Носил я в кобуре,</a:t>
            </a:r>
            <a:endParaRPr lang="ru-RU" sz="1300" dirty="0"/>
          </a:p>
          <a:p>
            <a:r>
              <a:rPr lang="ru-RU" sz="1300" b="1" dirty="0"/>
              <a:t>Ударил атомным ядром</a:t>
            </a:r>
            <a:endParaRPr lang="ru-RU" sz="1300" dirty="0"/>
          </a:p>
          <a:p>
            <a:r>
              <a:rPr lang="ru-RU" sz="1300" b="1" dirty="0"/>
              <a:t>Я по земной </a:t>
            </a:r>
            <a:r>
              <a:rPr lang="ru-RU" sz="1300" b="1" dirty="0" err="1"/>
              <a:t>коре</a:t>
            </a:r>
            <a:r>
              <a:rPr lang="ru-RU" sz="1300" b="1" dirty="0"/>
              <a:t>.</a:t>
            </a:r>
            <a:endParaRPr lang="ru-RU" sz="1300" dirty="0"/>
          </a:p>
          <a:p>
            <a:r>
              <a:rPr lang="ru-RU" sz="1300" b="1" dirty="0"/>
              <a:t> </a:t>
            </a:r>
            <a:endParaRPr lang="ru-RU" sz="1300" dirty="0"/>
          </a:p>
          <a:p>
            <a:r>
              <a:rPr lang="ru-RU" sz="1300" b="1" dirty="0"/>
              <a:t>То был космический удар</a:t>
            </a:r>
            <a:endParaRPr lang="ru-RU" sz="1300" dirty="0"/>
          </a:p>
          <a:p>
            <a:r>
              <a:rPr lang="ru-RU" sz="1300" b="1" dirty="0"/>
              <a:t>И пламени смерчи.</a:t>
            </a:r>
            <a:endParaRPr lang="ru-RU" sz="1300" dirty="0"/>
          </a:p>
          <a:p>
            <a:r>
              <a:rPr lang="ru-RU" sz="1300" b="1" dirty="0"/>
              <a:t>На благо людям грозный дар</a:t>
            </a:r>
            <a:endParaRPr lang="ru-RU" sz="1300" dirty="0"/>
          </a:p>
          <a:p>
            <a:r>
              <a:rPr lang="ru-RU" sz="1300" b="1" dirty="0"/>
              <a:t>Природы изучи.</a:t>
            </a:r>
            <a:endParaRPr lang="ru-RU" sz="1300" dirty="0"/>
          </a:p>
          <a:p>
            <a:r>
              <a:rPr lang="ru-RU" sz="1300" dirty="0"/>
              <a:t> </a:t>
            </a:r>
          </a:p>
          <a:p>
            <a:r>
              <a:rPr lang="ru-RU" sz="1300" dirty="0"/>
              <a:t>Смотри: перед тобой плывет</a:t>
            </a:r>
          </a:p>
          <a:p>
            <a:r>
              <a:rPr lang="ru-RU" sz="1300" dirty="0"/>
              <a:t>Туманный шар земной.</a:t>
            </a:r>
          </a:p>
          <a:p>
            <a:r>
              <a:rPr lang="ru-RU" sz="1300" dirty="0"/>
              <a:t>Вот темные моря. А вот —</a:t>
            </a:r>
          </a:p>
          <a:p>
            <a:r>
              <a:rPr lang="ru-RU" sz="1300" dirty="0"/>
              <a:t>Сиянье над страной.</a:t>
            </a:r>
          </a:p>
          <a:p>
            <a:r>
              <a:rPr lang="ru-RU" sz="1300" dirty="0"/>
              <a:t> </a:t>
            </a:r>
          </a:p>
          <a:p>
            <a:r>
              <a:rPr lang="ru-RU" sz="1300" dirty="0"/>
              <a:t>То величайшая из стран,</a:t>
            </a:r>
          </a:p>
          <a:p>
            <a:r>
              <a:rPr lang="ru-RU" sz="1300" dirty="0"/>
              <a:t>Народ ее богат.</a:t>
            </a:r>
          </a:p>
          <a:p>
            <a:r>
              <a:rPr lang="ru-RU" sz="1300" dirty="0"/>
              <a:t>Там есть и уголь, и уран,</a:t>
            </a:r>
          </a:p>
          <a:p>
            <a:r>
              <a:rPr lang="ru-RU" sz="1300" dirty="0"/>
              <a:t>И рожь, и виноград.</a:t>
            </a:r>
          </a:p>
          <a:p>
            <a:r>
              <a:rPr lang="ru-RU" sz="1300" dirty="0"/>
              <a:t> </a:t>
            </a:r>
          </a:p>
          <a:p>
            <a:r>
              <a:rPr lang="ru-RU" sz="1300" dirty="0"/>
              <a:t>Там продвижением вперед</a:t>
            </a:r>
          </a:p>
          <a:p>
            <a:r>
              <a:rPr lang="ru-RU" sz="1300" dirty="0"/>
              <a:t>Отмечены года.</a:t>
            </a:r>
          </a:p>
          <a:p>
            <a:r>
              <a:rPr lang="ru-RU" sz="1300" dirty="0"/>
              <a:t>Там в новом качестве встает</a:t>
            </a:r>
          </a:p>
          <a:p>
            <a:r>
              <a:rPr lang="ru-RU" sz="1300" dirty="0"/>
              <a:t>Величие труда.</a:t>
            </a:r>
          </a:p>
          <a:p>
            <a:r>
              <a:rPr lang="ru-RU" sz="1300" dirty="0"/>
              <a:t> </a:t>
            </a:r>
          </a:p>
          <a:p>
            <a:r>
              <a:rPr lang="ru-RU" sz="1300" dirty="0"/>
              <a:t>Иди же, Новый Год, иди!</a:t>
            </a:r>
          </a:p>
          <a:p>
            <a:r>
              <a:rPr lang="ru-RU" sz="1300" dirty="0"/>
              <a:t>Работай, радуй всех.</a:t>
            </a:r>
          </a:p>
          <a:p>
            <a:r>
              <a:rPr lang="ru-RU" sz="1300" dirty="0"/>
              <a:t>Ты будешь мирного пути</a:t>
            </a:r>
          </a:p>
          <a:p>
            <a:r>
              <a:rPr lang="ru-RU" sz="1300" dirty="0"/>
              <a:t>Одной из важных вех.</a:t>
            </a:r>
          </a:p>
          <a:p>
            <a:r>
              <a:rPr lang="ru-RU" sz="1300" dirty="0"/>
              <a:t> </a:t>
            </a:r>
          </a:p>
          <a:p>
            <a:r>
              <a:rPr lang="ru-RU" sz="1300" dirty="0"/>
              <a:t>Послевоенному труду</a:t>
            </a:r>
          </a:p>
          <a:p>
            <a:r>
              <a:rPr lang="ru-RU" sz="1300" dirty="0"/>
              <a:t>Отдашь свой юный рост</a:t>
            </a:r>
          </a:p>
          <a:p>
            <a:r>
              <a:rPr lang="ru-RU" sz="1300" dirty="0"/>
              <a:t>У всей планеты на виду,</a:t>
            </a:r>
          </a:p>
          <a:p>
            <a:r>
              <a:rPr lang="ru-RU" sz="1300" dirty="0"/>
              <a:t>При свете алых звезд.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33E096E-9C25-468C-A0ED-5C7422346E93}"/>
              </a:ext>
            </a:extLst>
          </p:cNvPr>
          <p:cNvSpPr txBox="1"/>
          <p:nvPr/>
        </p:nvSpPr>
        <p:spPr>
          <a:xfrm>
            <a:off x="685800" y="228909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ambria" panose="02040503050406030204" pitchFamily="18" charset="0"/>
                <a:ea typeface="Cambria" panose="02040503050406030204" pitchFamily="18" charset="0"/>
              </a:rPr>
              <a:t>Стихотворение «Два года»</a:t>
            </a:r>
          </a:p>
        </p:txBody>
      </p:sp>
    </p:spTree>
    <p:extLst>
      <p:ext uri="{BB962C8B-B14F-4D97-AF65-F5344CB8AC3E}">
        <p14:creationId xmlns:p14="http://schemas.microsoft.com/office/powerpoint/2010/main" val="2045755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45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直角三角形 8">
            <a:extLst>
              <a:ext uri="{FF2B5EF4-FFF2-40B4-BE49-F238E27FC236}">
                <a16:creationId xmlns:a16="http://schemas.microsoft.com/office/drawing/2014/main" id="{DCB4B376-50F9-4053-AB32-61782794A035}"/>
              </a:ext>
            </a:extLst>
          </p:cNvPr>
          <p:cNvSpPr/>
          <p:nvPr/>
        </p:nvSpPr>
        <p:spPr>
          <a:xfrm rot="10951245">
            <a:off x="1086917" y="83835"/>
            <a:ext cx="3777737" cy="4100462"/>
          </a:xfrm>
          <a:custGeom>
            <a:avLst/>
            <a:gdLst>
              <a:gd name="connsiteX0" fmla="*/ 0 w 457200"/>
              <a:gd name="connsiteY0" fmla="*/ 457200 h 457200"/>
              <a:gd name="connsiteX1" fmla="*/ 0 w 457200"/>
              <a:gd name="connsiteY1" fmla="*/ 0 h 457200"/>
              <a:gd name="connsiteX2" fmla="*/ 457200 w 457200"/>
              <a:gd name="connsiteY2" fmla="*/ 457200 h 457200"/>
              <a:gd name="connsiteX3" fmla="*/ 0 w 457200"/>
              <a:gd name="connsiteY3" fmla="*/ 457200 h 457200"/>
              <a:gd name="connsiteX0" fmla="*/ 0 w 457200"/>
              <a:gd name="connsiteY0" fmla="*/ 421037 h 421037"/>
              <a:gd name="connsiteX1" fmla="*/ 247973 w 457200"/>
              <a:gd name="connsiteY1" fmla="*/ 0 h 421037"/>
              <a:gd name="connsiteX2" fmla="*/ 457200 w 457200"/>
              <a:gd name="connsiteY2" fmla="*/ 421037 h 421037"/>
              <a:gd name="connsiteX3" fmla="*/ 0 w 457200"/>
              <a:gd name="connsiteY3" fmla="*/ 421037 h 421037"/>
              <a:gd name="connsiteX0" fmla="*/ 0 w 834325"/>
              <a:gd name="connsiteY0" fmla="*/ 423620 h 423620"/>
              <a:gd name="connsiteX1" fmla="*/ 247973 w 834325"/>
              <a:gd name="connsiteY1" fmla="*/ 2583 h 423620"/>
              <a:gd name="connsiteX2" fmla="*/ 834325 w 834325"/>
              <a:gd name="connsiteY2" fmla="*/ 0 h 423620"/>
              <a:gd name="connsiteX3" fmla="*/ 0 w 834325"/>
              <a:gd name="connsiteY3" fmla="*/ 423620 h 423620"/>
              <a:gd name="connsiteX0" fmla="*/ 0 w 849824"/>
              <a:gd name="connsiteY0" fmla="*/ 428786 h 428786"/>
              <a:gd name="connsiteX1" fmla="*/ 263472 w 849824"/>
              <a:gd name="connsiteY1" fmla="*/ 2583 h 428786"/>
              <a:gd name="connsiteX2" fmla="*/ 849824 w 849824"/>
              <a:gd name="connsiteY2" fmla="*/ 0 h 428786"/>
              <a:gd name="connsiteX3" fmla="*/ 0 w 849824"/>
              <a:gd name="connsiteY3" fmla="*/ 428786 h 42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9824" h="428786">
                <a:moveTo>
                  <a:pt x="0" y="428786"/>
                </a:moveTo>
                <a:lnTo>
                  <a:pt x="263472" y="2583"/>
                </a:lnTo>
                <a:lnTo>
                  <a:pt x="849824" y="0"/>
                </a:lnTo>
                <a:lnTo>
                  <a:pt x="0" y="428786"/>
                </a:lnTo>
                <a:close/>
              </a:path>
            </a:pathLst>
          </a:custGeom>
          <a:solidFill>
            <a:srgbClr val="0A56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flipH="1">
            <a:off x="0" y="838200"/>
            <a:ext cx="9128352" cy="3276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 flipH="1" flipV="1">
            <a:off x="3618" y="3843012"/>
            <a:ext cx="1215582" cy="1318320"/>
          </a:xfrm>
          <a:custGeom>
            <a:avLst/>
            <a:gdLst>
              <a:gd name="connsiteX0" fmla="*/ 0 w 1574136"/>
              <a:gd name="connsiteY0" fmla="*/ 1812774 h 1812774"/>
              <a:gd name="connsiteX1" fmla="*/ 1574136 w 1574136"/>
              <a:gd name="connsiteY1" fmla="*/ 1810598 h 1812774"/>
              <a:gd name="connsiteX2" fmla="*/ 1574136 w 1574136"/>
              <a:gd name="connsiteY2" fmla="*/ 0 h 1812774"/>
              <a:gd name="connsiteX3" fmla="*/ 1162760 w 1574136"/>
              <a:gd name="connsiteY3" fmla="*/ 0 h 1812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4136" h="1812774">
                <a:moveTo>
                  <a:pt x="0" y="1812774"/>
                </a:moveTo>
                <a:lnTo>
                  <a:pt x="1574136" y="1810598"/>
                </a:lnTo>
                <a:lnTo>
                  <a:pt x="1574136" y="0"/>
                </a:lnTo>
                <a:lnTo>
                  <a:pt x="1162760" y="0"/>
                </a:lnTo>
                <a:close/>
              </a:path>
            </a:pathLst>
          </a:custGeom>
          <a:solidFill>
            <a:srgbClr val="31B1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8" name="Picture 4" descr="https://2019.f.a0z.ru/04/21-7425929-s-300-varyag-2015.jpg">
            <a:extLst>
              <a:ext uri="{FF2B5EF4-FFF2-40B4-BE49-F238E27FC236}">
                <a16:creationId xmlns:a16="http://schemas.microsoft.com/office/drawing/2014/main" id="{9C3DDDF5-2B57-463D-A580-06E6FBE58E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" y="830284"/>
            <a:ext cx="4643438" cy="3076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www.atomic-energy.ru/files/images/2014/05/ledokol-lenin.jpg">
            <a:extLst>
              <a:ext uri="{FF2B5EF4-FFF2-40B4-BE49-F238E27FC236}">
                <a16:creationId xmlns:a16="http://schemas.microsoft.com/office/drawing/2014/main" id="{35A253C2-C833-48FC-8D08-D0DD192514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1" y="839991"/>
            <a:ext cx="4708752" cy="3116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/>
          <p:cNvGrpSpPr/>
          <p:nvPr/>
        </p:nvGrpSpPr>
        <p:grpSpPr>
          <a:xfrm flipH="1">
            <a:off x="1448914" y="148493"/>
            <a:ext cx="5746039" cy="4564867"/>
            <a:chOff x="3478369" y="1"/>
            <a:chExt cx="3806535" cy="4564868"/>
          </a:xfrm>
        </p:grpSpPr>
        <p:sp>
          <p:nvSpPr>
            <p:cNvPr id="9" name="直角三角形 8"/>
            <p:cNvSpPr/>
            <p:nvPr/>
          </p:nvSpPr>
          <p:spPr>
            <a:xfrm flipH="1">
              <a:off x="4710700" y="3752213"/>
              <a:ext cx="1060072" cy="812656"/>
            </a:xfrm>
            <a:custGeom>
              <a:avLst/>
              <a:gdLst>
                <a:gd name="connsiteX0" fmla="*/ 0 w 457200"/>
                <a:gd name="connsiteY0" fmla="*/ 457200 h 457200"/>
                <a:gd name="connsiteX1" fmla="*/ 0 w 457200"/>
                <a:gd name="connsiteY1" fmla="*/ 0 h 457200"/>
                <a:gd name="connsiteX2" fmla="*/ 457200 w 457200"/>
                <a:gd name="connsiteY2" fmla="*/ 457200 h 457200"/>
                <a:gd name="connsiteX3" fmla="*/ 0 w 457200"/>
                <a:gd name="connsiteY3" fmla="*/ 457200 h 457200"/>
                <a:gd name="connsiteX0" fmla="*/ 0 w 457200"/>
                <a:gd name="connsiteY0" fmla="*/ 421037 h 421037"/>
                <a:gd name="connsiteX1" fmla="*/ 247973 w 457200"/>
                <a:gd name="connsiteY1" fmla="*/ 0 h 421037"/>
                <a:gd name="connsiteX2" fmla="*/ 457200 w 457200"/>
                <a:gd name="connsiteY2" fmla="*/ 421037 h 421037"/>
                <a:gd name="connsiteX3" fmla="*/ 0 w 457200"/>
                <a:gd name="connsiteY3" fmla="*/ 421037 h 421037"/>
                <a:gd name="connsiteX0" fmla="*/ 0 w 834325"/>
                <a:gd name="connsiteY0" fmla="*/ 423620 h 423620"/>
                <a:gd name="connsiteX1" fmla="*/ 247973 w 834325"/>
                <a:gd name="connsiteY1" fmla="*/ 2583 h 423620"/>
                <a:gd name="connsiteX2" fmla="*/ 834325 w 834325"/>
                <a:gd name="connsiteY2" fmla="*/ 0 h 423620"/>
                <a:gd name="connsiteX3" fmla="*/ 0 w 834325"/>
                <a:gd name="connsiteY3" fmla="*/ 423620 h 423620"/>
                <a:gd name="connsiteX0" fmla="*/ 0 w 849824"/>
                <a:gd name="connsiteY0" fmla="*/ 428786 h 428786"/>
                <a:gd name="connsiteX1" fmla="*/ 263472 w 849824"/>
                <a:gd name="connsiteY1" fmla="*/ 2583 h 428786"/>
                <a:gd name="connsiteX2" fmla="*/ 849824 w 849824"/>
                <a:gd name="connsiteY2" fmla="*/ 0 h 428786"/>
                <a:gd name="connsiteX3" fmla="*/ 0 w 849824"/>
                <a:gd name="connsiteY3" fmla="*/ 428786 h 428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9824" h="428786">
                  <a:moveTo>
                    <a:pt x="0" y="428786"/>
                  </a:moveTo>
                  <a:lnTo>
                    <a:pt x="263472" y="2583"/>
                  </a:lnTo>
                  <a:lnTo>
                    <a:pt x="849824" y="0"/>
                  </a:lnTo>
                  <a:lnTo>
                    <a:pt x="0" y="42878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平行四边形 2"/>
            <p:cNvSpPr/>
            <p:nvPr/>
          </p:nvSpPr>
          <p:spPr>
            <a:xfrm flipH="1">
              <a:off x="3478369" y="1"/>
              <a:ext cx="3806535" cy="4552950"/>
            </a:xfrm>
            <a:prstGeom prst="parallelogram">
              <a:avLst>
                <a:gd name="adj" fmla="val 75306"/>
              </a:avLst>
            </a:prstGeom>
            <a:solidFill>
              <a:srgbClr val="545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7" name="组合 44">
            <a:extLst>
              <a:ext uri="{FF2B5EF4-FFF2-40B4-BE49-F238E27FC236}">
                <a16:creationId xmlns:a16="http://schemas.microsoft.com/office/drawing/2014/main" id="{133B7259-7BD9-4C1E-A5D5-E3079C0C10EB}"/>
              </a:ext>
            </a:extLst>
          </p:cNvPr>
          <p:cNvGrpSpPr/>
          <p:nvPr/>
        </p:nvGrpSpPr>
        <p:grpSpPr>
          <a:xfrm>
            <a:off x="8419947" y="36998"/>
            <a:ext cx="564454" cy="582178"/>
            <a:chOff x="3862388" y="1625601"/>
            <a:chExt cx="608013" cy="628649"/>
          </a:xfrm>
          <a:solidFill>
            <a:schemeClr val="accent1"/>
          </a:solidFill>
        </p:grpSpPr>
        <p:sp>
          <p:nvSpPr>
            <p:cNvPr id="18" name="Freeform 37">
              <a:extLst>
                <a:ext uri="{FF2B5EF4-FFF2-40B4-BE49-F238E27FC236}">
                  <a16:creationId xmlns:a16="http://schemas.microsoft.com/office/drawing/2014/main" id="{98B81A71-E176-4F6C-830E-96637A8148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2888" y="1625601"/>
              <a:ext cx="227013" cy="628649"/>
            </a:xfrm>
            <a:custGeom>
              <a:avLst/>
              <a:gdLst>
                <a:gd name="T0" fmla="*/ 67 w 135"/>
                <a:gd name="T1" fmla="*/ 0 h 373"/>
                <a:gd name="T2" fmla="*/ 0 w 135"/>
                <a:gd name="T3" fmla="*/ 186 h 373"/>
                <a:gd name="T4" fmla="*/ 67 w 135"/>
                <a:gd name="T5" fmla="*/ 373 h 373"/>
                <a:gd name="T6" fmla="*/ 135 w 135"/>
                <a:gd name="T7" fmla="*/ 186 h 373"/>
                <a:gd name="T8" fmla="*/ 67 w 135"/>
                <a:gd name="T9" fmla="*/ 0 h 373"/>
                <a:gd name="T10" fmla="*/ 67 w 135"/>
                <a:gd name="T11" fmla="*/ 354 h 373"/>
                <a:gd name="T12" fmla="*/ 14 w 135"/>
                <a:gd name="T13" fmla="*/ 186 h 373"/>
                <a:gd name="T14" fmla="*/ 67 w 135"/>
                <a:gd name="T15" fmla="*/ 18 h 373"/>
                <a:gd name="T16" fmla="*/ 121 w 135"/>
                <a:gd name="T17" fmla="*/ 186 h 373"/>
                <a:gd name="T18" fmla="*/ 67 w 135"/>
                <a:gd name="T19" fmla="*/ 35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373">
                  <a:moveTo>
                    <a:pt x="67" y="0"/>
                  </a:moveTo>
                  <a:cubicBezTo>
                    <a:pt x="30" y="0"/>
                    <a:pt x="0" y="83"/>
                    <a:pt x="0" y="186"/>
                  </a:cubicBezTo>
                  <a:cubicBezTo>
                    <a:pt x="0" y="289"/>
                    <a:pt x="30" y="373"/>
                    <a:pt x="67" y="373"/>
                  </a:cubicBezTo>
                  <a:cubicBezTo>
                    <a:pt x="105" y="373"/>
                    <a:pt x="135" y="289"/>
                    <a:pt x="135" y="186"/>
                  </a:cubicBezTo>
                  <a:cubicBezTo>
                    <a:pt x="135" y="83"/>
                    <a:pt x="105" y="0"/>
                    <a:pt x="67" y="0"/>
                  </a:cubicBezTo>
                  <a:close/>
                  <a:moveTo>
                    <a:pt x="67" y="354"/>
                  </a:moveTo>
                  <a:cubicBezTo>
                    <a:pt x="42" y="354"/>
                    <a:pt x="14" y="283"/>
                    <a:pt x="14" y="186"/>
                  </a:cubicBezTo>
                  <a:cubicBezTo>
                    <a:pt x="14" y="90"/>
                    <a:pt x="42" y="18"/>
                    <a:pt x="67" y="18"/>
                  </a:cubicBezTo>
                  <a:cubicBezTo>
                    <a:pt x="93" y="18"/>
                    <a:pt x="121" y="90"/>
                    <a:pt x="121" y="186"/>
                  </a:cubicBezTo>
                  <a:cubicBezTo>
                    <a:pt x="121" y="283"/>
                    <a:pt x="93" y="354"/>
                    <a:pt x="67" y="3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19" name="Freeform 38">
              <a:extLst>
                <a:ext uri="{FF2B5EF4-FFF2-40B4-BE49-F238E27FC236}">
                  <a16:creationId xmlns:a16="http://schemas.microsoft.com/office/drawing/2014/main" id="{BEA4F04C-7132-4A9A-BDE7-CC4E69D4D4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19 w 361"/>
                <a:gd name="T1" fmla="*/ 32 h 251"/>
                <a:gd name="T2" fmla="*/ 146 w 361"/>
                <a:gd name="T3" fmla="*/ 184 h 251"/>
                <a:gd name="T4" fmla="*/ 342 w 361"/>
                <a:gd name="T5" fmla="*/ 219 h 251"/>
                <a:gd name="T6" fmla="*/ 214 w 361"/>
                <a:gd name="T7" fmla="*/ 67 h 251"/>
                <a:gd name="T8" fmla="*/ 19 w 361"/>
                <a:gd name="T9" fmla="*/ 32 h 251"/>
                <a:gd name="T10" fmla="*/ 326 w 361"/>
                <a:gd name="T11" fmla="*/ 209 h 251"/>
                <a:gd name="T12" fmla="*/ 154 w 361"/>
                <a:gd name="T13" fmla="*/ 172 h 251"/>
                <a:gd name="T14" fmla="*/ 35 w 361"/>
                <a:gd name="T15" fmla="*/ 41 h 251"/>
                <a:gd name="T16" fmla="*/ 207 w 361"/>
                <a:gd name="T17" fmla="*/ 79 h 251"/>
                <a:gd name="T18" fmla="*/ 326 w 361"/>
                <a:gd name="T19" fmla="*/ 209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19" y="32"/>
                  </a:moveTo>
                  <a:cubicBezTo>
                    <a:pt x="0" y="64"/>
                    <a:pt x="57" y="132"/>
                    <a:pt x="146" y="184"/>
                  </a:cubicBezTo>
                  <a:cubicBezTo>
                    <a:pt x="236" y="236"/>
                    <a:pt x="323" y="251"/>
                    <a:pt x="342" y="219"/>
                  </a:cubicBezTo>
                  <a:cubicBezTo>
                    <a:pt x="361" y="186"/>
                    <a:pt x="303" y="118"/>
                    <a:pt x="214" y="67"/>
                  </a:cubicBezTo>
                  <a:cubicBezTo>
                    <a:pt x="125" y="15"/>
                    <a:pt x="37" y="0"/>
                    <a:pt x="19" y="32"/>
                  </a:cubicBezTo>
                  <a:close/>
                  <a:moveTo>
                    <a:pt x="326" y="209"/>
                  </a:moveTo>
                  <a:cubicBezTo>
                    <a:pt x="313" y="231"/>
                    <a:pt x="237" y="220"/>
                    <a:pt x="154" y="172"/>
                  </a:cubicBezTo>
                  <a:cubicBezTo>
                    <a:pt x="70" y="124"/>
                    <a:pt x="22" y="63"/>
                    <a:pt x="35" y="41"/>
                  </a:cubicBezTo>
                  <a:cubicBezTo>
                    <a:pt x="47" y="19"/>
                    <a:pt x="124" y="31"/>
                    <a:pt x="207" y="79"/>
                  </a:cubicBezTo>
                  <a:cubicBezTo>
                    <a:pt x="290" y="127"/>
                    <a:pt x="338" y="187"/>
                    <a:pt x="326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20" name="Freeform 39">
              <a:extLst>
                <a:ext uri="{FF2B5EF4-FFF2-40B4-BE49-F238E27FC236}">
                  <a16:creationId xmlns:a16="http://schemas.microsoft.com/office/drawing/2014/main" id="{01D78D1A-642C-4C10-BA10-E95197E41A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214 w 361"/>
                <a:gd name="T1" fmla="*/ 184 h 251"/>
                <a:gd name="T2" fmla="*/ 342 w 361"/>
                <a:gd name="T3" fmla="*/ 32 h 251"/>
                <a:gd name="T4" fmla="*/ 146 w 361"/>
                <a:gd name="T5" fmla="*/ 67 h 251"/>
                <a:gd name="T6" fmla="*/ 19 w 361"/>
                <a:gd name="T7" fmla="*/ 219 h 251"/>
                <a:gd name="T8" fmla="*/ 214 w 361"/>
                <a:gd name="T9" fmla="*/ 184 h 251"/>
                <a:gd name="T10" fmla="*/ 207 w 361"/>
                <a:gd name="T11" fmla="*/ 172 h 251"/>
                <a:gd name="T12" fmla="*/ 35 w 361"/>
                <a:gd name="T13" fmla="*/ 209 h 251"/>
                <a:gd name="T14" fmla="*/ 154 w 361"/>
                <a:gd name="T15" fmla="*/ 79 h 251"/>
                <a:gd name="T16" fmla="*/ 326 w 361"/>
                <a:gd name="T17" fmla="*/ 41 h 251"/>
                <a:gd name="T18" fmla="*/ 207 w 361"/>
                <a:gd name="T19" fmla="*/ 17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214" y="184"/>
                  </a:moveTo>
                  <a:cubicBezTo>
                    <a:pt x="303" y="132"/>
                    <a:pt x="361" y="64"/>
                    <a:pt x="342" y="32"/>
                  </a:cubicBezTo>
                  <a:cubicBezTo>
                    <a:pt x="323" y="0"/>
                    <a:pt x="236" y="15"/>
                    <a:pt x="146" y="67"/>
                  </a:cubicBezTo>
                  <a:cubicBezTo>
                    <a:pt x="57" y="118"/>
                    <a:pt x="0" y="186"/>
                    <a:pt x="19" y="219"/>
                  </a:cubicBezTo>
                  <a:cubicBezTo>
                    <a:pt x="37" y="251"/>
                    <a:pt x="125" y="236"/>
                    <a:pt x="214" y="184"/>
                  </a:cubicBezTo>
                  <a:close/>
                  <a:moveTo>
                    <a:pt x="207" y="172"/>
                  </a:moveTo>
                  <a:cubicBezTo>
                    <a:pt x="124" y="220"/>
                    <a:pt x="47" y="231"/>
                    <a:pt x="35" y="209"/>
                  </a:cubicBezTo>
                  <a:cubicBezTo>
                    <a:pt x="22" y="187"/>
                    <a:pt x="70" y="127"/>
                    <a:pt x="154" y="79"/>
                  </a:cubicBezTo>
                  <a:cubicBezTo>
                    <a:pt x="237" y="31"/>
                    <a:pt x="313" y="19"/>
                    <a:pt x="326" y="41"/>
                  </a:cubicBezTo>
                  <a:cubicBezTo>
                    <a:pt x="338" y="63"/>
                    <a:pt x="290" y="123"/>
                    <a:pt x="207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22" name="Oval 40">
              <a:extLst>
                <a:ext uri="{FF2B5EF4-FFF2-40B4-BE49-F238E27FC236}">
                  <a16:creationId xmlns:a16="http://schemas.microsoft.com/office/drawing/2014/main" id="{AD3E332A-64BC-42CB-9CA5-218980B1FF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1150" y="1895475"/>
              <a:ext cx="88900" cy="873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</p:grpSp>
      <p:sp>
        <p:nvSpPr>
          <p:cNvPr id="33" name="PA_文本框 32"/>
          <p:cNvSpPr txBox="1"/>
          <p:nvPr>
            <p:custDataLst>
              <p:tags r:id="rId1"/>
            </p:custDataLst>
          </p:nvPr>
        </p:nvSpPr>
        <p:spPr>
          <a:xfrm flipH="1">
            <a:off x="1607399" y="895350"/>
            <a:ext cx="6927001" cy="584775"/>
          </a:xfrm>
          <a:prstGeom prst="rect">
            <a:avLst/>
          </a:prstGeom>
          <a:solidFill>
            <a:schemeClr val="bg1">
              <a:alpha val="3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altLang="zh-CN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Ebrima" panose="02000000000000000000" pitchFamily="2" charset="0"/>
              </a:rPr>
              <a:t>«</a:t>
            </a:r>
            <a:r>
              <a:rPr lang="ru-RU" altLang="zh-CN" sz="3200" b="1" dirty="0" err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Ebrima" panose="02000000000000000000" pitchFamily="2" charset="0"/>
              </a:rPr>
              <a:t>анАТОМия</a:t>
            </a:r>
            <a:r>
              <a:rPr lang="ru-RU" altLang="zh-CN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Ebrima" panose="02000000000000000000" pitchFamily="2" charset="0"/>
              </a:rPr>
              <a:t> Победы»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81141" y="1438208"/>
            <a:ext cx="6407972" cy="369332"/>
          </a:xfrm>
          <a:prstGeom prst="rect">
            <a:avLst/>
          </a:prstGeom>
          <a:solidFill>
            <a:schemeClr val="bg2">
              <a:alpha val="44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ru-RU" altLang="zh-CN" b="1" dirty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Атомный проект великой страны: история и настоящее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sp>
        <p:nvSpPr>
          <p:cNvPr id="14" name="PA_文本框 32"/>
          <p:cNvSpPr txBox="1"/>
          <p:nvPr>
            <p:custDataLst>
              <p:tags r:id="rId2"/>
            </p:custDataLst>
          </p:nvPr>
        </p:nvSpPr>
        <p:spPr>
          <a:xfrm flipH="1">
            <a:off x="3606354" y="4395782"/>
            <a:ext cx="5378047" cy="584775"/>
          </a:xfrm>
          <a:prstGeom prst="rect">
            <a:avLst/>
          </a:prstGeom>
          <a:solidFill>
            <a:schemeClr val="bg2">
              <a:alpha val="69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altLang="zh-CN" sz="1600" b="1" dirty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Ebrima" panose="02000000000000000000" pitchFamily="2" charset="0"/>
              </a:rPr>
              <a:t>5 декабря - годовщина спуска на воду первого в мире атомного ледокола «Ленин»</a:t>
            </a:r>
            <a:endParaRPr lang="zh-CN" altLang="en-US" sz="1600" b="1" dirty="0">
              <a:solidFill>
                <a:schemeClr val="accent6">
                  <a:lumMod val="50000"/>
                </a:schemeClr>
              </a:solidFill>
              <a:latin typeface="Cambria" panose="02040503050406030204" pitchFamily="18" charset="0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0975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7" dur="45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1" grpId="0" animBg="1"/>
      <p:bldP spid="33" grpId="0" animBg="1"/>
      <p:bldP spid="7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4">
            <a:extLst>
              <a:ext uri="{FF2B5EF4-FFF2-40B4-BE49-F238E27FC236}">
                <a16:creationId xmlns:a16="http://schemas.microsoft.com/office/drawing/2014/main" id="{D195CE40-3C27-4BCF-9900-321A0D4D2266}"/>
              </a:ext>
            </a:extLst>
          </p:cNvPr>
          <p:cNvGrpSpPr/>
          <p:nvPr/>
        </p:nvGrpSpPr>
        <p:grpSpPr>
          <a:xfrm>
            <a:off x="8229600" y="133350"/>
            <a:ext cx="564454" cy="582178"/>
            <a:chOff x="3862388" y="1625601"/>
            <a:chExt cx="608013" cy="628649"/>
          </a:xfrm>
          <a:solidFill>
            <a:schemeClr val="accent1"/>
          </a:solidFill>
        </p:grpSpPr>
        <p:sp>
          <p:nvSpPr>
            <p:cNvPr id="3" name="Freeform 37">
              <a:extLst>
                <a:ext uri="{FF2B5EF4-FFF2-40B4-BE49-F238E27FC236}">
                  <a16:creationId xmlns:a16="http://schemas.microsoft.com/office/drawing/2014/main" id="{471FA08B-2C5E-4CBD-AC95-1E6202DDCF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2888" y="1625601"/>
              <a:ext cx="227013" cy="628649"/>
            </a:xfrm>
            <a:custGeom>
              <a:avLst/>
              <a:gdLst>
                <a:gd name="T0" fmla="*/ 67 w 135"/>
                <a:gd name="T1" fmla="*/ 0 h 373"/>
                <a:gd name="T2" fmla="*/ 0 w 135"/>
                <a:gd name="T3" fmla="*/ 186 h 373"/>
                <a:gd name="T4" fmla="*/ 67 w 135"/>
                <a:gd name="T5" fmla="*/ 373 h 373"/>
                <a:gd name="T6" fmla="*/ 135 w 135"/>
                <a:gd name="T7" fmla="*/ 186 h 373"/>
                <a:gd name="T8" fmla="*/ 67 w 135"/>
                <a:gd name="T9" fmla="*/ 0 h 373"/>
                <a:gd name="T10" fmla="*/ 67 w 135"/>
                <a:gd name="T11" fmla="*/ 354 h 373"/>
                <a:gd name="T12" fmla="*/ 14 w 135"/>
                <a:gd name="T13" fmla="*/ 186 h 373"/>
                <a:gd name="T14" fmla="*/ 67 w 135"/>
                <a:gd name="T15" fmla="*/ 18 h 373"/>
                <a:gd name="T16" fmla="*/ 121 w 135"/>
                <a:gd name="T17" fmla="*/ 186 h 373"/>
                <a:gd name="T18" fmla="*/ 67 w 135"/>
                <a:gd name="T19" fmla="*/ 35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373">
                  <a:moveTo>
                    <a:pt x="67" y="0"/>
                  </a:moveTo>
                  <a:cubicBezTo>
                    <a:pt x="30" y="0"/>
                    <a:pt x="0" y="83"/>
                    <a:pt x="0" y="186"/>
                  </a:cubicBezTo>
                  <a:cubicBezTo>
                    <a:pt x="0" y="289"/>
                    <a:pt x="30" y="373"/>
                    <a:pt x="67" y="373"/>
                  </a:cubicBezTo>
                  <a:cubicBezTo>
                    <a:pt x="105" y="373"/>
                    <a:pt x="135" y="289"/>
                    <a:pt x="135" y="186"/>
                  </a:cubicBezTo>
                  <a:cubicBezTo>
                    <a:pt x="135" y="83"/>
                    <a:pt x="105" y="0"/>
                    <a:pt x="67" y="0"/>
                  </a:cubicBezTo>
                  <a:close/>
                  <a:moveTo>
                    <a:pt x="67" y="354"/>
                  </a:moveTo>
                  <a:cubicBezTo>
                    <a:pt x="42" y="354"/>
                    <a:pt x="14" y="283"/>
                    <a:pt x="14" y="186"/>
                  </a:cubicBezTo>
                  <a:cubicBezTo>
                    <a:pt x="14" y="90"/>
                    <a:pt x="42" y="18"/>
                    <a:pt x="67" y="18"/>
                  </a:cubicBezTo>
                  <a:cubicBezTo>
                    <a:pt x="93" y="18"/>
                    <a:pt x="121" y="90"/>
                    <a:pt x="121" y="186"/>
                  </a:cubicBezTo>
                  <a:cubicBezTo>
                    <a:pt x="121" y="283"/>
                    <a:pt x="93" y="354"/>
                    <a:pt x="67" y="3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4" name="Freeform 38">
              <a:extLst>
                <a:ext uri="{FF2B5EF4-FFF2-40B4-BE49-F238E27FC236}">
                  <a16:creationId xmlns:a16="http://schemas.microsoft.com/office/drawing/2014/main" id="{3E66865F-C341-4458-9709-92E976C0BA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19 w 361"/>
                <a:gd name="T1" fmla="*/ 32 h 251"/>
                <a:gd name="T2" fmla="*/ 146 w 361"/>
                <a:gd name="T3" fmla="*/ 184 h 251"/>
                <a:gd name="T4" fmla="*/ 342 w 361"/>
                <a:gd name="T5" fmla="*/ 219 h 251"/>
                <a:gd name="T6" fmla="*/ 214 w 361"/>
                <a:gd name="T7" fmla="*/ 67 h 251"/>
                <a:gd name="T8" fmla="*/ 19 w 361"/>
                <a:gd name="T9" fmla="*/ 32 h 251"/>
                <a:gd name="T10" fmla="*/ 326 w 361"/>
                <a:gd name="T11" fmla="*/ 209 h 251"/>
                <a:gd name="T12" fmla="*/ 154 w 361"/>
                <a:gd name="T13" fmla="*/ 172 h 251"/>
                <a:gd name="T14" fmla="*/ 35 w 361"/>
                <a:gd name="T15" fmla="*/ 41 h 251"/>
                <a:gd name="T16" fmla="*/ 207 w 361"/>
                <a:gd name="T17" fmla="*/ 79 h 251"/>
                <a:gd name="T18" fmla="*/ 326 w 361"/>
                <a:gd name="T19" fmla="*/ 209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19" y="32"/>
                  </a:moveTo>
                  <a:cubicBezTo>
                    <a:pt x="0" y="64"/>
                    <a:pt x="57" y="132"/>
                    <a:pt x="146" y="184"/>
                  </a:cubicBezTo>
                  <a:cubicBezTo>
                    <a:pt x="236" y="236"/>
                    <a:pt x="323" y="251"/>
                    <a:pt x="342" y="219"/>
                  </a:cubicBezTo>
                  <a:cubicBezTo>
                    <a:pt x="361" y="186"/>
                    <a:pt x="303" y="118"/>
                    <a:pt x="214" y="67"/>
                  </a:cubicBezTo>
                  <a:cubicBezTo>
                    <a:pt x="125" y="15"/>
                    <a:pt x="37" y="0"/>
                    <a:pt x="19" y="32"/>
                  </a:cubicBezTo>
                  <a:close/>
                  <a:moveTo>
                    <a:pt x="326" y="209"/>
                  </a:moveTo>
                  <a:cubicBezTo>
                    <a:pt x="313" y="231"/>
                    <a:pt x="237" y="220"/>
                    <a:pt x="154" y="172"/>
                  </a:cubicBezTo>
                  <a:cubicBezTo>
                    <a:pt x="70" y="124"/>
                    <a:pt x="22" y="63"/>
                    <a:pt x="35" y="41"/>
                  </a:cubicBezTo>
                  <a:cubicBezTo>
                    <a:pt x="47" y="19"/>
                    <a:pt x="124" y="31"/>
                    <a:pt x="207" y="79"/>
                  </a:cubicBezTo>
                  <a:cubicBezTo>
                    <a:pt x="290" y="127"/>
                    <a:pt x="338" y="187"/>
                    <a:pt x="326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5" name="Freeform 39">
              <a:extLst>
                <a:ext uri="{FF2B5EF4-FFF2-40B4-BE49-F238E27FC236}">
                  <a16:creationId xmlns:a16="http://schemas.microsoft.com/office/drawing/2014/main" id="{A97702F5-31C8-4692-9999-FC79D0D191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214 w 361"/>
                <a:gd name="T1" fmla="*/ 184 h 251"/>
                <a:gd name="T2" fmla="*/ 342 w 361"/>
                <a:gd name="T3" fmla="*/ 32 h 251"/>
                <a:gd name="T4" fmla="*/ 146 w 361"/>
                <a:gd name="T5" fmla="*/ 67 h 251"/>
                <a:gd name="T6" fmla="*/ 19 w 361"/>
                <a:gd name="T7" fmla="*/ 219 h 251"/>
                <a:gd name="T8" fmla="*/ 214 w 361"/>
                <a:gd name="T9" fmla="*/ 184 h 251"/>
                <a:gd name="T10" fmla="*/ 207 w 361"/>
                <a:gd name="T11" fmla="*/ 172 h 251"/>
                <a:gd name="T12" fmla="*/ 35 w 361"/>
                <a:gd name="T13" fmla="*/ 209 h 251"/>
                <a:gd name="T14" fmla="*/ 154 w 361"/>
                <a:gd name="T15" fmla="*/ 79 h 251"/>
                <a:gd name="T16" fmla="*/ 326 w 361"/>
                <a:gd name="T17" fmla="*/ 41 h 251"/>
                <a:gd name="T18" fmla="*/ 207 w 361"/>
                <a:gd name="T19" fmla="*/ 17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214" y="184"/>
                  </a:moveTo>
                  <a:cubicBezTo>
                    <a:pt x="303" y="132"/>
                    <a:pt x="361" y="64"/>
                    <a:pt x="342" y="32"/>
                  </a:cubicBezTo>
                  <a:cubicBezTo>
                    <a:pt x="323" y="0"/>
                    <a:pt x="236" y="15"/>
                    <a:pt x="146" y="67"/>
                  </a:cubicBezTo>
                  <a:cubicBezTo>
                    <a:pt x="57" y="118"/>
                    <a:pt x="0" y="186"/>
                    <a:pt x="19" y="219"/>
                  </a:cubicBezTo>
                  <a:cubicBezTo>
                    <a:pt x="37" y="251"/>
                    <a:pt x="125" y="236"/>
                    <a:pt x="214" y="184"/>
                  </a:cubicBezTo>
                  <a:close/>
                  <a:moveTo>
                    <a:pt x="207" y="172"/>
                  </a:moveTo>
                  <a:cubicBezTo>
                    <a:pt x="124" y="220"/>
                    <a:pt x="47" y="231"/>
                    <a:pt x="35" y="209"/>
                  </a:cubicBezTo>
                  <a:cubicBezTo>
                    <a:pt x="22" y="187"/>
                    <a:pt x="70" y="127"/>
                    <a:pt x="154" y="79"/>
                  </a:cubicBezTo>
                  <a:cubicBezTo>
                    <a:pt x="237" y="31"/>
                    <a:pt x="313" y="19"/>
                    <a:pt x="326" y="41"/>
                  </a:cubicBezTo>
                  <a:cubicBezTo>
                    <a:pt x="338" y="63"/>
                    <a:pt x="290" y="123"/>
                    <a:pt x="207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6" name="Oval 40">
              <a:extLst>
                <a:ext uri="{FF2B5EF4-FFF2-40B4-BE49-F238E27FC236}">
                  <a16:creationId xmlns:a16="http://schemas.microsoft.com/office/drawing/2014/main" id="{E68F5C8B-15DC-4C8F-ADD6-BFE77CE6CF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1150" y="1895475"/>
              <a:ext cx="88900" cy="873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36A40F33-BD3C-4AC9-9D55-3F5CCD6E4779}"/>
              </a:ext>
            </a:extLst>
          </p:cNvPr>
          <p:cNvGrpSpPr/>
          <p:nvPr/>
        </p:nvGrpSpPr>
        <p:grpSpPr>
          <a:xfrm>
            <a:off x="-29441" y="123167"/>
            <a:ext cx="6858461" cy="471850"/>
            <a:chOff x="-29441" y="123167"/>
            <a:chExt cx="6858461" cy="471850"/>
          </a:xfrm>
        </p:grpSpPr>
        <p:sp>
          <p:nvSpPr>
            <p:cNvPr id="8" name="矩形 6">
              <a:extLst>
                <a:ext uri="{FF2B5EF4-FFF2-40B4-BE49-F238E27FC236}">
                  <a16:creationId xmlns:a16="http://schemas.microsoft.com/office/drawing/2014/main" id="{D079A59A-557F-4225-B4C6-50CFFB587F75}"/>
                </a:ext>
              </a:extLst>
            </p:cNvPr>
            <p:cNvSpPr/>
            <p:nvPr/>
          </p:nvSpPr>
          <p:spPr>
            <a:xfrm>
              <a:off x="0" y="133350"/>
              <a:ext cx="6829020" cy="46166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endPara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Равнобедренный треугольник 8">
              <a:extLst>
                <a:ext uri="{FF2B5EF4-FFF2-40B4-BE49-F238E27FC236}">
                  <a16:creationId xmlns:a16="http://schemas.microsoft.com/office/drawing/2014/main" id="{195E5AF4-449F-4271-8667-E466FAAAE917}"/>
                </a:ext>
              </a:extLst>
            </p:cNvPr>
            <p:cNvSpPr/>
            <p:nvPr/>
          </p:nvSpPr>
          <p:spPr>
            <a:xfrm rot="5400000">
              <a:off x="12754" y="80972"/>
              <a:ext cx="471850" cy="55624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CC9CC2E4-D7FB-4B67-B587-3C2026CDC73C}"/>
              </a:ext>
            </a:extLst>
          </p:cNvPr>
          <p:cNvSpPr txBox="1"/>
          <p:nvPr/>
        </p:nvSpPr>
        <p:spPr>
          <a:xfrm>
            <a:off x="689184" y="133348"/>
            <a:ext cx="518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Cambria" panose="02040503050406030204" pitchFamily="18" charset="0"/>
                <a:ea typeface="Cambria" panose="02040503050406030204" pitchFamily="18" charset="0"/>
              </a:rPr>
              <a:t>«Атомный </a:t>
            </a:r>
            <a:r>
              <a:rPr lang="ru-RU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квиз</a:t>
            </a:r>
            <a:r>
              <a:rPr lang="ru-RU" sz="2000" b="1" dirty="0">
                <a:latin typeface="Cambria" panose="02040503050406030204" pitchFamily="18" charset="0"/>
                <a:ea typeface="Cambria" panose="02040503050406030204" pitchFamily="18" charset="0"/>
              </a:rPr>
              <a:t>»</a:t>
            </a:r>
          </a:p>
        </p:txBody>
      </p:sp>
      <p:pic>
        <p:nvPicPr>
          <p:cNvPr id="12" name="Рисунок 11" descr="C:\Users\VS\AppData\Local\Microsoft\Windows\INetCache\Content.MSO\72D72013.tmp">
            <a:extLst>
              <a:ext uri="{FF2B5EF4-FFF2-40B4-BE49-F238E27FC236}">
                <a16:creationId xmlns:a16="http://schemas.microsoft.com/office/drawing/2014/main" id="{FD5F22D1-9F7A-4792-B899-EED67AB6C03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7525" y="1352550"/>
            <a:ext cx="3028950" cy="28003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48705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45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4">
            <a:extLst>
              <a:ext uri="{FF2B5EF4-FFF2-40B4-BE49-F238E27FC236}">
                <a16:creationId xmlns:a16="http://schemas.microsoft.com/office/drawing/2014/main" id="{D195CE40-3C27-4BCF-9900-321A0D4D2266}"/>
              </a:ext>
            </a:extLst>
          </p:cNvPr>
          <p:cNvGrpSpPr/>
          <p:nvPr/>
        </p:nvGrpSpPr>
        <p:grpSpPr>
          <a:xfrm>
            <a:off x="8229600" y="133350"/>
            <a:ext cx="564454" cy="582178"/>
            <a:chOff x="3862388" y="1625601"/>
            <a:chExt cx="608013" cy="628649"/>
          </a:xfrm>
          <a:solidFill>
            <a:schemeClr val="accent1"/>
          </a:solidFill>
        </p:grpSpPr>
        <p:sp>
          <p:nvSpPr>
            <p:cNvPr id="3" name="Freeform 37">
              <a:extLst>
                <a:ext uri="{FF2B5EF4-FFF2-40B4-BE49-F238E27FC236}">
                  <a16:creationId xmlns:a16="http://schemas.microsoft.com/office/drawing/2014/main" id="{471FA08B-2C5E-4CBD-AC95-1E6202DDCF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2888" y="1625601"/>
              <a:ext cx="227013" cy="628649"/>
            </a:xfrm>
            <a:custGeom>
              <a:avLst/>
              <a:gdLst>
                <a:gd name="T0" fmla="*/ 67 w 135"/>
                <a:gd name="T1" fmla="*/ 0 h 373"/>
                <a:gd name="T2" fmla="*/ 0 w 135"/>
                <a:gd name="T3" fmla="*/ 186 h 373"/>
                <a:gd name="T4" fmla="*/ 67 w 135"/>
                <a:gd name="T5" fmla="*/ 373 h 373"/>
                <a:gd name="T6" fmla="*/ 135 w 135"/>
                <a:gd name="T7" fmla="*/ 186 h 373"/>
                <a:gd name="T8" fmla="*/ 67 w 135"/>
                <a:gd name="T9" fmla="*/ 0 h 373"/>
                <a:gd name="T10" fmla="*/ 67 w 135"/>
                <a:gd name="T11" fmla="*/ 354 h 373"/>
                <a:gd name="T12" fmla="*/ 14 w 135"/>
                <a:gd name="T13" fmla="*/ 186 h 373"/>
                <a:gd name="T14" fmla="*/ 67 w 135"/>
                <a:gd name="T15" fmla="*/ 18 h 373"/>
                <a:gd name="T16" fmla="*/ 121 w 135"/>
                <a:gd name="T17" fmla="*/ 186 h 373"/>
                <a:gd name="T18" fmla="*/ 67 w 135"/>
                <a:gd name="T19" fmla="*/ 35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373">
                  <a:moveTo>
                    <a:pt x="67" y="0"/>
                  </a:moveTo>
                  <a:cubicBezTo>
                    <a:pt x="30" y="0"/>
                    <a:pt x="0" y="83"/>
                    <a:pt x="0" y="186"/>
                  </a:cubicBezTo>
                  <a:cubicBezTo>
                    <a:pt x="0" y="289"/>
                    <a:pt x="30" y="373"/>
                    <a:pt x="67" y="373"/>
                  </a:cubicBezTo>
                  <a:cubicBezTo>
                    <a:pt x="105" y="373"/>
                    <a:pt x="135" y="289"/>
                    <a:pt x="135" y="186"/>
                  </a:cubicBezTo>
                  <a:cubicBezTo>
                    <a:pt x="135" y="83"/>
                    <a:pt x="105" y="0"/>
                    <a:pt x="67" y="0"/>
                  </a:cubicBezTo>
                  <a:close/>
                  <a:moveTo>
                    <a:pt x="67" y="354"/>
                  </a:moveTo>
                  <a:cubicBezTo>
                    <a:pt x="42" y="354"/>
                    <a:pt x="14" y="283"/>
                    <a:pt x="14" y="186"/>
                  </a:cubicBezTo>
                  <a:cubicBezTo>
                    <a:pt x="14" y="90"/>
                    <a:pt x="42" y="18"/>
                    <a:pt x="67" y="18"/>
                  </a:cubicBezTo>
                  <a:cubicBezTo>
                    <a:pt x="93" y="18"/>
                    <a:pt x="121" y="90"/>
                    <a:pt x="121" y="186"/>
                  </a:cubicBezTo>
                  <a:cubicBezTo>
                    <a:pt x="121" y="283"/>
                    <a:pt x="93" y="354"/>
                    <a:pt x="67" y="3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4" name="Freeform 38">
              <a:extLst>
                <a:ext uri="{FF2B5EF4-FFF2-40B4-BE49-F238E27FC236}">
                  <a16:creationId xmlns:a16="http://schemas.microsoft.com/office/drawing/2014/main" id="{3E66865F-C341-4458-9709-92E976C0BA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19 w 361"/>
                <a:gd name="T1" fmla="*/ 32 h 251"/>
                <a:gd name="T2" fmla="*/ 146 w 361"/>
                <a:gd name="T3" fmla="*/ 184 h 251"/>
                <a:gd name="T4" fmla="*/ 342 w 361"/>
                <a:gd name="T5" fmla="*/ 219 h 251"/>
                <a:gd name="T6" fmla="*/ 214 w 361"/>
                <a:gd name="T7" fmla="*/ 67 h 251"/>
                <a:gd name="T8" fmla="*/ 19 w 361"/>
                <a:gd name="T9" fmla="*/ 32 h 251"/>
                <a:gd name="T10" fmla="*/ 326 w 361"/>
                <a:gd name="T11" fmla="*/ 209 h 251"/>
                <a:gd name="T12" fmla="*/ 154 w 361"/>
                <a:gd name="T13" fmla="*/ 172 h 251"/>
                <a:gd name="T14" fmla="*/ 35 w 361"/>
                <a:gd name="T15" fmla="*/ 41 h 251"/>
                <a:gd name="T16" fmla="*/ 207 w 361"/>
                <a:gd name="T17" fmla="*/ 79 h 251"/>
                <a:gd name="T18" fmla="*/ 326 w 361"/>
                <a:gd name="T19" fmla="*/ 209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19" y="32"/>
                  </a:moveTo>
                  <a:cubicBezTo>
                    <a:pt x="0" y="64"/>
                    <a:pt x="57" y="132"/>
                    <a:pt x="146" y="184"/>
                  </a:cubicBezTo>
                  <a:cubicBezTo>
                    <a:pt x="236" y="236"/>
                    <a:pt x="323" y="251"/>
                    <a:pt x="342" y="219"/>
                  </a:cubicBezTo>
                  <a:cubicBezTo>
                    <a:pt x="361" y="186"/>
                    <a:pt x="303" y="118"/>
                    <a:pt x="214" y="67"/>
                  </a:cubicBezTo>
                  <a:cubicBezTo>
                    <a:pt x="125" y="15"/>
                    <a:pt x="37" y="0"/>
                    <a:pt x="19" y="32"/>
                  </a:cubicBezTo>
                  <a:close/>
                  <a:moveTo>
                    <a:pt x="326" y="209"/>
                  </a:moveTo>
                  <a:cubicBezTo>
                    <a:pt x="313" y="231"/>
                    <a:pt x="237" y="220"/>
                    <a:pt x="154" y="172"/>
                  </a:cubicBezTo>
                  <a:cubicBezTo>
                    <a:pt x="70" y="124"/>
                    <a:pt x="22" y="63"/>
                    <a:pt x="35" y="41"/>
                  </a:cubicBezTo>
                  <a:cubicBezTo>
                    <a:pt x="47" y="19"/>
                    <a:pt x="124" y="31"/>
                    <a:pt x="207" y="79"/>
                  </a:cubicBezTo>
                  <a:cubicBezTo>
                    <a:pt x="290" y="127"/>
                    <a:pt x="338" y="187"/>
                    <a:pt x="326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5" name="Freeform 39">
              <a:extLst>
                <a:ext uri="{FF2B5EF4-FFF2-40B4-BE49-F238E27FC236}">
                  <a16:creationId xmlns:a16="http://schemas.microsoft.com/office/drawing/2014/main" id="{A97702F5-31C8-4692-9999-FC79D0D191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214 w 361"/>
                <a:gd name="T1" fmla="*/ 184 h 251"/>
                <a:gd name="T2" fmla="*/ 342 w 361"/>
                <a:gd name="T3" fmla="*/ 32 h 251"/>
                <a:gd name="T4" fmla="*/ 146 w 361"/>
                <a:gd name="T5" fmla="*/ 67 h 251"/>
                <a:gd name="T6" fmla="*/ 19 w 361"/>
                <a:gd name="T7" fmla="*/ 219 h 251"/>
                <a:gd name="T8" fmla="*/ 214 w 361"/>
                <a:gd name="T9" fmla="*/ 184 h 251"/>
                <a:gd name="T10" fmla="*/ 207 w 361"/>
                <a:gd name="T11" fmla="*/ 172 h 251"/>
                <a:gd name="T12" fmla="*/ 35 w 361"/>
                <a:gd name="T13" fmla="*/ 209 h 251"/>
                <a:gd name="T14" fmla="*/ 154 w 361"/>
                <a:gd name="T15" fmla="*/ 79 h 251"/>
                <a:gd name="T16" fmla="*/ 326 w 361"/>
                <a:gd name="T17" fmla="*/ 41 h 251"/>
                <a:gd name="T18" fmla="*/ 207 w 361"/>
                <a:gd name="T19" fmla="*/ 17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214" y="184"/>
                  </a:moveTo>
                  <a:cubicBezTo>
                    <a:pt x="303" y="132"/>
                    <a:pt x="361" y="64"/>
                    <a:pt x="342" y="32"/>
                  </a:cubicBezTo>
                  <a:cubicBezTo>
                    <a:pt x="323" y="0"/>
                    <a:pt x="236" y="15"/>
                    <a:pt x="146" y="67"/>
                  </a:cubicBezTo>
                  <a:cubicBezTo>
                    <a:pt x="57" y="118"/>
                    <a:pt x="0" y="186"/>
                    <a:pt x="19" y="219"/>
                  </a:cubicBezTo>
                  <a:cubicBezTo>
                    <a:pt x="37" y="251"/>
                    <a:pt x="125" y="236"/>
                    <a:pt x="214" y="184"/>
                  </a:cubicBezTo>
                  <a:close/>
                  <a:moveTo>
                    <a:pt x="207" y="172"/>
                  </a:moveTo>
                  <a:cubicBezTo>
                    <a:pt x="124" y="220"/>
                    <a:pt x="47" y="231"/>
                    <a:pt x="35" y="209"/>
                  </a:cubicBezTo>
                  <a:cubicBezTo>
                    <a:pt x="22" y="187"/>
                    <a:pt x="70" y="127"/>
                    <a:pt x="154" y="79"/>
                  </a:cubicBezTo>
                  <a:cubicBezTo>
                    <a:pt x="237" y="31"/>
                    <a:pt x="313" y="19"/>
                    <a:pt x="326" y="41"/>
                  </a:cubicBezTo>
                  <a:cubicBezTo>
                    <a:pt x="338" y="63"/>
                    <a:pt x="290" y="123"/>
                    <a:pt x="207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6" name="Oval 40">
              <a:extLst>
                <a:ext uri="{FF2B5EF4-FFF2-40B4-BE49-F238E27FC236}">
                  <a16:creationId xmlns:a16="http://schemas.microsoft.com/office/drawing/2014/main" id="{E68F5C8B-15DC-4C8F-ADD6-BFE77CE6CF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1150" y="1895475"/>
              <a:ext cx="88900" cy="873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34C479A8-6106-4CA5-9A80-651CD1D05838}"/>
              </a:ext>
            </a:extLst>
          </p:cNvPr>
          <p:cNvGrpSpPr/>
          <p:nvPr/>
        </p:nvGrpSpPr>
        <p:grpSpPr>
          <a:xfrm>
            <a:off x="0" y="74022"/>
            <a:ext cx="6858461" cy="471850"/>
            <a:chOff x="-29441" y="123167"/>
            <a:chExt cx="6858461" cy="471850"/>
          </a:xfrm>
        </p:grpSpPr>
        <p:sp>
          <p:nvSpPr>
            <p:cNvPr id="8" name="矩形 6">
              <a:extLst>
                <a:ext uri="{FF2B5EF4-FFF2-40B4-BE49-F238E27FC236}">
                  <a16:creationId xmlns:a16="http://schemas.microsoft.com/office/drawing/2014/main" id="{B67E4D28-43C2-41C6-8E94-03DF358BDD29}"/>
                </a:ext>
              </a:extLst>
            </p:cNvPr>
            <p:cNvSpPr/>
            <p:nvPr/>
          </p:nvSpPr>
          <p:spPr>
            <a:xfrm>
              <a:off x="0" y="133350"/>
              <a:ext cx="6829020" cy="46166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endPara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Равнобедренный треугольник 8">
              <a:extLst>
                <a:ext uri="{FF2B5EF4-FFF2-40B4-BE49-F238E27FC236}">
                  <a16:creationId xmlns:a16="http://schemas.microsoft.com/office/drawing/2014/main" id="{70774941-9A1D-4422-A68E-1F0218F308F9}"/>
                </a:ext>
              </a:extLst>
            </p:cNvPr>
            <p:cNvSpPr/>
            <p:nvPr/>
          </p:nvSpPr>
          <p:spPr>
            <a:xfrm rot="5400000">
              <a:off x="12754" y="80972"/>
              <a:ext cx="471850" cy="55624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4CDDC922-37FC-486A-A822-B2870922FEB6}"/>
              </a:ext>
            </a:extLst>
          </p:cNvPr>
          <p:cNvSpPr txBox="1"/>
          <p:nvPr/>
        </p:nvSpPr>
        <p:spPr>
          <a:xfrm>
            <a:off x="366479" y="621371"/>
            <a:ext cx="8076328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900" b="1" dirty="0">
                <a:latin typeface="Cambria" panose="02040503050406030204" pitchFamily="18" charset="0"/>
                <a:ea typeface="Cambria" panose="02040503050406030204" pitchFamily="18" charset="0"/>
              </a:rPr>
              <a:t>Атомный проект великой страны: история и настоящее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680D849-8A22-4D28-994A-AD9D135E9D4D}"/>
              </a:ext>
            </a:extLst>
          </p:cNvPr>
          <p:cNvSpPr txBox="1"/>
          <p:nvPr/>
        </p:nvSpPr>
        <p:spPr>
          <a:xfrm>
            <a:off x="585518" y="1733550"/>
            <a:ext cx="7949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dirty="0"/>
          </a:p>
          <a:p>
            <a:pPr algn="just"/>
            <a:endParaRPr lang="ru-RU" dirty="0"/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8458764"/>
              </p:ext>
            </p:extLst>
          </p:nvPr>
        </p:nvGraphicFramePr>
        <p:xfrm>
          <a:off x="389300" y="1211240"/>
          <a:ext cx="8404754" cy="3417910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829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748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531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1921 г.</a:t>
                      </a:r>
                      <a:endParaRPr lang="ru-RU" sz="1600" b="1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651" marR="50651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Основание Государственного физико-технического рентгенологического института под руководством академика Абрама Иоффе</a:t>
                      </a:r>
                      <a:endParaRPr lang="ru-RU" sz="1600" b="1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651" marR="50651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3809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1939 г. </a:t>
                      </a:r>
                      <a:endParaRPr lang="ru-RU" sz="1600" b="1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651" marR="50651" marT="0" marB="0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Физики Ю. Харитон, Я. Френкель и   А. </a:t>
                      </a:r>
                      <a:r>
                        <a:rPr lang="ru-RU" sz="1600" b="1" kern="1200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Лейпунский</a:t>
                      </a:r>
                      <a:r>
                        <a:rPr lang="ru-RU" sz="1600" b="1" kern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обосновали возможность протекания в уране цепной ядерной реакции деления</a:t>
                      </a:r>
                      <a:endParaRPr lang="ru-RU" sz="1600" b="1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0651" marR="50651" marT="0" marB="0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0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Физики Я. Зельдович и Ю. Харитон выполнили расчет критической массы уранового заряда</a:t>
                      </a:r>
                      <a:endParaRPr lang="ru-RU" sz="1600" b="1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0651" marR="50651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24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1941 г.</a:t>
                      </a:r>
                      <a:endParaRPr lang="ru-RU" sz="1600" b="1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651" marR="50651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Физики В. Маслов и В. Шпинель получили свидетельство на изобретение «Об использовании урана в качестве взрывчатого или токсичного вещества»</a:t>
                      </a:r>
                      <a:endParaRPr lang="ru-RU" sz="1600" b="1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0651" marR="50651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03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1943 г.</a:t>
                      </a:r>
                      <a:endParaRPr lang="ru-RU" sz="1600" b="1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651" marR="50651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Переломный момент в истории проекта – </a:t>
                      </a:r>
                      <a:endParaRPr lang="ru-RU" sz="1600" b="1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на должность руководителя проекта назначен И.В. Курчатов</a:t>
                      </a:r>
                      <a:endParaRPr lang="ru-RU" sz="1600" b="1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651" marR="50651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1118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45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4">
            <a:extLst>
              <a:ext uri="{FF2B5EF4-FFF2-40B4-BE49-F238E27FC236}">
                <a16:creationId xmlns:a16="http://schemas.microsoft.com/office/drawing/2014/main" id="{D195CE40-3C27-4BCF-9900-321A0D4D2266}"/>
              </a:ext>
            </a:extLst>
          </p:cNvPr>
          <p:cNvGrpSpPr/>
          <p:nvPr/>
        </p:nvGrpSpPr>
        <p:grpSpPr>
          <a:xfrm>
            <a:off x="8229600" y="133350"/>
            <a:ext cx="564454" cy="582178"/>
            <a:chOff x="3862388" y="1625601"/>
            <a:chExt cx="608013" cy="628649"/>
          </a:xfrm>
          <a:solidFill>
            <a:schemeClr val="accent1"/>
          </a:solidFill>
        </p:grpSpPr>
        <p:sp>
          <p:nvSpPr>
            <p:cNvPr id="3" name="Freeform 37">
              <a:extLst>
                <a:ext uri="{FF2B5EF4-FFF2-40B4-BE49-F238E27FC236}">
                  <a16:creationId xmlns:a16="http://schemas.microsoft.com/office/drawing/2014/main" id="{471FA08B-2C5E-4CBD-AC95-1E6202DDCF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2888" y="1625601"/>
              <a:ext cx="227013" cy="628649"/>
            </a:xfrm>
            <a:custGeom>
              <a:avLst/>
              <a:gdLst>
                <a:gd name="T0" fmla="*/ 67 w 135"/>
                <a:gd name="T1" fmla="*/ 0 h 373"/>
                <a:gd name="T2" fmla="*/ 0 w 135"/>
                <a:gd name="T3" fmla="*/ 186 h 373"/>
                <a:gd name="T4" fmla="*/ 67 w 135"/>
                <a:gd name="T5" fmla="*/ 373 h 373"/>
                <a:gd name="T6" fmla="*/ 135 w 135"/>
                <a:gd name="T7" fmla="*/ 186 h 373"/>
                <a:gd name="T8" fmla="*/ 67 w 135"/>
                <a:gd name="T9" fmla="*/ 0 h 373"/>
                <a:gd name="T10" fmla="*/ 67 w 135"/>
                <a:gd name="T11" fmla="*/ 354 h 373"/>
                <a:gd name="T12" fmla="*/ 14 w 135"/>
                <a:gd name="T13" fmla="*/ 186 h 373"/>
                <a:gd name="T14" fmla="*/ 67 w 135"/>
                <a:gd name="T15" fmla="*/ 18 h 373"/>
                <a:gd name="T16" fmla="*/ 121 w 135"/>
                <a:gd name="T17" fmla="*/ 186 h 373"/>
                <a:gd name="T18" fmla="*/ 67 w 135"/>
                <a:gd name="T19" fmla="*/ 35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373">
                  <a:moveTo>
                    <a:pt x="67" y="0"/>
                  </a:moveTo>
                  <a:cubicBezTo>
                    <a:pt x="30" y="0"/>
                    <a:pt x="0" y="83"/>
                    <a:pt x="0" y="186"/>
                  </a:cubicBezTo>
                  <a:cubicBezTo>
                    <a:pt x="0" y="289"/>
                    <a:pt x="30" y="373"/>
                    <a:pt x="67" y="373"/>
                  </a:cubicBezTo>
                  <a:cubicBezTo>
                    <a:pt x="105" y="373"/>
                    <a:pt x="135" y="289"/>
                    <a:pt x="135" y="186"/>
                  </a:cubicBezTo>
                  <a:cubicBezTo>
                    <a:pt x="135" y="83"/>
                    <a:pt x="105" y="0"/>
                    <a:pt x="67" y="0"/>
                  </a:cubicBezTo>
                  <a:close/>
                  <a:moveTo>
                    <a:pt x="67" y="354"/>
                  </a:moveTo>
                  <a:cubicBezTo>
                    <a:pt x="42" y="354"/>
                    <a:pt x="14" y="283"/>
                    <a:pt x="14" y="186"/>
                  </a:cubicBezTo>
                  <a:cubicBezTo>
                    <a:pt x="14" y="90"/>
                    <a:pt x="42" y="18"/>
                    <a:pt x="67" y="18"/>
                  </a:cubicBezTo>
                  <a:cubicBezTo>
                    <a:pt x="93" y="18"/>
                    <a:pt x="121" y="90"/>
                    <a:pt x="121" y="186"/>
                  </a:cubicBezTo>
                  <a:cubicBezTo>
                    <a:pt x="121" y="283"/>
                    <a:pt x="93" y="354"/>
                    <a:pt x="67" y="3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4" name="Freeform 38">
              <a:extLst>
                <a:ext uri="{FF2B5EF4-FFF2-40B4-BE49-F238E27FC236}">
                  <a16:creationId xmlns:a16="http://schemas.microsoft.com/office/drawing/2014/main" id="{3E66865F-C341-4458-9709-92E976C0BA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19 w 361"/>
                <a:gd name="T1" fmla="*/ 32 h 251"/>
                <a:gd name="T2" fmla="*/ 146 w 361"/>
                <a:gd name="T3" fmla="*/ 184 h 251"/>
                <a:gd name="T4" fmla="*/ 342 w 361"/>
                <a:gd name="T5" fmla="*/ 219 h 251"/>
                <a:gd name="T6" fmla="*/ 214 w 361"/>
                <a:gd name="T7" fmla="*/ 67 h 251"/>
                <a:gd name="T8" fmla="*/ 19 w 361"/>
                <a:gd name="T9" fmla="*/ 32 h 251"/>
                <a:gd name="T10" fmla="*/ 326 w 361"/>
                <a:gd name="T11" fmla="*/ 209 h 251"/>
                <a:gd name="T12" fmla="*/ 154 w 361"/>
                <a:gd name="T13" fmla="*/ 172 h 251"/>
                <a:gd name="T14" fmla="*/ 35 w 361"/>
                <a:gd name="T15" fmla="*/ 41 h 251"/>
                <a:gd name="T16" fmla="*/ 207 w 361"/>
                <a:gd name="T17" fmla="*/ 79 h 251"/>
                <a:gd name="T18" fmla="*/ 326 w 361"/>
                <a:gd name="T19" fmla="*/ 209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19" y="32"/>
                  </a:moveTo>
                  <a:cubicBezTo>
                    <a:pt x="0" y="64"/>
                    <a:pt x="57" y="132"/>
                    <a:pt x="146" y="184"/>
                  </a:cubicBezTo>
                  <a:cubicBezTo>
                    <a:pt x="236" y="236"/>
                    <a:pt x="323" y="251"/>
                    <a:pt x="342" y="219"/>
                  </a:cubicBezTo>
                  <a:cubicBezTo>
                    <a:pt x="361" y="186"/>
                    <a:pt x="303" y="118"/>
                    <a:pt x="214" y="67"/>
                  </a:cubicBezTo>
                  <a:cubicBezTo>
                    <a:pt x="125" y="15"/>
                    <a:pt x="37" y="0"/>
                    <a:pt x="19" y="32"/>
                  </a:cubicBezTo>
                  <a:close/>
                  <a:moveTo>
                    <a:pt x="326" y="209"/>
                  </a:moveTo>
                  <a:cubicBezTo>
                    <a:pt x="313" y="231"/>
                    <a:pt x="237" y="220"/>
                    <a:pt x="154" y="172"/>
                  </a:cubicBezTo>
                  <a:cubicBezTo>
                    <a:pt x="70" y="124"/>
                    <a:pt x="22" y="63"/>
                    <a:pt x="35" y="41"/>
                  </a:cubicBezTo>
                  <a:cubicBezTo>
                    <a:pt x="47" y="19"/>
                    <a:pt x="124" y="31"/>
                    <a:pt x="207" y="79"/>
                  </a:cubicBezTo>
                  <a:cubicBezTo>
                    <a:pt x="290" y="127"/>
                    <a:pt x="338" y="187"/>
                    <a:pt x="326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5" name="Freeform 39">
              <a:extLst>
                <a:ext uri="{FF2B5EF4-FFF2-40B4-BE49-F238E27FC236}">
                  <a16:creationId xmlns:a16="http://schemas.microsoft.com/office/drawing/2014/main" id="{A97702F5-31C8-4692-9999-FC79D0D191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214 w 361"/>
                <a:gd name="T1" fmla="*/ 184 h 251"/>
                <a:gd name="T2" fmla="*/ 342 w 361"/>
                <a:gd name="T3" fmla="*/ 32 h 251"/>
                <a:gd name="T4" fmla="*/ 146 w 361"/>
                <a:gd name="T5" fmla="*/ 67 h 251"/>
                <a:gd name="T6" fmla="*/ 19 w 361"/>
                <a:gd name="T7" fmla="*/ 219 h 251"/>
                <a:gd name="T8" fmla="*/ 214 w 361"/>
                <a:gd name="T9" fmla="*/ 184 h 251"/>
                <a:gd name="T10" fmla="*/ 207 w 361"/>
                <a:gd name="T11" fmla="*/ 172 h 251"/>
                <a:gd name="T12" fmla="*/ 35 w 361"/>
                <a:gd name="T13" fmla="*/ 209 h 251"/>
                <a:gd name="T14" fmla="*/ 154 w 361"/>
                <a:gd name="T15" fmla="*/ 79 h 251"/>
                <a:gd name="T16" fmla="*/ 326 w 361"/>
                <a:gd name="T17" fmla="*/ 41 h 251"/>
                <a:gd name="T18" fmla="*/ 207 w 361"/>
                <a:gd name="T19" fmla="*/ 17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214" y="184"/>
                  </a:moveTo>
                  <a:cubicBezTo>
                    <a:pt x="303" y="132"/>
                    <a:pt x="361" y="64"/>
                    <a:pt x="342" y="32"/>
                  </a:cubicBezTo>
                  <a:cubicBezTo>
                    <a:pt x="323" y="0"/>
                    <a:pt x="236" y="15"/>
                    <a:pt x="146" y="67"/>
                  </a:cubicBezTo>
                  <a:cubicBezTo>
                    <a:pt x="57" y="118"/>
                    <a:pt x="0" y="186"/>
                    <a:pt x="19" y="219"/>
                  </a:cubicBezTo>
                  <a:cubicBezTo>
                    <a:pt x="37" y="251"/>
                    <a:pt x="125" y="236"/>
                    <a:pt x="214" y="184"/>
                  </a:cubicBezTo>
                  <a:close/>
                  <a:moveTo>
                    <a:pt x="207" y="172"/>
                  </a:moveTo>
                  <a:cubicBezTo>
                    <a:pt x="124" y="220"/>
                    <a:pt x="47" y="231"/>
                    <a:pt x="35" y="209"/>
                  </a:cubicBezTo>
                  <a:cubicBezTo>
                    <a:pt x="22" y="187"/>
                    <a:pt x="70" y="127"/>
                    <a:pt x="154" y="79"/>
                  </a:cubicBezTo>
                  <a:cubicBezTo>
                    <a:pt x="237" y="31"/>
                    <a:pt x="313" y="19"/>
                    <a:pt x="326" y="41"/>
                  </a:cubicBezTo>
                  <a:cubicBezTo>
                    <a:pt x="338" y="63"/>
                    <a:pt x="290" y="123"/>
                    <a:pt x="207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6" name="Oval 40">
              <a:extLst>
                <a:ext uri="{FF2B5EF4-FFF2-40B4-BE49-F238E27FC236}">
                  <a16:creationId xmlns:a16="http://schemas.microsoft.com/office/drawing/2014/main" id="{E68F5C8B-15DC-4C8F-ADD6-BFE77CE6CF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1150" y="1895475"/>
              <a:ext cx="88900" cy="873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34C479A8-6106-4CA5-9A80-651CD1D05838}"/>
              </a:ext>
            </a:extLst>
          </p:cNvPr>
          <p:cNvGrpSpPr/>
          <p:nvPr/>
        </p:nvGrpSpPr>
        <p:grpSpPr>
          <a:xfrm>
            <a:off x="-29441" y="123167"/>
            <a:ext cx="6858461" cy="471850"/>
            <a:chOff x="-29441" y="123167"/>
            <a:chExt cx="6858461" cy="471850"/>
          </a:xfrm>
        </p:grpSpPr>
        <p:sp>
          <p:nvSpPr>
            <p:cNvPr id="8" name="矩形 6">
              <a:extLst>
                <a:ext uri="{FF2B5EF4-FFF2-40B4-BE49-F238E27FC236}">
                  <a16:creationId xmlns:a16="http://schemas.microsoft.com/office/drawing/2014/main" id="{B67E4D28-43C2-41C6-8E94-03DF358BDD29}"/>
                </a:ext>
              </a:extLst>
            </p:cNvPr>
            <p:cNvSpPr/>
            <p:nvPr/>
          </p:nvSpPr>
          <p:spPr>
            <a:xfrm>
              <a:off x="0" y="133350"/>
              <a:ext cx="6829020" cy="46166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endPara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Равнобедренный треугольник 8">
              <a:extLst>
                <a:ext uri="{FF2B5EF4-FFF2-40B4-BE49-F238E27FC236}">
                  <a16:creationId xmlns:a16="http://schemas.microsoft.com/office/drawing/2014/main" id="{70774941-9A1D-4422-A68E-1F0218F308F9}"/>
                </a:ext>
              </a:extLst>
            </p:cNvPr>
            <p:cNvSpPr/>
            <p:nvPr/>
          </p:nvSpPr>
          <p:spPr>
            <a:xfrm rot="5400000">
              <a:off x="12754" y="80972"/>
              <a:ext cx="471850" cy="55624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4CDDC922-37FC-486A-A822-B2870922FEB6}"/>
              </a:ext>
            </a:extLst>
          </p:cNvPr>
          <p:cNvSpPr txBox="1"/>
          <p:nvPr/>
        </p:nvSpPr>
        <p:spPr>
          <a:xfrm>
            <a:off x="685800" y="133350"/>
            <a:ext cx="571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ambria" panose="02040503050406030204" pitchFamily="18" charset="0"/>
                <a:ea typeface="Cambria" panose="02040503050406030204" pitchFamily="18" charset="0"/>
              </a:rPr>
              <a:t>Рассекреченные документы о военных целях</a:t>
            </a:r>
          </a:p>
        </p:txBody>
      </p:sp>
      <p:pic>
        <p:nvPicPr>
          <p:cNvPr id="2050" name="Picture 2" descr="https://sun9-east.userapi.com/sun9-34/s/v1/ig2/s-Mrw2GZckTZLQlY_AG71Q8Bp4cc1DvqnLoWySuReO6DOE5xMeaggTEBOrLJWizutV-LeeVRroMrtZNpfkiZ2F-G.jpg?size=499x1080&amp;quality=95&amp;type=album">
            <a:extLst>
              <a:ext uri="{FF2B5EF4-FFF2-40B4-BE49-F238E27FC236}">
                <a16:creationId xmlns:a16="http://schemas.microsoft.com/office/drawing/2014/main" id="{F2CB981F-F183-418F-A909-54001E3C3F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895" y="595015"/>
            <a:ext cx="2102180" cy="4549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sun9-west.userapi.com/sun9-49/s/v1/ig2/JIkiN_XSMtq3k9G67Op7qvE7ILHmz6H2Nbc_sHFTdpMDm0pxaHmjI7ffsAd6263wxeWjUi5Y9Nn7LmjDr1BOilcq.jpg?size=518x1080&amp;quality=95&amp;type=album">
            <a:extLst>
              <a:ext uri="{FF2B5EF4-FFF2-40B4-BE49-F238E27FC236}">
                <a16:creationId xmlns:a16="http://schemas.microsoft.com/office/drawing/2014/main" id="{C26C5EA0-20B5-4246-AE95-039494B04A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79" y="606744"/>
            <a:ext cx="2180741" cy="454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7820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45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4">
            <a:extLst>
              <a:ext uri="{FF2B5EF4-FFF2-40B4-BE49-F238E27FC236}">
                <a16:creationId xmlns:a16="http://schemas.microsoft.com/office/drawing/2014/main" id="{D195CE40-3C27-4BCF-9900-321A0D4D2266}"/>
              </a:ext>
            </a:extLst>
          </p:cNvPr>
          <p:cNvGrpSpPr/>
          <p:nvPr/>
        </p:nvGrpSpPr>
        <p:grpSpPr>
          <a:xfrm>
            <a:off x="8229600" y="133350"/>
            <a:ext cx="564454" cy="582178"/>
            <a:chOff x="3862388" y="1625601"/>
            <a:chExt cx="608013" cy="628649"/>
          </a:xfrm>
          <a:solidFill>
            <a:schemeClr val="accent1"/>
          </a:solidFill>
        </p:grpSpPr>
        <p:sp>
          <p:nvSpPr>
            <p:cNvPr id="3" name="Freeform 37">
              <a:extLst>
                <a:ext uri="{FF2B5EF4-FFF2-40B4-BE49-F238E27FC236}">
                  <a16:creationId xmlns:a16="http://schemas.microsoft.com/office/drawing/2014/main" id="{471FA08B-2C5E-4CBD-AC95-1E6202DDCF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2888" y="1625601"/>
              <a:ext cx="227013" cy="628649"/>
            </a:xfrm>
            <a:custGeom>
              <a:avLst/>
              <a:gdLst>
                <a:gd name="T0" fmla="*/ 67 w 135"/>
                <a:gd name="T1" fmla="*/ 0 h 373"/>
                <a:gd name="T2" fmla="*/ 0 w 135"/>
                <a:gd name="T3" fmla="*/ 186 h 373"/>
                <a:gd name="T4" fmla="*/ 67 w 135"/>
                <a:gd name="T5" fmla="*/ 373 h 373"/>
                <a:gd name="T6" fmla="*/ 135 w 135"/>
                <a:gd name="T7" fmla="*/ 186 h 373"/>
                <a:gd name="T8" fmla="*/ 67 w 135"/>
                <a:gd name="T9" fmla="*/ 0 h 373"/>
                <a:gd name="T10" fmla="*/ 67 w 135"/>
                <a:gd name="T11" fmla="*/ 354 h 373"/>
                <a:gd name="T12" fmla="*/ 14 w 135"/>
                <a:gd name="T13" fmla="*/ 186 h 373"/>
                <a:gd name="T14" fmla="*/ 67 w 135"/>
                <a:gd name="T15" fmla="*/ 18 h 373"/>
                <a:gd name="T16" fmla="*/ 121 w 135"/>
                <a:gd name="T17" fmla="*/ 186 h 373"/>
                <a:gd name="T18" fmla="*/ 67 w 135"/>
                <a:gd name="T19" fmla="*/ 35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373">
                  <a:moveTo>
                    <a:pt x="67" y="0"/>
                  </a:moveTo>
                  <a:cubicBezTo>
                    <a:pt x="30" y="0"/>
                    <a:pt x="0" y="83"/>
                    <a:pt x="0" y="186"/>
                  </a:cubicBezTo>
                  <a:cubicBezTo>
                    <a:pt x="0" y="289"/>
                    <a:pt x="30" y="373"/>
                    <a:pt x="67" y="373"/>
                  </a:cubicBezTo>
                  <a:cubicBezTo>
                    <a:pt x="105" y="373"/>
                    <a:pt x="135" y="289"/>
                    <a:pt x="135" y="186"/>
                  </a:cubicBezTo>
                  <a:cubicBezTo>
                    <a:pt x="135" y="83"/>
                    <a:pt x="105" y="0"/>
                    <a:pt x="67" y="0"/>
                  </a:cubicBezTo>
                  <a:close/>
                  <a:moveTo>
                    <a:pt x="67" y="354"/>
                  </a:moveTo>
                  <a:cubicBezTo>
                    <a:pt x="42" y="354"/>
                    <a:pt x="14" y="283"/>
                    <a:pt x="14" y="186"/>
                  </a:cubicBezTo>
                  <a:cubicBezTo>
                    <a:pt x="14" y="90"/>
                    <a:pt x="42" y="18"/>
                    <a:pt x="67" y="18"/>
                  </a:cubicBezTo>
                  <a:cubicBezTo>
                    <a:pt x="93" y="18"/>
                    <a:pt x="121" y="90"/>
                    <a:pt x="121" y="186"/>
                  </a:cubicBezTo>
                  <a:cubicBezTo>
                    <a:pt x="121" y="283"/>
                    <a:pt x="93" y="354"/>
                    <a:pt x="67" y="3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4" name="Freeform 38">
              <a:extLst>
                <a:ext uri="{FF2B5EF4-FFF2-40B4-BE49-F238E27FC236}">
                  <a16:creationId xmlns:a16="http://schemas.microsoft.com/office/drawing/2014/main" id="{3E66865F-C341-4458-9709-92E976C0BA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19 w 361"/>
                <a:gd name="T1" fmla="*/ 32 h 251"/>
                <a:gd name="T2" fmla="*/ 146 w 361"/>
                <a:gd name="T3" fmla="*/ 184 h 251"/>
                <a:gd name="T4" fmla="*/ 342 w 361"/>
                <a:gd name="T5" fmla="*/ 219 h 251"/>
                <a:gd name="T6" fmla="*/ 214 w 361"/>
                <a:gd name="T7" fmla="*/ 67 h 251"/>
                <a:gd name="T8" fmla="*/ 19 w 361"/>
                <a:gd name="T9" fmla="*/ 32 h 251"/>
                <a:gd name="T10" fmla="*/ 326 w 361"/>
                <a:gd name="T11" fmla="*/ 209 h 251"/>
                <a:gd name="T12" fmla="*/ 154 w 361"/>
                <a:gd name="T13" fmla="*/ 172 h 251"/>
                <a:gd name="T14" fmla="*/ 35 w 361"/>
                <a:gd name="T15" fmla="*/ 41 h 251"/>
                <a:gd name="T16" fmla="*/ 207 w 361"/>
                <a:gd name="T17" fmla="*/ 79 h 251"/>
                <a:gd name="T18" fmla="*/ 326 w 361"/>
                <a:gd name="T19" fmla="*/ 209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19" y="32"/>
                  </a:moveTo>
                  <a:cubicBezTo>
                    <a:pt x="0" y="64"/>
                    <a:pt x="57" y="132"/>
                    <a:pt x="146" y="184"/>
                  </a:cubicBezTo>
                  <a:cubicBezTo>
                    <a:pt x="236" y="236"/>
                    <a:pt x="323" y="251"/>
                    <a:pt x="342" y="219"/>
                  </a:cubicBezTo>
                  <a:cubicBezTo>
                    <a:pt x="361" y="186"/>
                    <a:pt x="303" y="118"/>
                    <a:pt x="214" y="67"/>
                  </a:cubicBezTo>
                  <a:cubicBezTo>
                    <a:pt x="125" y="15"/>
                    <a:pt x="37" y="0"/>
                    <a:pt x="19" y="32"/>
                  </a:cubicBezTo>
                  <a:close/>
                  <a:moveTo>
                    <a:pt x="326" y="209"/>
                  </a:moveTo>
                  <a:cubicBezTo>
                    <a:pt x="313" y="231"/>
                    <a:pt x="237" y="220"/>
                    <a:pt x="154" y="172"/>
                  </a:cubicBezTo>
                  <a:cubicBezTo>
                    <a:pt x="70" y="124"/>
                    <a:pt x="22" y="63"/>
                    <a:pt x="35" y="41"/>
                  </a:cubicBezTo>
                  <a:cubicBezTo>
                    <a:pt x="47" y="19"/>
                    <a:pt x="124" y="31"/>
                    <a:pt x="207" y="79"/>
                  </a:cubicBezTo>
                  <a:cubicBezTo>
                    <a:pt x="290" y="127"/>
                    <a:pt x="338" y="187"/>
                    <a:pt x="326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5" name="Freeform 39">
              <a:extLst>
                <a:ext uri="{FF2B5EF4-FFF2-40B4-BE49-F238E27FC236}">
                  <a16:creationId xmlns:a16="http://schemas.microsoft.com/office/drawing/2014/main" id="{A97702F5-31C8-4692-9999-FC79D0D191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214 w 361"/>
                <a:gd name="T1" fmla="*/ 184 h 251"/>
                <a:gd name="T2" fmla="*/ 342 w 361"/>
                <a:gd name="T3" fmla="*/ 32 h 251"/>
                <a:gd name="T4" fmla="*/ 146 w 361"/>
                <a:gd name="T5" fmla="*/ 67 h 251"/>
                <a:gd name="T6" fmla="*/ 19 w 361"/>
                <a:gd name="T7" fmla="*/ 219 h 251"/>
                <a:gd name="T8" fmla="*/ 214 w 361"/>
                <a:gd name="T9" fmla="*/ 184 h 251"/>
                <a:gd name="T10" fmla="*/ 207 w 361"/>
                <a:gd name="T11" fmla="*/ 172 h 251"/>
                <a:gd name="T12" fmla="*/ 35 w 361"/>
                <a:gd name="T13" fmla="*/ 209 h 251"/>
                <a:gd name="T14" fmla="*/ 154 w 361"/>
                <a:gd name="T15" fmla="*/ 79 h 251"/>
                <a:gd name="T16" fmla="*/ 326 w 361"/>
                <a:gd name="T17" fmla="*/ 41 h 251"/>
                <a:gd name="T18" fmla="*/ 207 w 361"/>
                <a:gd name="T19" fmla="*/ 17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214" y="184"/>
                  </a:moveTo>
                  <a:cubicBezTo>
                    <a:pt x="303" y="132"/>
                    <a:pt x="361" y="64"/>
                    <a:pt x="342" y="32"/>
                  </a:cubicBezTo>
                  <a:cubicBezTo>
                    <a:pt x="323" y="0"/>
                    <a:pt x="236" y="15"/>
                    <a:pt x="146" y="67"/>
                  </a:cubicBezTo>
                  <a:cubicBezTo>
                    <a:pt x="57" y="118"/>
                    <a:pt x="0" y="186"/>
                    <a:pt x="19" y="219"/>
                  </a:cubicBezTo>
                  <a:cubicBezTo>
                    <a:pt x="37" y="251"/>
                    <a:pt x="125" y="236"/>
                    <a:pt x="214" y="184"/>
                  </a:cubicBezTo>
                  <a:close/>
                  <a:moveTo>
                    <a:pt x="207" y="172"/>
                  </a:moveTo>
                  <a:cubicBezTo>
                    <a:pt x="124" y="220"/>
                    <a:pt x="47" y="231"/>
                    <a:pt x="35" y="209"/>
                  </a:cubicBezTo>
                  <a:cubicBezTo>
                    <a:pt x="22" y="187"/>
                    <a:pt x="70" y="127"/>
                    <a:pt x="154" y="79"/>
                  </a:cubicBezTo>
                  <a:cubicBezTo>
                    <a:pt x="237" y="31"/>
                    <a:pt x="313" y="19"/>
                    <a:pt x="326" y="41"/>
                  </a:cubicBezTo>
                  <a:cubicBezTo>
                    <a:pt x="338" y="63"/>
                    <a:pt x="290" y="123"/>
                    <a:pt x="207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6" name="Oval 40">
              <a:extLst>
                <a:ext uri="{FF2B5EF4-FFF2-40B4-BE49-F238E27FC236}">
                  <a16:creationId xmlns:a16="http://schemas.microsoft.com/office/drawing/2014/main" id="{E68F5C8B-15DC-4C8F-ADD6-BFE77CE6CF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1150" y="1895475"/>
              <a:ext cx="88900" cy="873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34C479A8-6106-4CA5-9A80-651CD1D05838}"/>
              </a:ext>
            </a:extLst>
          </p:cNvPr>
          <p:cNvGrpSpPr/>
          <p:nvPr/>
        </p:nvGrpSpPr>
        <p:grpSpPr>
          <a:xfrm>
            <a:off x="-29441" y="123167"/>
            <a:ext cx="6858461" cy="471850"/>
            <a:chOff x="-29441" y="123167"/>
            <a:chExt cx="6858461" cy="471850"/>
          </a:xfrm>
        </p:grpSpPr>
        <p:sp>
          <p:nvSpPr>
            <p:cNvPr id="8" name="矩形 6">
              <a:extLst>
                <a:ext uri="{FF2B5EF4-FFF2-40B4-BE49-F238E27FC236}">
                  <a16:creationId xmlns:a16="http://schemas.microsoft.com/office/drawing/2014/main" id="{B67E4D28-43C2-41C6-8E94-03DF358BDD29}"/>
                </a:ext>
              </a:extLst>
            </p:cNvPr>
            <p:cNvSpPr/>
            <p:nvPr/>
          </p:nvSpPr>
          <p:spPr>
            <a:xfrm>
              <a:off x="0" y="133350"/>
              <a:ext cx="6829020" cy="46166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endPara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Равнобедренный треугольник 8">
              <a:extLst>
                <a:ext uri="{FF2B5EF4-FFF2-40B4-BE49-F238E27FC236}">
                  <a16:creationId xmlns:a16="http://schemas.microsoft.com/office/drawing/2014/main" id="{70774941-9A1D-4422-A68E-1F0218F308F9}"/>
                </a:ext>
              </a:extLst>
            </p:cNvPr>
            <p:cNvSpPr/>
            <p:nvPr/>
          </p:nvSpPr>
          <p:spPr>
            <a:xfrm rot="5400000">
              <a:off x="12754" y="80972"/>
              <a:ext cx="471850" cy="55624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4CDDC922-37FC-486A-A822-B2870922FEB6}"/>
              </a:ext>
            </a:extLst>
          </p:cNvPr>
          <p:cNvSpPr txBox="1"/>
          <p:nvPr/>
        </p:nvSpPr>
        <p:spPr>
          <a:xfrm>
            <a:off x="685800" y="133350"/>
            <a:ext cx="571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ambria" panose="02040503050406030204" pitchFamily="18" charset="0"/>
                <a:ea typeface="Cambria" panose="02040503050406030204" pitchFamily="18" charset="0"/>
              </a:rPr>
              <a:t>Карта возможных ядерных ударов</a:t>
            </a:r>
          </a:p>
        </p:txBody>
      </p:sp>
      <p:pic>
        <p:nvPicPr>
          <p:cNvPr id="11" name="Picture 6" descr="Карта целей США для нанесения ядерных ударов">
            <a:extLst>
              <a:ext uri="{FF2B5EF4-FFF2-40B4-BE49-F238E27FC236}">
                <a16:creationId xmlns:a16="http://schemas.microsoft.com/office/drawing/2014/main" id="{BA9972E6-1E8D-489D-A3B5-52E8D4F19F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89390"/>
            <a:ext cx="7750571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2477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45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4">
            <a:extLst>
              <a:ext uri="{FF2B5EF4-FFF2-40B4-BE49-F238E27FC236}">
                <a16:creationId xmlns:a16="http://schemas.microsoft.com/office/drawing/2014/main" id="{D195CE40-3C27-4BCF-9900-321A0D4D2266}"/>
              </a:ext>
            </a:extLst>
          </p:cNvPr>
          <p:cNvGrpSpPr/>
          <p:nvPr/>
        </p:nvGrpSpPr>
        <p:grpSpPr>
          <a:xfrm>
            <a:off x="8305800" y="24578"/>
            <a:ext cx="564454" cy="582178"/>
            <a:chOff x="3862388" y="1625601"/>
            <a:chExt cx="608013" cy="628649"/>
          </a:xfrm>
          <a:solidFill>
            <a:schemeClr val="accent1"/>
          </a:solidFill>
        </p:grpSpPr>
        <p:sp>
          <p:nvSpPr>
            <p:cNvPr id="3" name="Freeform 37">
              <a:extLst>
                <a:ext uri="{FF2B5EF4-FFF2-40B4-BE49-F238E27FC236}">
                  <a16:creationId xmlns:a16="http://schemas.microsoft.com/office/drawing/2014/main" id="{471FA08B-2C5E-4CBD-AC95-1E6202DDCF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2888" y="1625601"/>
              <a:ext cx="227013" cy="628649"/>
            </a:xfrm>
            <a:custGeom>
              <a:avLst/>
              <a:gdLst>
                <a:gd name="T0" fmla="*/ 67 w 135"/>
                <a:gd name="T1" fmla="*/ 0 h 373"/>
                <a:gd name="T2" fmla="*/ 0 w 135"/>
                <a:gd name="T3" fmla="*/ 186 h 373"/>
                <a:gd name="T4" fmla="*/ 67 w 135"/>
                <a:gd name="T5" fmla="*/ 373 h 373"/>
                <a:gd name="T6" fmla="*/ 135 w 135"/>
                <a:gd name="T7" fmla="*/ 186 h 373"/>
                <a:gd name="T8" fmla="*/ 67 w 135"/>
                <a:gd name="T9" fmla="*/ 0 h 373"/>
                <a:gd name="T10" fmla="*/ 67 w 135"/>
                <a:gd name="T11" fmla="*/ 354 h 373"/>
                <a:gd name="T12" fmla="*/ 14 w 135"/>
                <a:gd name="T13" fmla="*/ 186 h 373"/>
                <a:gd name="T14" fmla="*/ 67 w 135"/>
                <a:gd name="T15" fmla="*/ 18 h 373"/>
                <a:gd name="T16" fmla="*/ 121 w 135"/>
                <a:gd name="T17" fmla="*/ 186 h 373"/>
                <a:gd name="T18" fmla="*/ 67 w 135"/>
                <a:gd name="T19" fmla="*/ 35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373">
                  <a:moveTo>
                    <a:pt x="67" y="0"/>
                  </a:moveTo>
                  <a:cubicBezTo>
                    <a:pt x="30" y="0"/>
                    <a:pt x="0" y="83"/>
                    <a:pt x="0" y="186"/>
                  </a:cubicBezTo>
                  <a:cubicBezTo>
                    <a:pt x="0" y="289"/>
                    <a:pt x="30" y="373"/>
                    <a:pt x="67" y="373"/>
                  </a:cubicBezTo>
                  <a:cubicBezTo>
                    <a:pt x="105" y="373"/>
                    <a:pt x="135" y="289"/>
                    <a:pt x="135" y="186"/>
                  </a:cubicBezTo>
                  <a:cubicBezTo>
                    <a:pt x="135" y="83"/>
                    <a:pt x="105" y="0"/>
                    <a:pt x="67" y="0"/>
                  </a:cubicBezTo>
                  <a:close/>
                  <a:moveTo>
                    <a:pt x="67" y="354"/>
                  </a:moveTo>
                  <a:cubicBezTo>
                    <a:pt x="42" y="354"/>
                    <a:pt x="14" y="283"/>
                    <a:pt x="14" y="186"/>
                  </a:cubicBezTo>
                  <a:cubicBezTo>
                    <a:pt x="14" y="90"/>
                    <a:pt x="42" y="18"/>
                    <a:pt x="67" y="18"/>
                  </a:cubicBezTo>
                  <a:cubicBezTo>
                    <a:pt x="93" y="18"/>
                    <a:pt x="121" y="90"/>
                    <a:pt x="121" y="186"/>
                  </a:cubicBezTo>
                  <a:cubicBezTo>
                    <a:pt x="121" y="283"/>
                    <a:pt x="93" y="354"/>
                    <a:pt x="67" y="3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4" name="Freeform 38">
              <a:extLst>
                <a:ext uri="{FF2B5EF4-FFF2-40B4-BE49-F238E27FC236}">
                  <a16:creationId xmlns:a16="http://schemas.microsoft.com/office/drawing/2014/main" id="{3E66865F-C341-4458-9709-92E976C0BA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19 w 361"/>
                <a:gd name="T1" fmla="*/ 32 h 251"/>
                <a:gd name="T2" fmla="*/ 146 w 361"/>
                <a:gd name="T3" fmla="*/ 184 h 251"/>
                <a:gd name="T4" fmla="*/ 342 w 361"/>
                <a:gd name="T5" fmla="*/ 219 h 251"/>
                <a:gd name="T6" fmla="*/ 214 w 361"/>
                <a:gd name="T7" fmla="*/ 67 h 251"/>
                <a:gd name="T8" fmla="*/ 19 w 361"/>
                <a:gd name="T9" fmla="*/ 32 h 251"/>
                <a:gd name="T10" fmla="*/ 326 w 361"/>
                <a:gd name="T11" fmla="*/ 209 h 251"/>
                <a:gd name="T12" fmla="*/ 154 w 361"/>
                <a:gd name="T13" fmla="*/ 172 h 251"/>
                <a:gd name="T14" fmla="*/ 35 w 361"/>
                <a:gd name="T15" fmla="*/ 41 h 251"/>
                <a:gd name="T16" fmla="*/ 207 w 361"/>
                <a:gd name="T17" fmla="*/ 79 h 251"/>
                <a:gd name="T18" fmla="*/ 326 w 361"/>
                <a:gd name="T19" fmla="*/ 209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19" y="32"/>
                  </a:moveTo>
                  <a:cubicBezTo>
                    <a:pt x="0" y="64"/>
                    <a:pt x="57" y="132"/>
                    <a:pt x="146" y="184"/>
                  </a:cubicBezTo>
                  <a:cubicBezTo>
                    <a:pt x="236" y="236"/>
                    <a:pt x="323" y="251"/>
                    <a:pt x="342" y="219"/>
                  </a:cubicBezTo>
                  <a:cubicBezTo>
                    <a:pt x="361" y="186"/>
                    <a:pt x="303" y="118"/>
                    <a:pt x="214" y="67"/>
                  </a:cubicBezTo>
                  <a:cubicBezTo>
                    <a:pt x="125" y="15"/>
                    <a:pt x="37" y="0"/>
                    <a:pt x="19" y="32"/>
                  </a:cubicBezTo>
                  <a:close/>
                  <a:moveTo>
                    <a:pt x="326" y="209"/>
                  </a:moveTo>
                  <a:cubicBezTo>
                    <a:pt x="313" y="231"/>
                    <a:pt x="237" y="220"/>
                    <a:pt x="154" y="172"/>
                  </a:cubicBezTo>
                  <a:cubicBezTo>
                    <a:pt x="70" y="124"/>
                    <a:pt x="22" y="63"/>
                    <a:pt x="35" y="41"/>
                  </a:cubicBezTo>
                  <a:cubicBezTo>
                    <a:pt x="47" y="19"/>
                    <a:pt x="124" y="31"/>
                    <a:pt x="207" y="79"/>
                  </a:cubicBezTo>
                  <a:cubicBezTo>
                    <a:pt x="290" y="127"/>
                    <a:pt x="338" y="187"/>
                    <a:pt x="326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5" name="Freeform 39">
              <a:extLst>
                <a:ext uri="{FF2B5EF4-FFF2-40B4-BE49-F238E27FC236}">
                  <a16:creationId xmlns:a16="http://schemas.microsoft.com/office/drawing/2014/main" id="{A97702F5-31C8-4692-9999-FC79D0D191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214 w 361"/>
                <a:gd name="T1" fmla="*/ 184 h 251"/>
                <a:gd name="T2" fmla="*/ 342 w 361"/>
                <a:gd name="T3" fmla="*/ 32 h 251"/>
                <a:gd name="T4" fmla="*/ 146 w 361"/>
                <a:gd name="T5" fmla="*/ 67 h 251"/>
                <a:gd name="T6" fmla="*/ 19 w 361"/>
                <a:gd name="T7" fmla="*/ 219 h 251"/>
                <a:gd name="T8" fmla="*/ 214 w 361"/>
                <a:gd name="T9" fmla="*/ 184 h 251"/>
                <a:gd name="T10" fmla="*/ 207 w 361"/>
                <a:gd name="T11" fmla="*/ 172 h 251"/>
                <a:gd name="T12" fmla="*/ 35 w 361"/>
                <a:gd name="T13" fmla="*/ 209 h 251"/>
                <a:gd name="T14" fmla="*/ 154 w 361"/>
                <a:gd name="T15" fmla="*/ 79 h 251"/>
                <a:gd name="T16" fmla="*/ 326 w 361"/>
                <a:gd name="T17" fmla="*/ 41 h 251"/>
                <a:gd name="T18" fmla="*/ 207 w 361"/>
                <a:gd name="T19" fmla="*/ 17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214" y="184"/>
                  </a:moveTo>
                  <a:cubicBezTo>
                    <a:pt x="303" y="132"/>
                    <a:pt x="361" y="64"/>
                    <a:pt x="342" y="32"/>
                  </a:cubicBezTo>
                  <a:cubicBezTo>
                    <a:pt x="323" y="0"/>
                    <a:pt x="236" y="15"/>
                    <a:pt x="146" y="67"/>
                  </a:cubicBezTo>
                  <a:cubicBezTo>
                    <a:pt x="57" y="118"/>
                    <a:pt x="0" y="186"/>
                    <a:pt x="19" y="219"/>
                  </a:cubicBezTo>
                  <a:cubicBezTo>
                    <a:pt x="37" y="251"/>
                    <a:pt x="125" y="236"/>
                    <a:pt x="214" y="184"/>
                  </a:cubicBezTo>
                  <a:close/>
                  <a:moveTo>
                    <a:pt x="207" y="172"/>
                  </a:moveTo>
                  <a:cubicBezTo>
                    <a:pt x="124" y="220"/>
                    <a:pt x="47" y="231"/>
                    <a:pt x="35" y="209"/>
                  </a:cubicBezTo>
                  <a:cubicBezTo>
                    <a:pt x="22" y="187"/>
                    <a:pt x="70" y="127"/>
                    <a:pt x="154" y="79"/>
                  </a:cubicBezTo>
                  <a:cubicBezTo>
                    <a:pt x="237" y="31"/>
                    <a:pt x="313" y="19"/>
                    <a:pt x="326" y="41"/>
                  </a:cubicBezTo>
                  <a:cubicBezTo>
                    <a:pt x="338" y="63"/>
                    <a:pt x="290" y="123"/>
                    <a:pt x="207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6" name="Oval 40">
              <a:extLst>
                <a:ext uri="{FF2B5EF4-FFF2-40B4-BE49-F238E27FC236}">
                  <a16:creationId xmlns:a16="http://schemas.microsoft.com/office/drawing/2014/main" id="{E68F5C8B-15DC-4C8F-ADD6-BFE77CE6CF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1150" y="1895475"/>
              <a:ext cx="88900" cy="873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34C479A8-6106-4CA5-9A80-651CD1D05838}"/>
              </a:ext>
            </a:extLst>
          </p:cNvPr>
          <p:cNvGrpSpPr/>
          <p:nvPr/>
        </p:nvGrpSpPr>
        <p:grpSpPr>
          <a:xfrm>
            <a:off x="-29441" y="123167"/>
            <a:ext cx="6858461" cy="471850"/>
            <a:chOff x="-29441" y="123167"/>
            <a:chExt cx="6858461" cy="471850"/>
          </a:xfrm>
        </p:grpSpPr>
        <p:sp>
          <p:nvSpPr>
            <p:cNvPr id="8" name="矩形 6">
              <a:extLst>
                <a:ext uri="{FF2B5EF4-FFF2-40B4-BE49-F238E27FC236}">
                  <a16:creationId xmlns:a16="http://schemas.microsoft.com/office/drawing/2014/main" id="{B67E4D28-43C2-41C6-8E94-03DF358BDD29}"/>
                </a:ext>
              </a:extLst>
            </p:cNvPr>
            <p:cNvSpPr/>
            <p:nvPr/>
          </p:nvSpPr>
          <p:spPr>
            <a:xfrm>
              <a:off x="0" y="133350"/>
              <a:ext cx="6829020" cy="46166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endPara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Равнобедренный треугольник 8">
              <a:extLst>
                <a:ext uri="{FF2B5EF4-FFF2-40B4-BE49-F238E27FC236}">
                  <a16:creationId xmlns:a16="http://schemas.microsoft.com/office/drawing/2014/main" id="{70774941-9A1D-4422-A68E-1F0218F308F9}"/>
                </a:ext>
              </a:extLst>
            </p:cNvPr>
            <p:cNvSpPr/>
            <p:nvPr/>
          </p:nvSpPr>
          <p:spPr>
            <a:xfrm rot="5400000">
              <a:off x="12754" y="80972"/>
              <a:ext cx="471850" cy="55624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5122" name="Picture 2" descr="https://xn--b1ae4ad.xn--p1ai/img/photo/0cfd075a-9b18-4d72-9166-ad3a18068c31.jpg">
            <a:extLst>
              <a:ext uri="{FF2B5EF4-FFF2-40B4-BE49-F238E27FC236}">
                <a16:creationId xmlns:a16="http://schemas.microsoft.com/office/drawing/2014/main" id="{B0AB3BA5-AF24-488B-B654-A96BA99BB4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7" y="605199"/>
            <a:ext cx="4496003" cy="2997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img-fotki.yandex.ru/get/15560/7537832.105/0_11f402_ed75b64_orig">
            <a:extLst>
              <a:ext uri="{FF2B5EF4-FFF2-40B4-BE49-F238E27FC236}">
                <a16:creationId xmlns:a16="http://schemas.microsoft.com/office/drawing/2014/main" id="{4EE8B3A7-8490-4B07-AB85-F9CEDDF1ED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7622" y="618497"/>
            <a:ext cx="3895190" cy="318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0A20405-B0C8-4DDA-A4C5-183321393E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1322" y="1949164"/>
            <a:ext cx="3147904" cy="318135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EDEB372-B813-4153-904F-A3FD80843162}"/>
              </a:ext>
            </a:extLst>
          </p:cNvPr>
          <p:cNvSpPr txBox="1"/>
          <p:nvPr/>
        </p:nvSpPr>
        <p:spPr>
          <a:xfrm>
            <a:off x="685800" y="228909"/>
            <a:ext cx="5486400" cy="366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ambria" panose="02040503050406030204" pitchFamily="18" charset="0"/>
                <a:ea typeface="Cambria" panose="02040503050406030204" pitchFamily="18" charset="0"/>
              </a:rPr>
              <a:t>Хиросима и Нагасаки</a:t>
            </a:r>
          </a:p>
        </p:txBody>
      </p:sp>
    </p:spTree>
    <p:extLst>
      <p:ext uri="{BB962C8B-B14F-4D97-AF65-F5344CB8AC3E}">
        <p14:creationId xmlns:p14="http://schemas.microsoft.com/office/powerpoint/2010/main" val="4101984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45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82ADB108-2F67-4B4E-A97E-19ABB6FAC58E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JCuo0gOaiROYgQAAAURAAAdAAAAdW5pdmVyc2FsL2NvbW1vbl9tZXNzYWdlcy5sbmetWG1v2zYQ/l6g/4EQUGADtrQd0KIYEge0xNhEZMmV6DjZMAiMxNhEKDHVi9vs037Nfth+yY6UncR9gaQkgG2YlO+54909d0cfHn/JFdqIspK6OHLeHrxxkChSnclideQs2MmvHxxU1bzIuNKFOHIK7aDj0csXh4oXq4avBHx/+QKhw1xUFSyrkVndr5HMjpz5OHHD2RwHF4kfTsJkTCfOyNX5DS9uka9X+qff3n/48vbd+58PX2/l+sDEM+z7+0DIIr170wMoYFHoJ4BG/CQg58wZmc9hcuGC+TQgzmj7ZZj0PCJnzsh8dsotoogELIl96pGExkkQMusLnzDiOaML3aA13whUa7SR4jOq1wLiWMtSoErJzD5INWwUjehS5oUzTIMkIjGLqMtoGDijWJfl7S8Wljf1WpegrkKZrPilEpnVCRljn9+UogLVvIaMQvCq1xJ+qXMui4NO1RFe0mCSsDD044QE3m7HGZEiQ17JjZqBKBGOSQQAJa9E+QjZxGaZFUdYqWEIUzqZ+vBmxoSpXK0VvOuhdswJxGAuii4pyBESQXbF8TKMPOM0UIU4uuFV9VmX2V5+PAxUFzAN3BBS0GUPwJnB2AFDjCXUjbIUad0FNiNxjCckGYfnkMjAu3CIRHgKdDsdInFBYqAIibtkAnxGJ9gkvKHYLv93/Eq5SWd1i3iagpxx30bqpoId41JggWVadTBMTUw+LiBsFPs/oHGLCt61q5XcCLCjzETZqQgqi0s8k0UfF/SP5ARTn3gJpJUXLhNmS57RmPNbVOga8WzDi1SgS5HyBnL9Fp5lMrPPTJyt/k+N/BvxeltVXm0LUuCR81dD7dmrYd8xq6nAproW+U3dpdo4bGv+Y6wwOf1DE/oc/XH6Y5cEOKLh80Smknmj2qr75PjcWTY0Rp1GPNFT/aP13JbEbW0dUyhYY6n7SxDopqZ/QANU/aVocAKK5m2JhhpOi6sBOoNwCxBo9FiMM3DVngln4MIB8ksyjimD2WgpLitZd44dlo1tgL4f2hTmPCVqcU/GS3GlYcJRgm/a6QO6kI10Z0AfDDd7rYJR5oPJAQCu2uQBSCVzsD/rgbmYkZ0H2gK/d5KlblRmyavktS3y4NsmF9+OTVelzu2u4tUuedsmc/wUK9rDRa3S+YD2f8e/3vF5QL/HRykmOHKniYsDl5hB33BV9RQCChhX+CxOfDw24sCFnNfpGprplW6KrCdQO6t75AQD2PbMseBluv7vn397YnxlSbuLtru/DwIBYpsqSO7A/gx0Laq/ukAYHu/L2UUfqe3dZifX86rDKGThs9wheNtacp3D1kG3XkjybdAwY9idzoAHsU173ZQwug1BmOHoFGqZncKd0YyX11AImdZqEIp1tUnAepj2++tlUytZiCGyT2sl5sCMzhPsefauDeRTMr1ue2YGN4p0e+lWcOnuC+ZOcQB19is8kcl6IKBtTbsqBERv1/c033zbqe5Wlf3D4vD1g/8v/gdQSwMEFAACAAgAkK6jSAh+CyMpAwAAhgwAACcAAAB1bml2ZXJzYWwvZmxhc2hfcHVibGlzaGluZ19zZXR0aW5ncy54bWzVV91u2jAUvucpLE+9LGk7unYooaoKaNVaQIVt7VVlYkOsOnYW21B6tafZg+1JdhwDBbXr0h+kTQgRn5/v/J+Y8Og2FWjCcs2VjPBudQcjJmNFuRxH+MugvX2IkTZEUiKUZBGWCqOjRiXM7FBwnfSZMSCqEcBIXc9MhBNjsnoQTKfTKtdZ7rhKWAP4uhqrNMhyppk0LA8yQWbwY2YZ03iOUAIAvqmSc7VGpYJQ6JHOFbWCIU7Bc8ldUES0BdEJDrzYkMQ341xZSU+UUDnKx8MIvzs8dp+FjIdq8pRJlxPdAKIjmzqhlDsviOjzO4YSxscJuHtQw2jKqUkivFdzKCAdPEQpsH3oxKGcKMiBNHP4lBlCiSH+6O0Zdmv0guBJdCZJyuMBcJCLP8LNwfWnq17r4uy08/l60O2eDU573olCJ1jHCYN1QyE4pGwes6WdkBhD4gT8Bp0REZqFwSppITZScs05d0ZDJSD3hRa0UTpktENStlKN/g2XbZDcxWgEgYhZhI9zTgRG3BDB46WytkNtuCmq3l6VRIAF7cnQeR/fm/fZiROSa7bq1oKjXc7jxjdlBUUzZZHgNwwZhSB+m8JTwtBqcdAoV2lBhfYxSAsOFiecTRk9KnI6B/yToSswkVrQhF7NBDPewnfL79CQjVQOuIxMoLOBzrXHrz4LOCNa34OShY9b/bPTZuv6tNNsXW65AAmdEBk/ExwKztLMbASfzJBUZqEH6YiJ1awoCuW04JWJrfryMmieWuHL/NbFWIHeYEk2Y+U5hfmrB6XNJmRSDKIbrgIaRpBDSTwmMGJYF1xaVhYwJhIpKWaIxLDWtBvrCVdWA8UPsIfWL/fQ6yMui9MYVhtYzCnLS0Hu7O69r+1/ODj8WK8Gv3783H5Sab7we4I4c37jnzy58pdr/+E2DAO3pR9f2ia3/+bO7l20vpbJa6d1OShV0la/FFy3jFT3cxmpC/+S6a28YEq5AEtp7IcM1pLgKTeMvmWLvaBNXvVu9z22mTbZYMyvGY3/JmR/Wl4T1+6FYfDoxdVxUi55ColwK3F5223s13bgpvkoq1IBtPX/Do3Kb1BLAwQUAAIACACQrqNItfwJZLoCAABVCgAAIQAAAHVuaXZlcnNhbC9mbGFzaF9za2luX3NldHRpbmdzLnhtbJVWbW/iMAz+fr8Ccd/p7pWd1CExxkmTdrfpNu172po2Ik2qJGXHv784TdYEKPSwJhH7eWzHsc1StaV88WEySXPBhHwGrSkvFWq8bkKLm2nWai34LBdcA9czLmRN2HTx8af9pIlFXmKJHcixnA3JoQ8zt58xFBfj2xxliJCLuiF8/yBKMctIvi2laHlxMbVq34BklG8N8urHfLUeDMCo0vca6iin9TXKOEojQSnAlL6vUS6yGMmA+UhX9jOS04c6f/sD2o4qqi1t+QlliNaQEuIiXy9RhvHceI9fZY5ynqDhrzbQL59RBqGM7EHGzu++ogwyRNM2/9MjjRQlFjTmnH/Edw4TpDDjh1ldoVwk4IUw0MVXcOWxd70LQO5rOPcpjqsU7AnrerAQ8NEzBgstW0gTf+psqhJvj6028wGLDWHKAEJVD3oyST+RVnk3sa7H/YE3yovQl9P0kFfB2hpWXcKBu1jf41erW7srQqfvuiBDCTunDFLslT3yt6nrETJQ9shnRgt45Gx/nMGhqSP5R74l7jnP199YgRNzLJzVn7wVIz3g6KogVafwmFoUsFCYzgutAd8tTayuSyk5yinlZEdLoqngvxCX7e1lVJocGFyvne6sVFPN4FTD2RzNmg7LZc9xPzpr3JDdz0J/ue480WaL30yJ1iSvavOzpKYTxzNjYgozTU4zcE8aOMh7vhEBx8YeItVEbkG+CMHGhuFCgxrrXnTDNQRPk6AGaXK6yqlzcqr8vK0zkGvzahSUr3Ks7IAVLStm/vQrhTcoDhgD1o6qK+OPE/rel4HCNQEQmVe+a7tDZ6lbpimDHfjhDxT2ykN3S5Xp0qGGW+oH2Oiw5ZxmVE+6XdH3SrxDAv0J/KtJK3J8YBnR9ppkyt4smny/hvtcosXs1xk2X7jJ7Nn1UuTY2I8raJT47+Q/UEsDBBQAAgAIAJCuo0gqlg9n/gIAAJcLAAAmAAAAdW5pdmVyc2FsL2h0bWxfcHVibGlzaGluZ19zZXR0aW5ncy54bWzNlm9PGjEYwN/zKZouvpRT56YjdxgjGIlOiLBNX5lyLVxjr721PfB8tU+zD7ZPsqdXQIiOnUaWhRDo0z6/51/7tOHRfSrQhGnDlYzwbn0HIyZjRbkcR/jL4HT7ECNjiaREKMkiLBVGR81amOVDwU3SZ9bCUoMAI00jsxFOrM0aQTCdTuvcZNrNKpFb4Jt6rNIg08wwaZkOMkEK+LFFxgyeESoA4JsqOVNr1moIhZ70WdFcMMQpeC65C4qIM5sKHPhVQxLfjbXKJT1RQmmkx8MIvzs8dp/5Gk9q8ZRJlxLTBKET2wahlDsniOjzB4YSxscJeHuwj9GUU5tEeG/fUWB18JRSsn3kxFFOFKRA2hk+ZZZQYokfenuW3VszF3gRLSRJeTyAGeTCj3BrcHt202tfXXQuz28H3e7FoNPzTpQ6wSonDFYNheCQynXMFnZCYi2JE/AbdEZEGBYGy6L5spGSK865MRoqAakvtTAagaeiiPCx5kRgxC0RPF7MWqLHzJ5yATE43d36SFr8CPTxxgnRhi0bms8Yl8W4+U3lgqJC5UjwO4asQhBRnsK/hKHldKORVmkpFcRYZASnDE04mzJ6VGZpBvyToRswkeagCZsvE8x6C99z/oCGbKQ0cBmZwFYFOTeeX38ROCPGPELJ3Met/kWn1b7tXLba11suQEInRMYvhEMJWZrZjfBJgaSycz1IR0xyw8qiUE7LuSqx1V9fBsPTXPgyv3UxltAbLMlmrLykMH/1oLLZhEzKg+gOV4mGI8ihJJ4JEzEcdy5zVhUYE4mUFAUiMTQq4471hKvcgMQfYI82r/fQ6yMuy9EYbg6wqCnTlZA7u3vv9z98PDj81KgHv3783F6rNGvhPUGcOd/DT9Y28UUjf9oNw8D1zufbsNX5v+rCvav21yqZumxfDyoVqd2vhOtWWdU9r7Lqyl8bvaUro5IL0GbG/thAoxE85ZbRt9w0ryj8+vvXb4s3KvwGo1i7ff/fIPxo8dxaeV+FwbMPwBrIVx/TzdpvUEsDBBQAAgAIAJCuo0hocVKRmgEAAB8GAAAfAAAAdW5pdmVyc2FsL2h0bWxfc2tpbl9zZXR0aW5ncy5qc42UTW/CMAyG7/wKlF0nxD5hu6HBpEkcJo3btEMoplSkSZWkHR3iv68OX03qjsUX8vLkdewq3na61WIR6z53t+6327/7e6cBalbncO3rokVPUWdGJAuYJSmIRAILkOJ49CTvzgRlzKQznZcfaGtqfkzhP0suTB3PCAtNaIY6XBDgN6FtqMM/J7FTq2tfU63R89xaJXuRkhak7UmlU+4YdvXqVr3EAFYF6AvokkfgmQ7caiPPjg8DjDoXqTTjspyqWPXmPFrHWuVy0ZZ/VWagq0++3gP9p8HLxLMTibFvFtIw8WSI0U5mGoyBQ97HCQYJCz4HUfPtu/UH6hk3CwroIjGJPdKjG4w6nfEYGl0ajjB8TFZejW4OMJqchY3dE3e3GB4heAm6YTW+x/BAleXZPz5gplWMHWmgzZ6fUKH4IpHxIXUfg+Twsmjb1r1zoe76Y+Y9IRU8oRX1/NK22RGChgCtN5aOeU2Qd0rZCUqURA5FaNS0Kug5YsM5gvvPLuPW8miVVuOhGo5VG7heg54pJarbf126Z5irs/sFUEsDBBQAAgAIAJCuo0g9PC/RwQAAAOUBAAAaAAAAdW5pdmVyc2FsL2kxOG5fcHJlc2V0cy54bWydkbEKwjAQhvc+RbjdxG6lJHUT3Bx0lpqmGmkvJZdaH9+UinSRgEMg//F9PyQnd6++Y0/jyTpUkPMtMIPaNRZvCs6n/aYARqHGpu4cGgXogO2qTNq8wKM3ZAKxWIGk4B7CUAoxTRO3NPjYQK4bQywmrl0v4ukditkUw6LC4pb2L/szgyrLGJPX0XbhgFW8x7QgjLxWMDsXjdxi60D8AhqTAEyqwVACaH0CeAwJwI8rQIrvm+ekRwrxo2KQYrWeKnsDUEsDBBQAAgAIAJCuo0izv7NQbQAAAHIAAAAcAAAAdW5pdmVyc2FsL2xvY2FsX3NldHRpbmdzLnhtbA3MPQ6DMAxA4Z1TWJ7K0L+NgcDGWFUqPYAVLITk2CixqnJ7sr3h0+vHfxL4cS6bacDn7YHAGm3ZdA34nadrh1CcdCEx5YBqCOPQ9GKR5MPuFRbYhQ7OM6cazi9KVb4zF1Ynr2e4RNuPFu9DcwJ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kK6jSIyYS/o+CAAAjyAAACkAAAB1bml2ZXJzYWwvc2tpbl9jdXN0b21pemF0aW9uX3NldHRpbmdzLnhtbLVa627iShL+v0/RYnWks9IqXMwtK4aVL01iDTEc7CQzu1qhBneCFdvNsRtmOOLHPs0+2D7JVrftYBMgdmYWT6JxddVX1XXrCxnEL16ob2LOAu8Pwj0W2pRzL3yOh39CaLBkPoumEY0pj+sHyqMXuuybGT4xQQNqzEnoksjVxWg8bKCR/KB+T+0bfXhra+0W6rVxC/eRgTs6jF0rxrWiw5jRauqD+hFEghvRJQ35adRBvTD6VsAMYxpxM3Tp96FS5M4PFWdwExHXA7542G2LZ59p3Rtt8aB2s9Pr4H1LVRSli/SO0TQa+17vuqc2EW60Ow1lr/VbSktBzU6ned3dN3utjgJvo+suoLTxdRe1e+12y9i3cAukkapqRkvf95TrZlMFbbh/re9HI63XaKBms6m0jX2nq4y0BgJuBTBUpS8cqBiKpnT3qqY2+woa6SNt1N5jA3f1Duq3cLfR2Lc1TWk0Ds49zC7vrgO19HQyd74DeDIEJ0dFbtVPJNdguYkiYHZosPYJpygkAf1UkzkZcpmx6NclW+/+UksTVCZzxp7ZVaQmRCALsOEJrEFdjmRs0q58YeTpyHM/1RYbzll4tWQhB6irkEUB8WvDPye5k86sjCTb0qiK3BNZ0oO6nvyUFUt1QT7Dc0loyYI1CXdj9syuFmT58hyxTeiWMnO1W9PI98IX4G5c93R8UZHvxdzkNCjYh/viKS+2hnjGVJjXxeIpJemTBfUzjQ35qSB3UPm+R45Et17scSmqNsVzSXRNnmkxAH1VPJdlQtBSjFpPPO8LcfqdA7siyr91kd0nOxoVlSTt8qIUW2/WVfNpHbFn4eyi3PuBfpXzGXSf8FlY2BBPKSExQaGwVJRSt8n5G0eM6etxLxkEoAWCm28uKUlCTrW5PrmbqtbX+XhyM5lr5k1tqCdViURZ/trq9r83O13oXKlcSST7Th2Pi1hIgnUa5bAsZzYZzwEQj+cW/uLUhuJ3ZdHJvTM2LVwbpv+pDDCd4YfaUPwuI3o/m2HLmdtj08Bz055bE0f6ZYwdbNSGX9kGrciWIs7Q1qPfEF9RBO3ZiyiKfc+VA6Jle+GGltBnTO5U05rPsO3MTN0xJ1ZtaLMo2v1VIpMNX0HyrEiMXC8mC5+6Ui2kiBxf51co+MdXHnCygHjhVRntM/XRtG7mzmQytufYMjJKbYhDFxkREZqqA81UG88AIyKwjn9MfC6zTyIg1fcrg9yaN7dj+HGEIbfe88qHH/4Ba6YYQjKlYQlBSBw8g6yz7cfJzBA+BIWIoDWJ428scgtJkw9dCWzT0ieQmrqTw3cETIYNgffCJaQOXfISeHfYttUbPNcmXyDHoTYnFYUmn6EkP1cU+optqCFslxCz1AfzRhUVIcowK5CsBpdE5Lu/Q2S5BDnhza3HNjFQhIehTGQ1xleVNdn4t3sIpKmOz1R7AgzOlm/P3paCKZELy1wJXdCGdGyI7Prt3vzHfKSaY2zMId2MyePckV1SKA3IDoWMI+JuSbikaEGXZAOVsIMx13PlmIi8NOH3jfcHIjztP7+krcsy8JdfPmBSoeGdsAz2y6AMtilr/p524bZ0Bh80ROT6WSvKOODDJtg6ttSZOfk5IYq9YOMnXfpnBOrVuKrBeteOH/dX+bD9H4yxkxasmdDRNI9VEsKwEoslBxZPv5KgaY1AXXpYhIYvTqiVAKxJimEx9AMwD+C5giEP4NFqEI9Ys00HNluPdCFOHyWEZa0mUTsdb3FG9Ckc0F9LdUGfGOyXfEq2yUYG1i4Z/jJRzm2VCkuLYzpjMNwCzOckqQDV9wJxhioHe3+HM1ckq0FhPo9s47uyun3vRa4I4OdNQN/uw54iFkiqT+Isr5NF6e8/aEgyxVmid1ptA/FaoKVjlavPH4qYjdWZfjvXVUvH4kQh6tkvLwfVIXwyduz5WNUEApRJQPhyBavwkzjnlcdKTgQGHqmAl07epiRarv777/+UhzmyJ6GilPq3qjhQ/KJr4le8f1qM0/hfJXAcVSuKypeSgumBKhMtf75yTEjQn3JkIcmyFLBAXHGVUg0lkIZRdRxVv72DKrFlUbBNBHvBiiB36uwzND65168N70j0Ao3TYcyvCiQ9L3KTV7bhcMTdcN8LaUXxH16JxOQdczpXDUOe/aFGfW/5kiy/Lhxg0ms+5LPnKnj6rWpBdz6CpK7Hq2PKxS3rWtASkvdDQ9ieXOteCYcLFZ9AD+eF+5mQR8yfiputt1e5wCAu4iCNhzwSR/rsLc8Rr9i3NHbDJ+LHwJYnHbNOwYap2CymkEXaMfdM1I6bx00px4wPzId1QU+mk4Mu0o+ldF2TN795Ba+0N5bDMSsdypl+IB7zW/Q7f8OfIx7z22JNmcC57q1Nx0N50ew6TiNRnl4mdsBDQ9mlUp7srcgjLBiLa9k4N5GUUOQMmEuHcm10vICm5SxoeYPrZywehK/blzshs9jJacfia4fCwCF965fzd8A97tPzyS3nASWYd7V8P1UBKc+pEki+Pjh2RkJFfLemn2pwECHLlej0cQ2lGJ9qwp3JNzTn5NZZPxPtLCcprbksGsh+Ltt5JZWh6OLVVLGk2C8LDepv/DSoX4rQIIU9H8BwEyxohCEHPOhyaYSKxDz7KrsKe5A70iO5M6N5AL4C7BDOSFkl5AiFxJLbqqxakpf8OOwtuefTLc1aVY6Qc87l+Q9iqI7Lya3yMX3i+fROKZWrIO11h1ws9sAc/ayUPJHllRyNVCw6ThaxnP2JbpUtPgcbTyxHWZsW6Z7v0IwfRb1+QhXwnvP+oJ5fZqFHvfmW9ZgGooB39m8O/gdQSwMEFAACAAgAkK6jSCqKN+aHEQAA8GEAABcAAAB1bml2ZXJzYWwvdW5pdmVyc2FsLnBuZ+3d+VeS2f8AcEszJ2eizcwsbZq0xQXUGjMXWmzSkXKd1FLR1GwzNTMUWVKnsUUldcpdmlzaJW3S3MAlJdSgCZXSlAqFEJUQkR0+9J2az4x+5g/4nvNwDni49znPva/73NUf3lzyOrDvm0WrF2lpaX3j7ubqo6WlA9PS0o7T09WkqHZb7tP8mRfvs2+3VhV1DVfzRSdq1/5dWlrVOH1F2ALN969i3QLjtbQWt396zyPH3I7Q0gq74O66yy8xZGIIfuVBpJIsUOajtJzPH9AGteV+tHya9SNk04+uznrL59ssmXgGKf/ouv5F2jL9+Xt0Lnl5KrRTkJWBFJlobZNiSH7uQT2fdujRUcI2JuOX/fUcWml9FaOnNIlP6yE+LlBIpume9vxm8TC7BDFcL5Gyi2Jk3K9XhZ6fp/v3j7c/rF6lLDvkti2bizvMgrpI3qYZS7uuuNw01P4a0qL194/7Nl7REYoneuamWEV1wM2Vtv/MhrTsTNbucxsjP6BB1U3KsPt3YCb7MiNmlXcjPeWEWd0Y72xQIk4fQZss+Gf2+ZRI7b4fTyuVfKwhDFY1p7rnU8Df+FnUV1ha5ZlFjWTMzv8QuRPivcTAVXd2Rr7REliTd2LZnPvNay1n/PwsogdtN0tz1fghxHvpT3Nv9RBCuZezjNMzt+yWNte9fkuNZpfR0lbuv9R355D97Batn6e/3MB7b8ScOunnNm3ZHEfNmG0P0bWE+bkaZM++XpOMNLBZ0AsgAASAABAAAkAACAABIAAEgAAQAAJAAAgAASAABIAAEAACQAAIAAEgAASAABAAAkAACAABIAAEgAAQAAJAAAgAASAABIAAEAACQAAIAAEgAASAABAAAkAACAABIAAEgAAQAAJAAAgAASAABIAAEAACQAAIAAEgAASAABAA4v8RIkXaNvKI5jIo+R/RAs+nqO1ju8MS0+bG0dM9bb8uP+BVwCqb2WEBW3rOh77PbDNeMCeioJ750YNHD85OhcT+e/v+W/I12ObIOXV9dh5MmWc+v2zn3RezylirKTr1Umib1uwq+QucYS7SkdznHuDm35OmKBvtcU5Tz9gpC0221+NFZ/q6/cFRzU1rx/IY3qP/LNDaHqJEzayA5gXLbfs4jSJhHUkZPe0Q06wSbWVxGSrMLUkiWVUMDclHSd6lF5mqJeSNhm7WjU3IJN7oTFa7qck/YynCtflE+SRFVaH+dtdNF84DRjTlnDO1Hu1CYgedgFSzRfAdeGk7K3TqTTyt5CdLo/TDYARy+0kT9QXDkFe9tG04ebupKlZIdeSjJuLgaFHfczBGcOUKnuYiH7/LecwWC7d3Y5c0CTqN4SVKPlYtH6RikGBRYiP10eSpN0yoWkobNAE3M4J/qHovDkAGmqCn/3geSeD8VlqFLDi6t3Zc/sJROE3N//L0c1JkHtO+ykWXtnmHcuNKk9gFHTQzXtz1Ulq9S9PkzN30ZXEQB8bqn8Din0jVjI3ViKEERsfG7pOl4mbxsPwx+d4rH1IIvphBi8EIiwzVjWxpUnG7WuveI4KXT5SqmY/mv1cz6g9KViG8QY3yyUZEZxWyAVmMHEA2xYFHb65/qgcWqfMmTxVlC2rWTiUHzdT08g4R9gS6XG8OB9PvP1uMPRxQw333V4Wpr3cqR4dYOCgmPLz14hoPxNkqm4iJ7mAE6hoz57vF5ifhL3xRTWZOlHbe8h7ZyBMVYj/kTiSl1jP/pDdEuSHhvlZOXgdrUpzO0PuWpTgR7J1drkrW+UXw8HJ4gr+IaVDfWZL51taE4JTR4b3gIvf9iDFT0tn/wbb0XF42GotDru28ya3JqwjhvJMGtI7suH6cfCg7ST7An+iud7D/3K+2m2mLmq08BfG99zAF16mKu1iSLwqTwPDgPJx5l0opZX6VhOK2DbR442NppJHwQbPA/CCmqSWrO6hS7BX2myrZpGbLhgzRvguEpXu3pMLwmMTbXjbwKxlmf1TZU4N/mFE6j4ktbnmAuy9u8QAzBxBbBk34n2oSkL12akfyAC/58Ll+auGXDm7nxRx8vwJaDe3s/n26NjaDKewt5QzwOTVnD4piWyNoobaLEdGQO6RWPBZ7RbqgbyM3vOMhe8qJGoaFnGpsXApjC0JXw2oXXK9Pj8aRVmw4Z2QEphNJ5IG8SO6o49PBhOblziOR07+nNzs7QDnkz2Ph1rEbRCeWOZaZIyW/9kDEBpvmMbnMW8StUVzLfqcgSH1laM1Esm+G/t2rPiBDjyoxqMBX37wxQ8+cp349tY0/7UQVEUscYjjPP98Q8bJlv8r81uDNpy8DmdyrcSUkrJJO8eBUT8e2jqxOdUdvplbx432qy4mGXYUxeg1nC0xKlWF+8IN2mX50fpgPyUXJwFUy2yOQVJGZHx0rPYYC5coeC5RenSz4jDPM2u7MB371TGQ1hKJITI4P+WsaPG6cOPGYMYDanBUja1CCA+FYpSjtJmWtvnnRa9zx4w3jYekr7oQ37TksNHPIU8Y/EF1KWpArIIz0qk/Lb6XjBDUIbGkC1cCmU1xWgHH368hpyFt06LsTmedtlZUE+q07HLvM9QY7Kj3tQJvoQritbduBqWQYicsrzBvtTaWYqj6mP8C29MnTg/kLG4pmZPiZhdGTZOXnKRetm6UkbDWZSuLa4M9RXtlg+b6o4XTVycJUSop+ruznxAbXV7pnGXmHMsAdd9I9sdbOpAr7+SC4OusJtYE4UoHJ2mlLJazvSAyw2tdJ8NQUe3EzS1CJsH//g/P93V2R6vnPX+ad6uu+rjJhFRH7u5vZkfWWA2tObEniBPJ7hzHyiSunGya4OrkiIqjZ3pN///NC9jbomzVTnnoM+JvnWNWYP0k2Fk6XPUmSfTSEo+KEvb6e0RiVEM+cEfBqOb6kGYWQBkddaJWohbgkXlJf+xg2F1fGi8ubtEBjRBKRZk7Yjh4Q2PbzvEkhBHoVo84khOMPwpeGK5HOTJlItiaUQecnr2SNOo/IC/TMF+rmml01mQQZ6bocVmYRhwUYGfcWPLOH3f1IFtP6dPDXus1/BdK11YxVi5mvtFnH2XABRJXsmibLT2Dg7Jko4T1mMoPVC1/cz9/mMlmivpLDJ6lVHblZq7KbrD1ijCnCQjx561u/p7dNWYxOeOLp5BKe1A9211S0A8eoe++uXMWpFnqpxeeDecLHBBqRSXOFLIWttBh5aVySLtc+SWmJ5D+zTiZvyn/4OKK73Sjs8/p3J6VuGMm7EWCrSj2NWgY9uITuOb4PUoBZBo9jaSY+otVZGP7oILkdq+TBwSbYhuHbHF/olsL7mfPo5MPI5FecpCwcgycy9iRZ5AfNKMj0Xl7wHxE6ZUmrVnMcm9PQIZNS+q+ZFcICaJCmPke2brbF8UHVe1IpAb/2qBGDwojMbX+F/a1LuSfxj6u9kFUtu43bVbcgVyaCqgS4ugfW1zXXB8NYbh25Mm/4+xrPDQFTJJqwWLWAc9FVrpMrayY7ZO3tqh19Vp3q/jpgh2mr67pL2eW3nTB8aHntECm07Wex/l9jLGHVq416Pfijlk5jy8Uyh91uVusrW8tduKZMRLhqe/idmuj9zpk64ddsiWqK3iIhmB4oR1qVCAY4dnAkg3cIfLikVaKyEDVYod2pKDPb9d7OE2erbZXKLAPYmPhT4Rv0zDUrN/R7kmIUDN4Jw/YT+tpfts9IVFc/nNgJCSPdQxPs5X9WJ4iQgk5tqQ2tsTqbEROww+U30+oyk7rdu9HqHG5eXgaccAyidAjGZbzwUTsS19wiRkQyGeGUQRcawjKykxdM4FRdoCgSHjBOypIPkFZEMfLe6JnDMazOzW1JrQOih2jrRKfny0oFHy9/e0GkkvOZTjOvwos2lia+r8WDoIqP7EamcrKDpbeRIV8cO7EW2URvMGwd+X2yfTBd/mWHVHTibfY+k9eO32fgAjn6uVLSQTt1TvFSEDsulOtxZkxchLHrFYxuF2LdzaVrErkhuZxtzril9p3iYCO4jx0839JZfdkqPNhWrbJiHccZwLo6X0oD8i0tYS6yD2XPxSS1cv/e7NQGHofuCUULtoueiLZyW5NRWLcE21g3SAGxzITeGUwj0AuQwc2gsC9bKeLpt9f8Q+pzQs+8tl8zpJlSO/Ne9qivFW9jPjnb4PdaFLnF49sjE26hE8LXM2YOopP0C89qwZT6cSmj5qhr+fFNher4HvIi88jv0EWC/fCoeRX9G0AukrcV1RGrvcfieMdfpoklqvO8iNAJR7Y3h9x2SpV1CCI4R+dOdPK6HP9cJeRGiZrdH+iyuUf31WD1j1TJqnP3rc9peoXTzYxId2cVqqJmhvWBt8hcJM/ALk48DCnAuh9QIhZky8YyZDUVAmevMWkGI1kFnr/2u/xfL6GHS3Vy3SFJrEx7a2Ivu0azkUgfiqc5F2meEaKIpJyIwZS+NlKw7Un1kpcWUAR+V3PaIKeke/p4DmJatPiMYnn4YGnVsM3h/HFxa/tv4g/cks8V/bo4LcVTs2U98lU26usd6DeyDeqaWG9TUwarR21WtEiLZdzaLxxcCeok7MeSLn/FYnDUT0/LdlgOecoUnTwbKE72snjpnrG4sXeNIcwdBNmVP5CSabxX1S1jWpQs0o2FAmXuYyVY6Uce4Z6qdQ6CFGiG5NEqkbMH27vcWuyJldE7aDK1MB06/WJPEV4xsvEIpaAjZ+mTpzmjob/THPPQaZR82UQheJG5i5djb9mtqIufu17M2wd1wwOO+ePLDQ6MHr9+Ct/VnVQCJvMIJKK/5Z1HTeGaXRHo2IQTV7MNbpREZVfuKl/0CuXgQ/oeXVwoRskHmSthOrnGjX6BSHLj9EceMhmOdHBSsLGxI1lDNp8b52ttcPO0T+OxmhF1g4s19BqTU88pHXS8rmf+iA8/w28WY6Kda3jdp9gWuTFo3mHNmWB9/riksoshWhzPBemBxPNWfNmSv+hu0Uyaw1sKLaXEKly35zvxHaxBFBPcYcQ5FmYr1fGEcKXOASh3KlfTS4j80DzV+Y8fQ0zX1ceIv2w9TDGSd7uYtAgmzoPfS7cqIPmCGSUSNBMtHkrrN1tp/oj0DfNTj9Y0rkWuVGwjMHPgrD2kk8tamLuHyO0fQFSJki2V8969czl25MtgkRnd5odVz4R3xWObzJgclewBWgpPnnhsIX3T0haxbP8YfuHwzH44HCMdJdx0V6qjmdOPVUlhmi6d9Mvy1hFJaznxXOyEYx3alP+C4Bkka+9ol6NjR6lDDn/W2Z7ckoByauCTq/2lZz2OEqbEO/o4Cdfwhk81z0dVKVm1kMSOwasVHCgcBbo8jTdQURHER1IRAWuVX/xODJF2w1Vnwkn8Zz9duGGqeLtwIeN1uOe3vIlGDK4Cuk7zvFAvWNZDZp9buVx3zEI7S1DPvuNEk5Wu9YjywcVvAfNtQrIaWBV2biYmC3PjreJPWtBxmOmy5+0gaNOOwl5WP31D+mRcczxfs1f85eMqrFufsOkywXM8cWNIFP/KlyUoNyVcbTZsM3/nlBMDRU2uwtMIDunhCrMTa2DUpYFnYj8Fy68k5lE+9WmPMsp/p6yS4T8Sg5WtXX8/KHKO3VDdnAginXhfc+zhTPxwvAKFibZ06ITf7GwtH96UJbLvOLl4PboYrZqpn++GhubKfH6WMaV5HxTjUdBGiW0WMj/gPehyvCKtrbvH6r/HPn9tzrR0vJCGpdOSGkmqS/LmVPcp42IhizjVZVG0zxR91lf95uN0lPKQ83gx3B7cCF03+8j/KnonpEBJb3uYmN4654Cr6eFHNrfPSbbTZNgvilkx5ywOAZmrZQzSmsv2X+vO/fEAj/8L1i9nqs+tG970b8H6RR2G8O1L/se9W1rydO9eezOg4Kdfu8RX8Rx32s25IsowsxwTpJlzBJo+ts/dZ/mcf3DceJBy4jsW2b+1HPNOs+Dw2UIaNCYZ8mNhYdfs3yeAavftvnsJhlWYFhB7mn9T60K1NC/3vQdcq3aHpv4HUEsDBBQAAgAIAJCuo0iV7pF+SwAAAGsAAAAbAAAAdW5pdmVyc2FsL3VuaXZlcnNhbC5wbmcueG1ss7GvyM1RKEstKs7Mz7NVMtQzULK34+WyKShKLctMLVeoAIoBBSFASaESyDVCcMszU0oygEIG5mYIwYzUzPSMElslCwNzuKA+0EwAUEsBAgAAFAACAAgAkK6jSA5qJE5iBAAABREAAB0AAAAAAAAAAQAAAAAAAAAAAHVuaXZlcnNhbC9jb21tb25fbWVzc2FnZXMubG5nUEsBAgAAFAACAAgAkK6jSAh+CyMpAwAAhgwAACcAAAAAAAAAAQAAAAAAnQQAAHVuaXZlcnNhbC9mbGFzaF9wdWJsaXNoaW5nX3NldHRpbmdzLnhtbFBLAQIAABQAAgAIAJCuo0i1/AlkugIAAFUKAAAhAAAAAAAAAAEAAAAAAAsIAAB1bml2ZXJzYWwvZmxhc2hfc2tpbl9zZXR0aW5ncy54bWxQSwECAAAUAAIACACQrqNIKpYPZ/4CAACXCwAAJgAAAAAAAAABAAAAAAAECwAAdW5pdmVyc2FsL2h0bWxfcHVibGlzaGluZ19zZXR0aW5ncy54bWxQSwECAAAUAAIACACQrqNIaHFSkZoBAAAfBgAAHwAAAAAAAAABAAAAAABGDgAAdW5pdmVyc2FsL2h0bWxfc2tpbl9zZXR0aW5ncy5qc1BLAQIAABQAAgAIAJCuo0g9PC/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/o+CAAAjyAAACkAAAAAAAAAAQAAAAAA6hQAAHVuaXZlcnNhbC9za2luX2N1c3RvbWl6YXRpb25fc2V0dGluZ3MueG1sUEsBAgAAFAACAAgAkK6jSCqKN+aHEQAA8GEAABcAAAAAAAAAAAAAAAAAbx0AAHVuaXZlcnNhbC91bml2ZXJzYWwucG5nUEsBAgAAFAACAAgAkK6jSJXukX5LAAAAawAAABsAAAAAAAAAAQAAAAAAKy8AAHVuaXZlcnNhbC91bml2ZXJzYWwucG5nLnhtbFBLBQYAAAAACwALAEkDAACvLwAAAAA="/>
  <p:tag name="ISPRING_PRESENTATION_TITLE" val="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www.jpppt.com">
  <a:themeElements>
    <a:clrScheme name="自定义 88">
      <a:dk1>
        <a:sysClr val="windowText" lastClr="000000"/>
      </a:dk1>
      <a:lt1>
        <a:srgbClr val="FFFFFF"/>
      </a:lt1>
      <a:dk2>
        <a:srgbClr val="000000"/>
      </a:dk2>
      <a:lt2>
        <a:srgbClr val="FFFFFF"/>
      </a:lt2>
      <a:accent1>
        <a:srgbClr val="0B5F83"/>
      </a:accent1>
      <a:accent2>
        <a:srgbClr val="E8574E"/>
      </a:accent2>
      <a:accent3>
        <a:srgbClr val="0B5F83"/>
      </a:accent3>
      <a:accent4>
        <a:srgbClr val="E8574E"/>
      </a:accent4>
      <a:accent5>
        <a:srgbClr val="0B5F83"/>
      </a:accent5>
      <a:accent6>
        <a:srgbClr val="E8574E"/>
      </a:accent6>
      <a:hlink>
        <a:srgbClr val="0B5F83"/>
      </a:hlink>
      <a:folHlink>
        <a:srgbClr val="E8574E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620</Words>
  <Application>Microsoft Office PowerPoint</Application>
  <PresentationFormat>Экран (16:9)</PresentationFormat>
  <Paragraphs>170</Paragraphs>
  <Slides>27</Slides>
  <Notes>3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6" baseType="lpstr">
      <vt:lpstr>微软雅黑</vt:lpstr>
      <vt:lpstr>Arial</vt:lpstr>
      <vt:lpstr>Arial Black</vt:lpstr>
      <vt:lpstr>Calibri</vt:lpstr>
      <vt:lpstr>Cambria</vt:lpstr>
      <vt:lpstr>Times New Roman</vt:lpstr>
      <vt:lpstr>Wingdings</vt:lpstr>
      <vt:lpstr>www.jpppt.com</vt:lpstr>
      <vt:lpstr>Presentation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templates</dc:title>
  <dc:creator/>
  <cp:keywords>www.freeppt7.com</cp:keywords>
  <cp:lastModifiedBy/>
  <cp:revision>1</cp:revision>
  <dcterms:created xsi:type="dcterms:W3CDTF">2019-04-26T01:20:47Z</dcterms:created>
  <dcterms:modified xsi:type="dcterms:W3CDTF">2022-12-06T19:42:45Z</dcterms:modified>
</cp:coreProperties>
</file>