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4" r:id="rId3"/>
    <p:sldId id="279" r:id="rId4"/>
    <p:sldId id="280" r:id="rId5"/>
    <p:sldId id="281" r:id="rId6"/>
    <p:sldId id="275" r:id="rId7"/>
    <p:sldId id="282" r:id="rId8"/>
    <p:sldId id="283" r:id="rId9"/>
    <p:sldId id="278" r:id="rId10"/>
    <p:sldId id="284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51E9F-4D7E-4046-A525-867FF54F3FE6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298A9-FE17-4639-87BA-D49A5B37FEA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>
              <a:latin typeface="Arial" pitchFamily="34" charset="0"/>
            </a:endParaRPr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4BB4AF-39AA-4851-A314-C57D6854A74C}" type="slidenum">
              <a:rPr lang="en-US" altLang="ru-RU"/>
              <a:pPr/>
              <a:t>10</a:t>
            </a:fld>
            <a:endParaRPr lang="en-US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63" y="4786313"/>
            <a:ext cx="7715250" cy="1714500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endParaRPr lang="ru-RU" sz="2000" dirty="0" smtClean="0"/>
          </a:p>
          <a:p>
            <a:pPr algn="r">
              <a:lnSpc>
                <a:spcPct val="80000"/>
              </a:lnSpc>
            </a:pPr>
            <a:r>
              <a:rPr lang="ru-RU" sz="1800" dirty="0" smtClean="0"/>
              <a:t> </a:t>
            </a:r>
            <a:endParaRPr lang="ru-RU" sz="16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1800" dirty="0" smtClean="0"/>
              <a:t> </a:t>
            </a:r>
          </a:p>
          <a:p>
            <a:pPr>
              <a:lnSpc>
                <a:spcPct val="80000"/>
              </a:lnSpc>
            </a:pPr>
            <a:endParaRPr lang="ru-RU" sz="1800" dirty="0" smtClean="0"/>
          </a:p>
        </p:txBody>
      </p:sp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142844" y="1714488"/>
            <a:ext cx="9001156" cy="12144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800" b="1" dirty="0" smtClean="0"/>
              <a:t>Роль </a:t>
            </a:r>
            <a:r>
              <a:rPr lang="ru-RU" sz="2800" b="1" dirty="0" smtClean="0"/>
              <a:t>руководителя </a:t>
            </a:r>
            <a:r>
              <a:rPr lang="ru-RU" sz="2800" b="1" dirty="0" smtClean="0"/>
              <a:t>в деятельности школьного методического объединения, проблемных и творческих групп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</a:p>
        </p:txBody>
      </p:sp>
      <p:pic>
        <p:nvPicPr>
          <p:cNvPr id="12290" name="Picture 2" descr="https://korkol.edusite.ru/images/shmo_nachsh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049231"/>
            <a:ext cx="4324825" cy="380876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ChangeArrowheads="1"/>
          </p:cNvSpPr>
          <p:nvPr/>
        </p:nvSpPr>
        <p:spPr bwMode="auto">
          <a:xfrm>
            <a:off x="1785918" y="357166"/>
            <a:ext cx="6572296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endParaRPr lang="ru-RU" altLang="ru-RU" sz="12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12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5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dirty="0" smtClean="0"/>
              <a:t>Без учителя, способного творить и понимать творимое, путей к новой школе быть не может</a:t>
            </a:r>
            <a:r>
              <a:rPr lang="ru-RU" altLang="ru-RU" sz="50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altLang="ru-RU" sz="50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5000" dirty="0">
                <a:latin typeface="Times New Roman" pitchFamily="18" charset="0"/>
                <a:cs typeface="Times New Roman" pitchFamily="18" charset="0"/>
              </a:rPr>
              <a:t>       				  				  </a:t>
            </a:r>
            <a:r>
              <a:rPr lang="ru-RU" altLang="ru-RU" sz="5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415418">
            <a:off x="214313" y="285750"/>
            <a:ext cx="2014537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000240"/>
            <a:ext cx="7772400" cy="1214446"/>
          </a:xfrm>
        </p:spPr>
        <p:txBody>
          <a:bodyPr/>
          <a:lstStyle/>
          <a:p>
            <a:pPr algn="ctr"/>
            <a:r>
              <a:rPr lang="ru-RU" b="1" dirty="0" smtClean="0"/>
              <a:t>Спасибо за внимание!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500042"/>
            <a:ext cx="8501122" cy="5857916"/>
          </a:xfrm>
        </p:spPr>
        <p:txBody>
          <a:bodyPr/>
          <a:lstStyle/>
          <a:p>
            <a:pPr algn="just"/>
            <a:r>
              <a:rPr lang="ru-RU" sz="3200" b="1" dirty="0" smtClean="0"/>
              <a:t>Цель деятельности методического объединения учителей начального общего образования </a:t>
            </a:r>
            <a:r>
              <a:rPr lang="ru-RU" sz="3200" dirty="0" smtClean="0"/>
              <a:t>– проведение учебно-воспитательной, методической, экспериментальной и внеклассной работы по учебным предметам, совершенствование уровня педагогического мастерства, профессиональной компетентности учителей начальных классов.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188913"/>
            <a:ext cx="938847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Заголовок 1"/>
          <p:cNvSpPr>
            <a:spLocks/>
          </p:cNvSpPr>
          <p:nvPr/>
        </p:nvSpPr>
        <p:spPr bwMode="black">
          <a:xfrm>
            <a:off x="1403350" y="404813"/>
            <a:ext cx="6408738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500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Модель деятельности МО:</a:t>
            </a:r>
          </a:p>
        </p:txBody>
      </p:sp>
      <p:pic>
        <p:nvPicPr>
          <p:cNvPr id="7172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357313"/>
            <a:ext cx="4286250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214313" y="2786063"/>
            <a:ext cx="36703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214313" y="4071938"/>
            <a:ext cx="3670300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1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285750" y="5357813"/>
            <a:ext cx="373856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38" y="1500188"/>
            <a:ext cx="35623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6286500" y="3143250"/>
            <a:ext cx="3419475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6286500" y="4643438"/>
            <a:ext cx="3419475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3286125" y="5572125"/>
            <a:ext cx="364331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0" name="Заголовок 1"/>
          <p:cNvSpPr>
            <a:spLocks/>
          </p:cNvSpPr>
          <p:nvPr/>
        </p:nvSpPr>
        <p:spPr bwMode="black">
          <a:xfrm>
            <a:off x="642938" y="1643063"/>
            <a:ext cx="2500312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научно-методическая функция</a:t>
            </a:r>
            <a:r>
              <a:rPr lang="en-GB" sz="24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1" name="Заголовок 1"/>
          <p:cNvSpPr>
            <a:spLocks/>
          </p:cNvSpPr>
          <p:nvPr/>
        </p:nvSpPr>
        <p:spPr bwMode="black">
          <a:xfrm>
            <a:off x="6480175" y="4786313"/>
            <a:ext cx="26638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обобщение опыта работы,</a:t>
            </a:r>
          </a:p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творческий отчет</a:t>
            </a: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2" name="Заголовок 1"/>
          <p:cNvSpPr>
            <a:spLocks/>
          </p:cNvSpPr>
          <p:nvPr/>
        </p:nvSpPr>
        <p:spPr bwMode="black">
          <a:xfrm>
            <a:off x="6786563" y="3286125"/>
            <a:ext cx="20161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планирование педагогической деятельности</a:t>
            </a:r>
            <a:r>
              <a:rPr lang="en-GB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3" name="Заголовок 1"/>
          <p:cNvSpPr>
            <a:spLocks/>
          </p:cNvSpPr>
          <p:nvPr/>
        </p:nvSpPr>
        <p:spPr bwMode="black">
          <a:xfrm>
            <a:off x="6429375" y="1714500"/>
            <a:ext cx="27146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аналитическая функция</a:t>
            </a:r>
            <a:endParaRPr lang="ru-RU" sz="2400" b="1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4" name="Заголовок 1"/>
          <p:cNvSpPr>
            <a:spLocks/>
          </p:cNvSpPr>
          <p:nvPr/>
        </p:nvSpPr>
        <p:spPr bwMode="black">
          <a:xfrm>
            <a:off x="571500" y="4357688"/>
            <a:ext cx="22320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внедрение и реализация новых образовательных технологий </a:t>
            </a:r>
            <a:r>
              <a:rPr lang="en-GB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5" name="Заголовок 1"/>
          <p:cNvSpPr>
            <a:spLocks/>
          </p:cNvSpPr>
          <p:nvPr/>
        </p:nvSpPr>
        <p:spPr bwMode="black">
          <a:xfrm>
            <a:off x="714375" y="5500688"/>
            <a:ext cx="20161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инновационная  деятельность</a:t>
            </a:r>
            <a:endParaRPr lang="ru-RU" sz="160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6" name="Заголовок 1"/>
          <p:cNvSpPr>
            <a:spLocks/>
          </p:cNvSpPr>
          <p:nvPr/>
        </p:nvSpPr>
        <p:spPr bwMode="black">
          <a:xfrm>
            <a:off x="571500" y="2928938"/>
            <a:ext cx="22860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изучение нормативной и методической документации</a:t>
            </a:r>
            <a:endParaRPr lang="ru-RU" sz="160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87" name="Заголовок 1"/>
          <p:cNvSpPr>
            <a:spLocks/>
          </p:cNvSpPr>
          <p:nvPr/>
        </p:nvSpPr>
        <p:spPr bwMode="black">
          <a:xfrm>
            <a:off x="3357563" y="5643563"/>
            <a:ext cx="2808287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осуществление методического сопровождения</a:t>
            </a: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88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1500188"/>
            <a:ext cx="4071937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9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3143250" y="3000375"/>
            <a:ext cx="37861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3286125" y="4214813"/>
            <a:ext cx="3571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1" name="Заголовок 1"/>
          <p:cNvSpPr>
            <a:spLocks/>
          </p:cNvSpPr>
          <p:nvPr/>
        </p:nvSpPr>
        <p:spPr bwMode="black">
          <a:xfrm>
            <a:off x="3286125" y="1857375"/>
            <a:ext cx="314325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организационно-координационная функция</a:t>
            </a:r>
          </a:p>
        </p:txBody>
      </p:sp>
      <p:sp>
        <p:nvSpPr>
          <p:cNvPr id="7192" name="Заголовок 1"/>
          <p:cNvSpPr>
            <a:spLocks/>
          </p:cNvSpPr>
          <p:nvPr/>
        </p:nvSpPr>
        <p:spPr bwMode="black">
          <a:xfrm>
            <a:off x="3357563" y="3071813"/>
            <a:ext cx="27146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выявление затруднений </a:t>
            </a:r>
          </a:p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 учителей</a:t>
            </a:r>
          </a:p>
        </p:txBody>
      </p:sp>
      <p:sp>
        <p:nvSpPr>
          <p:cNvPr id="7193" name="Заголовок 1"/>
          <p:cNvSpPr>
            <a:spLocks/>
          </p:cNvSpPr>
          <p:nvPr/>
        </p:nvSpPr>
        <p:spPr bwMode="black">
          <a:xfrm>
            <a:off x="3714750" y="4357688"/>
            <a:ext cx="22860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реализация преемственности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4149725"/>
            <a:ext cx="482600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188913"/>
            <a:ext cx="91440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Заголовок 1"/>
          <p:cNvSpPr>
            <a:spLocks/>
          </p:cNvSpPr>
          <p:nvPr/>
        </p:nvSpPr>
        <p:spPr bwMode="black">
          <a:xfrm>
            <a:off x="0" y="404813"/>
            <a:ext cx="91440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500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Области деятельности  </a:t>
            </a:r>
          </a:p>
          <a:p>
            <a:pPr algn="ctr">
              <a:defRPr/>
            </a:pPr>
            <a:r>
              <a:rPr lang="ru-RU" sz="3500" b="1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учителей МО</a:t>
            </a:r>
          </a:p>
        </p:txBody>
      </p:sp>
      <p:pic>
        <p:nvPicPr>
          <p:cNvPr id="717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1557338"/>
            <a:ext cx="3419475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2781300"/>
            <a:ext cx="3419475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4043363"/>
            <a:ext cx="3419475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9088" y="5294313"/>
            <a:ext cx="3419475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1557338"/>
            <a:ext cx="3419475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2852738"/>
            <a:ext cx="3419475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4076700"/>
            <a:ext cx="3419475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9675" y="5308600"/>
            <a:ext cx="3419475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7" name="Заголовок 1"/>
          <p:cNvSpPr>
            <a:spLocks/>
          </p:cNvSpPr>
          <p:nvPr/>
        </p:nvSpPr>
        <p:spPr bwMode="black">
          <a:xfrm>
            <a:off x="611188" y="1844675"/>
            <a:ext cx="20161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b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воспитательной работы</a:t>
            </a:r>
            <a:r>
              <a:rPr lang="en-GB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8" name="Заголовок 1"/>
          <p:cNvSpPr>
            <a:spLocks/>
          </p:cNvSpPr>
          <p:nvPr/>
        </p:nvSpPr>
        <p:spPr bwMode="black">
          <a:xfrm>
            <a:off x="6480175" y="4292600"/>
            <a:ext cx="26638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коррекционная работа,</a:t>
            </a:r>
            <a:b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работа с одаренными детьми</a:t>
            </a: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9" name="Заголовок 1"/>
          <p:cNvSpPr>
            <a:spLocks/>
          </p:cNvSpPr>
          <p:nvPr/>
        </p:nvSpPr>
        <p:spPr bwMode="black">
          <a:xfrm>
            <a:off x="6715125" y="2928938"/>
            <a:ext cx="20161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ведение курсов внеурочной деятельности</a:t>
            </a:r>
            <a:r>
              <a:rPr lang="en-GB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40" name="Заголовок 1"/>
          <p:cNvSpPr>
            <a:spLocks/>
          </p:cNvSpPr>
          <p:nvPr/>
        </p:nvSpPr>
        <p:spPr bwMode="black">
          <a:xfrm>
            <a:off x="6659563" y="1628775"/>
            <a:ext cx="20161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41" name="Заголовок 1"/>
          <p:cNvSpPr>
            <a:spLocks/>
          </p:cNvSpPr>
          <p:nvPr/>
        </p:nvSpPr>
        <p:spPr bwMode="black">
          <a:xfrm>
            <a:off x="539750" y="4221163"/>
            <a:ext cx="22320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современные образовательные технологии </a:t>
            </a:r>
            <a:r>
              <a:rPr lang="en-GB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42" name="Заголовок 1"/>
          <p:cNvSpPr>
            <a:spLocks/>
          </p:cNvSpPr>
          <p:nvPr/>
        </p:nvSpPr>
        <p:spPr bwMode="black">
          <a:xfrm>
            <a:off x="684213" y="5445125"/>
            <a:ext cx="20161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направление деятельности педагога</a:t>
            </a: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43" name="Заголовок 1"/>
          <p:cNvSpPr>
            <a:spLocks/>
          </p:cNvSpPr>
          <p:nvPr/>
        </p:nvSpPr>
        <p:spPr bwMode="black">
          <a:xfrm>
            <a:off x="611188" y="2852738"/>
            <a:ext cx="2016125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участие в олимпиадах и конкурсах</a:t>
            </a: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44" name="Заголовок 1"/>
          <p:cNvSpPr>
            <a:spLocks/>
          </p:cNvSpPr>
          <p:nvPr/>
        </p:nvSpPr>
        <p:spPr bwMode="black">
          <a:xfrm>
            <a:off x="6402388" y="5400675"/>
            <a:ext cx="2808287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курсовая подготовка,</a:t>
            </a:r>
            <a:b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участие в конкурсах</a:t>
            </a: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89" name="Picture 2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36838" y="3227388"/>
            <a:ext cx="3816350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0" name="Picture 2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2205038"/>
            <a:ext cx="3600450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1" name="Picture 2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98825" y="1655763"/>
            <a:ext cx="252095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8" name="Заголовок 1"/>
          <p:cNvSpPr>
            <a:spLocks/>
          </p:cNvSpPr>
          <p:nvPr/>
        </p:nvSpPr>
        <p:spPr bwMode="black">
          <a:xfrm>
            <a:off x="3635375" y="1989138"/>
            <a:ext cx="20161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внеклассная</a:t>
            </a:r>
            <a:endParaRPr lang="ru-RU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49" name="Заголовок 1"/>
          <p:cNvSpPr>
            <a:spLocks/>
          </p:cNvSpPr>
          <p:nvPr/>
        </p:nvSpPr>
        <p:spPr bwMode="black">
          <a:xfrm>
            <a:off x="3735388" y="2997200"/>
            <a:ext cx="20161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3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внеурочная</a:t>
            </a:r>
          </a:p>
        </p:txBody>
      </p:sp>
      <p:sp>
        <p:nvSpPr>
          <p:cNvPr id="26650" name="Заголовок 1"/>
          <p:cNvSpPr>
            <a:spLocks/>
          </p:cNvSpPr>
          <p:nvPr/>
        </p:nvSpPr>
        <p:spPr bwMode="black">
          <a:xfrm>
            <a:off x="3635375" y="4076700"/>
            <a:ext cx="20161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7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урочная</a:t>
            </a:r>
          </a:p>
        </p:txBody>
      </p:sp>
      <p:sp>
        <p:nvSpPr>
          <p:cNvPr id="26651" name="Заголовок 1"/>
          <p:cNvSpPr>
            <a:spLocks/>
          </p:cNvSpPr>
          <p:nvPr/>
        </p:nvSpPr>
        <p:spPr bwMode="black">
          <a:xfrm>
            <a:off x="3113088" y="5229225"/>
            <a:ext cx="3240087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300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самообразование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0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900"/>
          <a:stretch>
            <a:fillRect/>
          </a:stretch>
        </p:blipFill>
        <p:spPr bwMode="auto">
          <a:xfrm>
            <a:off x="0" y="357188"/>
            <a:ext cx="9501188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Заголовок 1"/>
          <p:cNvSpPr txBox="1">
            <a:spLocks/>
          </p:cNvSpPr>
          <p:nvPr/>
        </p:nvSpPr>
        <p:spPr bwMode="auto">
          <a:xfrm>
            <a:off x="285750" y="642938"/>
            <a:ext cx="82296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32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Направления </a:t>
            </a:r>
            <a:r>
              <a:rPr lang="ru-RU" altLang="ru-RU" sz="3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деятельности руководителя</a:t>
            </a:r>
            <a:r>
              <a:rPr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6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25" y="928688"/>
            <a:ext cx="3786188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50" y="1071563"/>
            <a:ext cx="37147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Заголовок 1"/>
          <p:cNvSpPr>
            <a:spLocks/>
          </p:cNvSpPr>
          <p:nvPr/>
        </p:nvSpPr>
        <p:spPr bwMode="black">
          <a:xfrm>
            <a:off x="2928938" y="2428875"/>
            <a:ext cx="31432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Организационно-педагогическая</a:t>
            </a:r>
            <a:endParaRPr lang="ru-RU" sz="20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defRPr/>
            </a:pPr>
            <a:endParaRPr lang="ru-RU" sz="20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1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88" y="1000125"/>
            <a:ext cx="385762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Заголовок 1"/>
          <p:cNvSpPr>
            <a:spLocks/>
          </p:cNvSpPr>
          <p:nvPr/>
        </p:nvSpPr>
        <p:spPr bwMode="black">
          <a:xfrm>
            <a:off x="5929313" y="2571750"/>
            <a:ext cx="321468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19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Коррекционно-консультативная</a:t>
            </a:r>
            <a:endParaRPr lang="ru-RU" sz="19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defRPr/>
            </a:pPr>
            <a:endParaRPr lang="ru-RU" sz="19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74" name="Заголовок 1"/>
          <p:cNvSpPr>
            <a:spLocks/>
          </p:cNvSpPr>
          <p:nvPr/>
        </p:nvSpPr>
        <p:spPr bwMode="black">
          <a:xfrm>
            <a:off x="0" y="2214563"/>
            <a:ext cx="31654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1900" b="1" dirty="0" err="1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Диагностико-аналитическая</a:t>
            </a:r>
            <a:endParaRPr lang="ru-RU" sz="19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307183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/>
              <a:t>Основные направления деятельности методического объединения учителей начального общего образования по повышению профессионального мастерства учителя: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143116"/>
            <a:ext cx="8501122" cy="421484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повышение профессионального уровня учителей начального общего образования;</a:t>
            </a:r>
          </a:p>
          <a:p>
            <a:pPr algn="just"/>
            <a:r>
              <a:rPr lang="ru-RU" dirty="0" smtClean="0"/>
              <a:t>обобщение и распространение опыта работы учителей начального общего образования;</a:t>
            </a:r>
          </a:p>
          <a:p>
            <a:pPr algn="just"/>
            <a:r>
              <a:rPr lang="ru-RU" dirty="0" smtClean="0"/>
              <a:t>использование сетевого взаимодействия образовательных учреждений;</a:t>
            </a:r>
          </a:p>
          <a:p>
            <a:pPr algn="just"/>
            <a:r>
              <a:rPr lang="ru-RU" dirty="0" smtClean="0"/>
              <a:t>наставничество над молодыми учителями;</a:t>
            </a:r>
          </a:p>
          <a:p>
            <a:pPr algn="just"/>
            <a:r>
              <a:rPr lang="ru-RU" dirty="0" smtClean="0"/>
              <a:t>работа проблемных творческих групп внутри методического объединения.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0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900"/>
          <a:stretch>
            <a:fillRect/>
          </a:stretch>
        </p:blipFill>
        <p:spPr bwMode="auto">
          <a:xfrm>
            <a:off x="0" y="357188"/>
            <a:ext cx="9501188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Заголовок 1"/>
          <p:cNvSpPr txBox="1">
            <a:spLocks/>
          </p:cNvSpPr>
          <p:nvPr/>
        </p:nvSpPr>
        <p:spPr bwMode="auto">
          <a:xfrm>
            <a:off x="285750" y="642938"/>
            <a:ext cx="82296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3200" b="1" dirty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Направления </a:t>
            </a:r>
            <a:r>
              <a:rPr lang="ru-RU" altLang="ru-RU" sz="3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работы творческой группы</a:t>
            </a:r>
            <a:endParaRPr lang="ru-RU" altLang="ru-RU" sz="36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25" y="928688"/>
            <a:ext cx="3786188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50" y="1071563"/>
            <a:ext cx="37147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Заголовок 1"/>
          <p:cNvSpPr>
            <a:spLocks/>
          </p:cNvSpPr>
          <p:nvPr/>
        </p:nvSpPr>
        <p:spPr bwMode="black">
          <a:xfrm>
            <a:off x="2928938" y="2428875"/>
            <a:ext cx="31432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 dirty="0" smtClean="0"/>
              <a:t>научно-методическое </a:t>
            </a:r>
            <a:r>
              <a:rPr lang="ru-RU" sz="2000" dirty="0" smtClean="0"/>
              <a:t>сопровождение</a:t>
            </a:r>
            <a:endParaRPr lang="ru-RU" sz="20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1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88" y="1000125"/>
            <a:ext cx="385762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Заголовок 1"/>
          <p:cNvSpPr>
            <a:spLocks/>
          </p:cNvSpPr>
          <p:nvPr/>
        </p:nvSpPr>
        <p:spPr bwMode="black">
          <a:xfrm>
            <a:off x="5929313" y="2571750"/>
            <a:ext cx="3214687" cy="114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endParaRPr lang="ru-RU" sz="1900" b="1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9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психолог</a:t>
            </a:r>
            <a:r>
              <a:rPr lang="ru-RU" sz="2000" dirty="0" smtClean="0"/>
              <a:t>ическое </a:t>
            </a:r>
            <a:r>
              <a:rPr lang="ru-RU" sz="2000" dirty="0" smtClean="0"/>
              <a:t>сопровождение</a:t>
            </a:r>
            <a:endParaRPr lang="ru-RU" sz="19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3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63" y="3214688"/>
            <a:ext cx="3929062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4" name="Заголовок 1"/>
          <p:cNvSpPr>
            <a:spLocks/>
          </p:cNvSpPr>
          <p:nvPr/>
        </p:nvSpPr>
        <p:spPr bwMode="black">
          <a:xfrm>
            <a:off x="0" y="2214562"/>
            <a:ext cx="3165475" cy="2214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lvl="0" algn="ctr">
              <a:defRPr/>
            </a:pPr>
            <a:r>
              <a:rPr lang="ru-RU" sz="2000" dirty="0" smtClean="0"/>
              <a:t> </a:t>
            </a:r>
            <a:r>
              <a:rPr lang="ru-RU" sz="2000" dirty="0" smtClean="0"/>
              <a:t>информационное и организационное </a:t>
            </a:r>
            <a:r>
              <a:rPr lang="ru-RU" sz="2000" dirty="0" smtClean="0"/>
              <a:t>сопровождение</a:t>
            </a:r>
            <a:endParaRPr lang="ru-RU" sz="2000" dirty="0" smtClean="0"/>
          </a:p>
          <a:p>
            <a:pPr algn="ctr" eaLnBrk="1" hangingPunct="1">
              <a:defRPr/>
            </a:pPr>
            <a:endParaRPr lang="ru-RU" sz="19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75" name="Заголовок 1"/>
          <p:cNvSpPr>
            <a:spLocks/>
          </p:cNvSpPr>
          <p:nvPr/>
        </p:nvSpPr>
        <p:spPr bwMode="black">
          <a:xfrm>
            <a:off x="4357688" y="4572008"/>
            <a:ext cx="3357562" cy="185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 dirty="0" smtClean="0"/>
              <a:t>обеспечение сотрудничества с представителями ученического самоуправления; родителями, социальными партнёрами</a:t>
            </a:r>
            <a:endParaRPr lang="ru-RU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6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50" y="3214688"/>
            <a:ext cx="3929063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7" name="Заголовок 1"/>
          <p:cNvSpPr>
            <a:spLocks/>
          </p:cNvSpPr>
          <p:nvPr/>
        </p:nvSpPr>
        <p:spPr bwMode="black">
          <a:xfrm>
            <a:off x="1214438" y="5072074"/>
            <a:ext cx="3357562" cy="1428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 dirty="0" smtClean="0"/>
              <a:t>материально-техническое сопровождение</a:t>
            </a:r>
            <a:endParaRPr lang="en-GB" sz="19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0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900"/>
          <a:stretch>
            <a:fillRect/>
          </a:stretch>
        </p:blipFill>
        <p:spPr bwMode="auto">
          <a:xfrm>
            <a:off x="0" y="357188"/>
            <a:ext cx="9501188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Заголовок 1"/>
          <p:cNvSpPr txBox="1">
            <a:spLocks/>
          </p:cNvSpPr>
          <p:nvPr/>
        </p:nvSpPr>
        <p:spPr bwMode="auto">
          <a:xfrm>
            <a:off x="285750" y="642938"/>
            <a:ext cx="82296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32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Этапы работы творческих и проблемных групп</a:t>
            </a:r>
            <a:r>
              <a:rPr lang="ru-RU" altLang="ru-RU" sz="36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6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25" y="928688"/>
            <a:ext cx="3786188" cy="5143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50" y="1071562"/>
            <a:ext cx="3714750" cy="5000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Заголовок 1"/>
          <p:cNvSpPr>
            <a:spLocks/>
          </p:cNvSpPr>
          <p:nvPr/>
        </p:nvSpPr>
        <p:spPr bwMode="black">
          <a:xfrm>
            <a:off x="2928938" y="2428875"/>
            <a:ext cx="3143250" cy="378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2. Аналитико-практический этап</a:t>
            </a:r>
            <a:endParaRPr lang="ru-RU" sz="20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defRPr/>
            </a:pPr>
            <a:endParaRPr lang="ru-RU" sz="20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1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88" y="1000124"/>
            <a:ext cx="3857625" cy="5143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Заголовок 1"/>
          <p:cNvSpPr>
            <a:spLocks/>
          </p:cNvSpPr>
          <p:nvPr/>
        </p:nvSpPr>
        <p:spPr bwMode="black">
          <a:xfrm>
            <a:off x="5929313" y="3000372"/>
            <a:ext cx="3214687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ru-RU" sz="19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3. Этап разработки и освоения материала</a:t>
            </a:r>
            <a:endParaRPr lang="ru-RU" sz="19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defRPr/>
            </a:pPr>
            <a:endParaRPr lang="ru-RU" sz="1900" b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74" name="Заголовок 1"/>
          <p:cNvSpPr>
            <a:spLocks/>
          </p:cNvSpPr>
          <p:nvPr/>
        </p:nvSpPr>
        <p:spPr bwMode="black">
          <a:xfrm>
            <a:off x="0" y="2857496"/>
            <a:ext cx="316547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2000" b="1" dirty="0" smtClean="0"/>
              <a:t>1. Информационный</a:t>
            </a:r>
          </a:p>
          <a:p>
            <a:pPr algn="ctr">
              <a:defRPr/>
            </a:pPr>
            <a:r>
              <a:rPr lang="ru-RU" sz="2000" b="1" dirty="0" smtClean="0"/>
              <a:t> этап (проблематика, потребности в изучении</a:t>
            </a:r>
            <a:r>
              <a:rPr lang="ru-RU" sz="2000" b="1" dirty="0" smtClean="0"/>
              <a:t>) </a:t>
            </a:r>
            <a:endParaRPr lang="ru-RU" sz="1900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786874" cy="37147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3600" b="1" dirty="0" smtClean="0"/>
              <a:t>Перспективные направления деятельности методического объединения учителей начального общего образования: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928802"/>
            <a:ext cx="8501122" cy="4429156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/>
              <a:t>создание сайта методического объединения учителей начального общего образования;</a:t>
            </a:r>
          </a:p>
          <a:p>
            <a:pPr algn="just"/>
            <a:r>
              <a:rPr lang="ru-RU" sz="3600" dirty="0" smtClean="0"/>
              <a:t>развитие профессионального потенциала педагогов;</a:t>
            </a:r>
          </a:p>
          <a:p>
            <a:pPr algn="just"/>
            <a:r>
              <a:rPr lang="ru-RU" sz="3600" dirty="0" smtClean="0"/>
              <a:t>стимулирование профессионального роста молодых учителей.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218</TotalTime>
  <Words>243</Words>
  <Application>Microsoft Office PowerPoint</Application>
  <PresentationFormat>Экран (4:3)</PresentationFormat>
  <Paragraphs>66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Справедливость</vt:lpstr>
      <vt:lpstr>      Роль руководителя в деятельности школьного методического объединения, проблемных и творческих групп         </vt:lpstr>
      <vt:lpstr>Слайд 2</vt:lpstr>
      <vt:lpstr>Слайд 3</vt:lpstr>
      <vt:lpstr>Слайд 4</vt:lpstr>
      <vt:lpstr>Слайд 5</vt:lpstr>
      <vt:lpstr> Основные направления деятельности методического объединения учителей начального общего образования по повышению профессионального мастерства учителя:  </vt:lpstr>
      <vt:lpstr>Слайд 7</vt:lpstr>
      <vt:lpstr>Слайд 8</vt:lpstr>
      <vt:lpstr>  Перспективные направления деятельности методического объединения учителей начального общего образования:    </vt:lpstr>
      <vt:lpstr>Слайд 10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Сведения о деятельности кредитной организации, связанной с переводом электронных денежных средств» (форма 0409259)      </dc:title>
  <dc:creator>Администратор</dc:creator>
  <cp:lastModifiedBy>Home</cp:lastModifiedBy>
  <cp:revision>34</cp:revision>
  <dcterms:created xsi:type="dcterms:W3CDTF">2019-03-24T17:26:53Z</dcterms:created>
  <dcterms:modified xsi:type="dcterms:W3CDTF">2021-09-13T22:22:32Z</dcterms:modified>
</cp:coreProperties>
</file>