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84" r:id="rId2"/>
    <p:sldId id="283" r:id="rId3"/>
    <p:sldId id="287" r:id="rId4"/>
    <p:sldId id="288" r:id="rId5"/>
    <p:sldId id="289" r:id="rId6"/>
    <p:sldId id="290" r:id="rId7"/>
    <p:sldId id="291" r:id="rId8"/>
    <p:sldId id="294" r:id="rId9"/>
    <p:sldId id="292" r:id="rId10"/>
    <p:sldId id="293" r:id="rId11"/>
    <p:sldId id="29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36" y="-22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1D4FA068-29A4-4779-A449-12F8DE9467F0}" type="datetimeFigureOut">
              <a:rPr lang="ru-RU" smtClean="0"/>
              <a:pPr/>
              <a:t>13.09.2021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8DD2E181-C399-4D5D-BC6C-B066370E9A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FA068-29A4-4779-A449-12F8DE9467F0}" type="datetimeFigureOut">
              <a:rPr lang="ru-RU" smtClean="0"/>
              <a:pPr/>
              <a:t>13.09.2021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2E181-C399-4D5D-BC6C-B066370E9A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FA068-29A4-4779-A449-12F8DE9467F0}" type="datetimeFigureOut">
              <a:rPr lang="ru-RU" smtClean="0"/>
              <a:pPr/>
              <a:t>13.09.2021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2E181-C399-4D5D-BC6C-B066370E9A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D4FA068-29A4-4779-A449-12F8DE9467F0}" type="datetimeFigureOut">
              <a:rPr lang="ru-RU" smtClean="0"/>
              <a:pPr/>
              <a:t>13.09.2021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8DD2E181-C399-4D5D-BC6C-B066370E9A8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1D4FA068-29A4-4779-A449-12F8DE9467F0}" type="datetimeFigureOut">
              <a:rPr lang="ru-RU" smtClean="0"/>
              <a:pPr/>
              <a:t>13.09.2021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8DD2E181-C399-4D5D-BC6C-B066370E9A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FA068-29A4-4779-A449-12F8DE9467F0}" type="datetimeFigureOut">
              <a:rPr lang="ru-RU" smtClean="0"/>
              <a:pPr/>
              <a:t>13.09.2021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2E181-C399-4D5D-BC6C-B066370E9A8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FA068-29A4-4779-A449-12F8DE9467F0}" type="datetimeFigureOut">
              <a:rPr lang="ru-RU" smtClean="0"/>
              <a:pPr/>
              <a:t>13.09.2021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2E181-C399-4D5D-BC6C-B066370E9A8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D4FA068-29A4-4779-A449-12F8DE9467F0}" type="datetimeFigureOut">
              <a:rPr lang="ru-RU" smtClean="0"/>
              <a:pPr/>
              <a:t>13.09.2021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DD2E181-C399-4D5D-BC6C-B066370E9A8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FA068-29A4-4779-A449-12F8DE9467F0}" type="datetimeFigureOut">
              <a:rPr lang="ru-RU" smtClean="0"/>
              <a:pPr/>
              <a:t>13.09.2021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2E181-C399-4D5D-BC6C-B066370E9A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D4FA068-29A4-4779-A449-12F8DE9467F0}" type="datetimeFigureOut">
              <a:rPr lang="ru-RU" smtClean="0"/>
              <a:pPr/>
              <a:t>13.09.2021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8DD2E181-C399-4D5D-BC6C-B066370E9A8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D4FA068-29A4-4779-A449-12F8DE9467F0}" type="datetimeFigureOut">
              <a:rPr lang="ru-RU" smtClean="0"/>
              <a:pPr/>
              <a:t>13.09.2021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DD2E181-C399-4D5D-BC6C-B066370E9A8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D4FA068-29A4-4779-A449-12F8DE9467F0}" type="datetimeFigureOut">
              <a:rPr lang="ru-RU" smtClean="0"/>
              <a:pPr/>
              <a:t>13.09.2021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8DD2E181-C399-4D5D-BC6C-B066370E9A8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99592" y="548680"/>
            <a:ext cx="7467600" cy="5760640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Психолого-педагогическая поддержка участников конкурсов профессионального мастерства.</a:t>
            </a:r>
          </a:p>
          <a:p>
            <a:pPr marL="0" indent="0" algn="ctr">
              <a:lnSpc>
                <a:spcPct val="150000"/>
              </a:lnSpc>
              <a:buNone/>
            </a:pPr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Психологическая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служба МБОУ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Лицей № 21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Руководитель службы Елисеева А.Г.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61984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23728" y="116633"/>
            <a:ext cx="4968552" cy="720080"/>
          </a:xfrm>
        </p:spPr>
        <p:txBody>
          <a:bodyPr/>
          <a:lstStyle/>
          <a:p>
            <a:pPr algn="ctr"/>
            <a:r>
              <a:rPr lang="ru-RU" dirty="0"/>
              <a:t>Методическая копилка</a:t>
            </a:r>
          </a:p>
        </p:txBody>
      </p:sp>
      <p:pic>
        <p:nvPicPr>
          <p:cNvPr id="1027" name="Picture 3" descr="C:\Users\user\Downloads\image (4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19" y="1340768"/>
            <a:ext cx="2908901" cy="419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user\Downloads\пособие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561940"/>
            <a:ext cx="2751387" cy="4221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user\Downloads\dfd4448f-d36e-4e2b-be75-ab513e29f46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921550"/>
            <a:ext cx="4147883" cy="5317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28835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99592" y="1556792"/>
            <a:ext cx="7467600" cy="487375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 smtClean="0"/>
              <a:t>СПАСИБО ЗА ВНИМАНИЕ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5862771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4041F326-B744-4278-8F55-4F0711F51026}"/>
              </a:ext>
            </a:extLst>
          </p:cNvPr>
          <p:cNvSpPr/>
          <p:nvPr/>
        </p:nvSpPr>
        <p:spPr>
          <a:xfrm>
            <a:off x="179512" y="39948"/>
            <a:ext cx="8712968" cy="67014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BC8204C8-FB99-4614-9DFB-7D228538F7D9}"/>
              </a:ext>
            </a:extLst>
          </p:cNvPr>
          <p:cNvSpPr/>
          <p:nvPr/>
        </p:nvSpPr>
        <p:spPr>
          <a:xfrm>
            <a:off x="2231740" y="188640"/>
            <a:ext cx="1440160" cy="85010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Директор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446BE21B-7805-42D8-8877-26785B6D84E2}"/>
              </a:ext>
            </a:extLst>
          </p:cNvPr>
          <p:cNvSpPr/>
          <p:nvPr/>
        </p:nvSpPr>
        <p:spPr>
          <a:xfrm>
            <a:off x="5292080" y="188640"/>
            <a:ext cx="1440160" cy="85010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Психологическая служба:</a:t>
            </a:r>
          </a:p>
          <a:p>
            <a:r>
              <a:rPr lang="ru-RU" sz="12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Руководитель</a:t>
            </a:r>
          </a:p>
          <a:p>
            <a:r>
              <a:rPr lang="ru-RU" sz="12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Педагоги - психологи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425398B3-0BEA-414E-80AF-CCEADCF01213}"/>
              </a:ext>
            </a:extLst>
          </p:cNvPr>
          <p:cNvSpPr/>
          <p:nvPr/>
        </p:nvSpPr>
        <p:spPr>
          <a:xfrm>
            <a:off x="323528" y="1268759"/>
            <a:ext cx="8208912" cy="42260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Психолого</a:t>
            </a:r>
            <a:r>
              <a:rPr lang="ru-RU" sz="1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– педагогическое </a:t>
            </a:r>
            <a:r>
              <a:rPr lang="ru-RU" sz="14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споровождение</a:t>
            </a:r>
            <a:r>
              <a:rPr lang="ru-RU" sz="1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образовательного процесса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F28505DC-9F1C-46AC-BC35-443F56371B81}"/>
              </a:ext>
            </a:extLst>
          </p:cNvPr>
          <p:cNvSpPr/>
          <p:nvPr/>
        </p:nvSpPr>
        <p:spPr>
          <a:xfrm>
            <a:off x="179512" y="1844824"/>
            <a:ext cx="1368152" cy="85010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ОУ</a:t>
            </a:r>
          </a:p>
          <a:p>
            <a:pPr algn="ctr"/>
            <a:r>
              <a:rPr lang="ru-RU" sz="12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Класс</a:t>
            </a:r>
          </a:p>
          <a:p>
            <a:pPr algn="ctr"/>
            <a:r>
              <a:rPr lang="ru-RU" sz="12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Группа</a:t>
            </a:r>
          </a:p>
          <a:p>
            <a:pPr algn="ctr"/>
            <a:r>
              <a:rPr lang="ru-RU" sz="12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Ученик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65D8CB48-5A96-4BA6-98BC-D84EFD0EA86E}"/>
              </a:ext>
            </a:extLst>
          </p:cNvPr>
          <p:cNvSpPr/>
          <p:nvPr/>
        </p:nvSpPr>
        <p:spPr>
          <a:xfrm>
            <a:off x="2055696" y="1785961"/>
            <a:ext cx="1800200" cy="255926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05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Категории:</a:t>
            </a:r>
          </a:p>
          <a:p>
            <a:r>
              <a:rPr lang="ru-RU" sz="105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</a:t>
            </a:r>
            <a:r>
              <a:rPr lang="ru-RU" sz="105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Будущие первоклассники</a:t>
            </a:r>
          </a:p>
          <a:p>
            <a:r>
              <a:rPr lang="ru-RU" sz="105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Обучающиеся начальной школы</a:t>
            </a:r>
          </a:p>
          <a:p>
            <a:r>
              <a:rPr lang="ru-RU" sz="105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 </a:t>
            </a:r>
            <a:r>
              <a:rPr lang="ru-RU" sz="105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Основной </a:t>
            </a:r>
            <a:r>
              <a:rPr lang="ru-RU" sz="105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школы</a:t>
            </a:r>
          </a:p>
          <a:p>
            <a:r>
              <a:rPr lang="ru-RU" sz="105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4. </a:t>
            </a:r>
            <a:r>
              <a:rPr lang="ru-RU" sz="105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Средней </a:t>
            </a:r>
            <a:r>
              <a:rPr lang="ru-RU" sz="105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школы</a:t>
            </a:r>
          </a:p>
          <a:p>
            <a:r>
              <a:rPr lang="ru-RU" sz="105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5. Обучающиеся с ОПП</a:t>
            </a:r>
          </a:p>
          <a:p>
            <a:r>
              <a:rPr lang="ru-RU" sz="105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6. </a:t>
            </a:r>
            <a:r>
              <a:rPr lang="ru-RU" sz="105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</a:t>
            </a:r>
            <a:r>
              <a:rPr lang="ru-RU" sz="105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Группы риска» </a:t>
            </a:r>
          </a:p>
          <a:p>
            <a:r>
              <a:rPr lang="ru-RU" sz="105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  <a:r>
              <a:rPr lang="ru-RU" sz="105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en-US" sz="105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</a:t>
            </a:r>
            <a:r>
              <a:rPr lang="ru-RU" sz="105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Администрация/ Руководители МО/</a:t>
            </a:r>
            <a:r>
              <a:rPr lang="ru-RU" sz="105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Педагогический </a:t>
            </a:r>
            <a:r>
              <a:rPr lang="ru-RU" sz="105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коллектив</a:t>
            </a:r>
          </a:p>
          <a:p>
            <a:r>
              <a:rPr lang="ru-RU" sz="105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8. </a:t>
            </a:r>
            <a:r>
              <a:rPr lang="ru-RU" sz="105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Родители</a:t>
            </a:r>
            <a:r>
              <a:rPr lang="ru-RU" sz="10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</a:t>
            </a:r>
            <a:r>
              <a:rPr lang="ru-RU" sz="10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лица, их заменяющие)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DAC550B4-791F-47DF-8ED4-EAFD87C93CF1}"/>
              </a:ext>
            </a:extLst>
          </p:cNvPr>
          <p:cNvSpPr/>
          <p:nvPr/>
        </p:nvSpPr>
        <p:spPr>
          <a:xfrm>
            <a:off x="4355976" y="1844824"/>
            <a:ext cx="1656184" cy="32831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Психодиагностика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09428B78-CD7F-4B63-B614-736D485EC892}"/>
              </a:ext>
            </a:extLst>
          </p:cNvPr>
          <p:cNvSpPr/>
          <p:nvPr/>
        </p:nvSpPr>
        <p:spPr>
          <a:xfrm>
            <a:off x="6444207" y="1844824"/>
            <a:ext cx="2208175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Психологический </a:t>
            </a:r>
            <a:r>
              <a:rPr lang="ru-RU" sz="11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мониторинг</a:t>
            </a:r>
            <a:endParaRPr lang="ru-RU" sz="11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6AA3FFE8-7BFC-49A3-838B-EBBF3DCB9431}"/>
              </a:ext>
            </a:extLst>
          </p:cNvPr>
          <p:cNvSpPr/>
          <p:nvPr/>
        </p:nvSpPr>
        <p:spPr>
          <a:xfrm>
            <a:off x="179512" y="2780928"/>
            <a:ext cx="1368152" cy="85010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Дети–инвалиды</a:t>
            </a:r>
          </a:p>
          <a:p>
            <a:r>
              <a:rPr lang="ru-RU" sz="12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Дети с ОВЗ</a:t>
            </a:r>
          </a:p>
          <a:p>
            <a:r>
              <a:rPr lang="ru-RU" sz="12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 Одаренные дети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A2C61D53-6380-4D62-9D43-EF2B414CC759}"/>
              </a:ext>
            </a:extLst>
          </p:cNvPr>
          <p:cNvSpPr/>
          <p:nvPr/>
        </p:nvSpPr>
        <p:spPr>
          <a:xfrm>
            <a:off x="179512" y="3717032"/>
            <a:ext cx="1368152" cy="85010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Психолого</a:t>
            </a:r>
            <a:r>
              <a:rPr lang="ru-RU" sz="12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–социально–педагогическая помощь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xmlns="" id="{5AE8DDF1-1F75-4AA4-B202-628ACB0847A4}"/>
              </a:ext>
            </a:extLst>
          </p:cNvPr>
          <p:cNvSpPr/>
          <p:nvPr/>
        </p:nvSpPr>
        <p:spPr>
          <a:xfrm>
            <a:off x="2051720" y="4407969"/>
            <a:ext cx="1800200" cy="58422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9. Внешние </a:t>
            </a:r>
            <a:r>
              <a:rPr lang="ru-RU" sz="1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связи</a:t>
            </a:r>
            <a:endParaRPr lang="ru-RU" sz="12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xmlns="" id="{AE021784-B458-4E94-8DC8-BDC8300C2641}"/>
              </a:ext>
            </a:extLst>
          </p:cNvPr>
          <p:cNvSpPr/>
          <p:nvPr/>
        </p:nvSpPr>
        <p:spPr>
          <a:xfrm>
            <a:off x="4355976" y="2173137"/>
            <a:ext cx="1656184" cy="3320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Психологическое консультирование</a:t>
            </a: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xmlns="" id="{7D405DA3-25FB-4C15-8594-533CE9A3C622}"/>
              </a:ext>
            </a:extLst>
          </p:cNvPr>
          <p:cNvSpPr/>
          <p:nvPr/>
        </p:nvSpPr>
        <p:spPr>
          <a:xfrm>
            <a:off x="4355976" y="2505197"/>
            <a:ext cx="1656184" cy="34100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Психологическое </a:t>
            </a:r>
            <a:r>
              <a:rPr lang="ru-RU" sz="1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просвещение</a:t>
            </a:r>
            <a:endParaRPr lang="ru-RU" sz="10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xmlns="" id="{6DFFACAD-82F6-43F7-860B-C885AA6643F7}"/>
              </a:ext>
            </a:extLst>
          </p:cNvPr>
          <p:cNvSpPr/>
          <p:nvPr/>
        </p:nvSpPr>
        <p:spPr>
          <a:xfrm>
            <a:off x="4355976" y="2846201"/>
            <a:ext cx="1656184" cy="44334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Психологическая профилактика</a:t>
            </a: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xmlns="" id="{909A026F-DD2B-4091-AABE-C30ADB8B9E4D}"/>
              </a:ext>
            </a:extLst>
          </p:cNvPr>
          <p:cNvSpPr/>
          <p:nvPr/>
        </p:nvSpPr>
        <p:spPr>
          <a:xfrm>
            <a:off x="4355976" y="3291979"/>
            <a:ext cx="1656184" cy="40432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Психологическая коррекция развития</a:t>
            </a: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xmlns="" id="{7F0AA1A9-31E1-4764-AFF4-F725160878F0}"/>
              </a:ext>
            </a:extLst>
          </p:cNvPr>
          <p:cNvSpPr/>
          <p:nvPr/>
        </p:nvSpPr>
        <p:spPr>
          <a:xfrm>
            <a:off x="4355976" y="3701913"/>
            <a:ext cx="1656184" cy="49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Психологическая экспертиза</a:t>
            </a: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xmlns="" id="{C3FA2F68-6841-44B2-9550-46B9C80F89B9}"/>
              </a:ext>
            </a:extLst>
          </p:cNvPr>
          <p:cNvSpPr/>
          <p:nvPr/>
        </p:nvSpPr>
        <p:spPr>
          <a:xfrm>
            <a:off x="4355976" y="4142085"/>
            <a:ext cx="1656184" cy="8271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Консультирование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Диагностика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Коррекци</a:t>
            </a:r>
            <a:r>
              <a:rPr lang="ru-RU" sz="11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</a:t>
            </a: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xmlns="" id="{3BEFDA48-831D-4EE2-9B6E-C45350035B79}"/>
              </a:ext>
            </a:extLst>
          </p:cNvPr>
          <p:cNvSpPr/>
          <p:nvPr/>
        </p:nvSpPr>
        <p:spPr>
          <a:xfrm>
            <a:off x="6444207" y="2290862"/>
            <a:ext cx="2190459" cy="85010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Консультационный пункт:</a:t>
            </a:r>
          </a:p>
          <a:p>
            <a:r>
              <a:rPr lang="ru-RU" sz="105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Педагог-психолог</a:t>
            </a:r>
          </a:p>
          <a:p>
            <a:r>
              <a:rPr lang="ru-RU" sz="105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Медиаторы</a:t>
            </a:r>
          </a:p>
          <a:p>
            <a:r>
              <a:rPr lang="ru-RU" sz="105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Уполномоченный</a:t>
            </a:r>
          </a:p>
          <a:p>
            <a:r>
              <a:rPr lang="ru-RU" sz="105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Телефон доверия</a:t>
            </a: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5AEA1470-DC8C-4E3B-9E9F-76CCF6C2A4DF}"/>
              </a:ext>
            </a:extLst>
          </p:cNvPr>
          <p:cNvSpPr/>
          <p:nvPr/>
        </p:nvSpPr>
        <p:spPr>
          <a:xfrm>
            <a:off x="6435725" y="3165605"/>
            <a:ext cx="2198942" cy="26674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Преподавание </a:t>
            </a:r>
            <a:r>
              <a:rPr lang="ru-RU" sz="11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психологии</a:t>
            </a:r>
            <a:endParaRPr lang="ru-RU" sz="10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xmlns="" id="{D60C87AB-DE56-46D5-AA90-14D2523760AD}"/>
              </a:ext>
            </a:extLst>
          </p:cNvPr>
          <p:cNvSpPr/>
          <p:nvPr/>
        </p:nvSpPr>
        <p:spPr>
          <a:xfrm>
            <a:off x="6444207" y="3432353"/>
            <a:ext cx="2168921" cy="39622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Профилактические программы</a:t>
            </a: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xmlns="" id="{81CEFD0D-CDDD-461C-8DFB-010DA5488DD7}"/>
              </a:ext>
            </a:extLst>
          </p:cNvPr>
          <p:cNvSpPr/>
          <p:nvPr/>
        </p:nvSpPr>
        <p:spPr>
          <a:xfrm>
            <a:off x="6444208" y="3828575"/>
            <a:ext cx="2168920" cy="64004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0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r>
              <a:rPr lang="ru-RU" sz="11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Коррекционно-развивающие </a:t>
            </a:r>
            <a:r>
              <a:rPr lang="ru-RU" sz="11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программы</a:t>
            </a:r>
            <a:endParaRPr lang="ru-RU" sz="11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F972453E-1311-4003-A622-595CEC3433A1}"/>
              </a:ext>
            </a:extLst>
          </p:cNvPr>
          <p:cNvSpPr/>
          <p:nvPr/>
        </p:nvSpPr>
        <p:spPr>
          <a:xfrm>
            <a:off x="6444208" y="4403434"/>
            <a:ext cx="2168920" cy="113155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05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r>
              <a:rPr lang="ru-RU" sz="105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ru-RU" sz="105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ПМПк</a:t>
            </a:r>
            <a:endParaRPr lang="ru-RU" sz="105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105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Сопровождение рабочих программ</a:t>
            </a:r>
          </a:p>
          <a:p>
            <a:r>
              <a:rPr lang="ru-RU" sz="105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 Исполнительные органы власти</a:t>
            </a:r>
          </a:p>
          <a:p>
            <a:r>
              <a:rPr lang="ru-RU" sz="105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4. Молодежные центры и организации</a:t>
            </a:r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xmlns="" id="{4C863FE5-F32C-4A94-B0C5-7ED51EB097C7}"/>
              </a:ext>
            </a:extLst>
          </p:cNvPr>
          <p:cNvSpPr/>
          <p:nvPr/>
        </p:nvSpPr>
        <p:spPr>
          <a:xfrm>
            <a:off x="6444208" y="5561670"/>
            <a:ext cx="2168920" cy="103568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05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Психологические центры</a:t>
            </a:r>
          </a:p>
          <a:p>
            <a:r>
              <a:rPr lang="ru-RU" sz="105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Медицинские учреждения</a:t>
            </a:r>
          </a:p>
          <a:p>
            <a:r>
              <a:rPr lang="ru-RU" sz="105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 Исполнительные органы власти</a:t>
            </a:r>
          </a:p>
          <a:p>
            <a:r>
              <a:rPr lang="ru-RU" sz="105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4. Молодежные центры и организации</a:t>
            </a:r>
          </a:p>
          <a:p>
            <a:endParaRPr lang="ru-RU" sz="10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xmlns="" id="{8144A406-017C-414A-A84B-1785AA175CBF}"/>
              </a:ext>
            </a:extLst>
          </p:cNvPr>
          <p:cNvSpPr/>
          <p:nvPr/>
        </p:nvSpPr>
        <p:spPr>
          <a:xfrm>
            <a:off x="179512" y="6264882"/>
            <a:ext cx="5976664" cy="28803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Гармонизация социальной и образовательной среды</a:t>
            </a:r>
          </a:p>
        </p:txBody>
      </p:sp>
      <p:cxnSp>
        <p:nvCxnSpPr>
          <p:cNvPr id="38" name="Соединитель: уступ 37">
            <a:extLst>
              <a:ext uri="{FF2B5EF4-FFF2-40B4-BE49-F238E27FC236}">
                <a16:creationId xmlns:a16="http://schemas.microsoft.com/office/drawing/2014/main" xmlns="" id="{1D1C1B7B-62B9-47C1-8E0E-188F4814907C}"/>
              </a:ext>
            </a:extLst>
          </p:cNvPr>
          <p:cNvCxnSpPr>
            <a:cxnSpLocks/>
          </p:cNvCxnSpPr>
          <p:nvPr/>
        </p:nvCxnSpPr>
        <p:spPr>
          <a:xfrm rot="10800000" flipV="1">
            <a:off x="4343276" y="2015738"/>
            <a:ext cx="12700" cy="323840"/>
          </a:xfrm>
          <a:prstGeom prst="bentConnector3">
            <a:avLst>
              <a:gd name="adj1" fmla="val 1800000"/>
            </a:avLst>
          </a:prstGeom>
          <a:ln>
            <a:solidFill>
              <a:srgbClr val="7030A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1" name="Соединитель: уступ 40">
            <a:extLst>
              <a:ext uri="{FF2B5EF4-FFF2-40B4-BE49-F238E27FC236}">
                <a16:creationId xmlns:a16="http://schemas.microsoft.com/office/drawing/2014/main" xmlns="" id="{04873015-7BE2-4FA3-8C75-9447516B64C8}"/>
              </a:ext>
            </a:extLst>
          </p:cNvPr>
          <p:cNvCxnSpPr>
            <a:cxnSpLocks/>
          </p:cNvCxnSpPr>
          <p:nvPr/>
        </p:nvCxnSpPr>
        <p:spPr>
          <a:xfrm rot="5400000">
            <a:off x="4179502" y="2499636"/>
            <a:ext cx="340250" cy="12701"/>
          </a:xfrm>
          <a:prstGeom prst="bentConnector4">
            <a:avLst>
              <a:gd name="adj1" fmla="val 1461"/>
              <a:gd name="adj2" fmla="val 1792442"/>
            </a:avLst>
          </a:prstGeom>
          <a:ln>
            <a:solidFill>
              <a:srgbClr val="7030A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6" name="Соединитель: уступ 45">
            <a:extLst>
              <a:ext uri="{FF2B5EF4-FFF2-40B4-BE49-F238E27FC236}">
                <a16:creationId xmlns:a16="http://schemas.microsoft.com/office/drawing/2014/main" xmlns="" id="{25EC448B-C820-4D49-B441-A6F500062EF3}"/>
              </a:ext>
            </a:extLst>
          </p:cNvPr>
          <p:cNvCxnSpPr>
            <a:cxnSpLocks/>
          </p:cNvCxnSpPr>
          <p:nvPr/>
        </p:nvCxnSpPr>
        <p:spPr>
          <a:xfrm rot="5400000">
            <a:off x="4179501" y="2833814"/>
            <a:ext cx="340250" cy="12701"/>
          </a:xfrm>
          <a:prstGeom prst="bentConnector4">
            <a:avLst>
              <a:gd name="adj1" fmla="val 1461"/>
              <a:gd name="adj2" fmla="val 1792442"/>
            </a:avLst>
          </a:prstGeom>
          <a:ln>
            <a:solidFill>
              <a:srgbClr val="7030A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9" name="Соединитель: уступ 48">
            <a:extLst>
              <a:ext uri="{FF2B5EF4-FFF2-40B4-BE49-F238E27FC236}">
                <a16:creationId xmlns:a16="http://schemas.microsoft.com/office/drawing/2014/main" xmlns="" id="{9FEB8B6D-8792-41ED-866E-D3A4914BAA05}"/>
              </a:ext>
            </a:extLst>
          </p:cNvPr>
          <p:cNvCxnSpPr>
            <a:cxnSpLocks/>
          </p:cNvCxnSpPr>
          <p:nvPr/>
        </p:nvCxnSpPr>
        <p:spPr>
          <a:xfrm rot="5400000">
            <a:off x="4109607" y="3248186"/>
            <a:ext cx="480038" cy="12700"/>
          </a:xfrm>
          <a:prstGeom prst="bentConnector4">
            <a:avLst>
              <a:gd name="adj1" fmla="val -820"/>
              <a:gd name="adj2" fmla="val 1787496"/>
            </a:avLst>
          </a:prstGeom>
          <a:ln>
            <a:solidFill>
              <a:srgbClr val="7030A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3" name="Соединитель: уступ 52">
            <a:extLst>
              <a:ext uri="{FF2B5EF4-FFF2-40B4-BE49-F238E27FC236}">
                <a16:creationId xmlns:a16="http://schemas.microsoft.com/office/drawing/2014/main" xmlns="" id="{92ECC634-AD17-4954-8A85-9A3513D108C7}"/>
              </a:ext>
            </a:extLst>
          </p:cNvPr>
          <p:cNvCxnSpPr>
            <a:cxnSpLocks/>
          </p:cNvCxnSpPr>
          <p:nvPr/>
        </p:nvCxnSpPr>
        <p:spPr>
          <a:xfrm rot="5400000">
            <a:off x="4111454" y="3735219"/>
            <a:ext cx="480038" cy="12700"/>
          </a:xfrm>
          <a:prstGeom prst="bentConnector4">
            <a:avLst>
              <a:gd name="adj1" fmla="val -820"/>
              <a:gd name="adj2" fmla="val 1787496"/>
            </a:avLst>
          </a:prstGeom>
          <a:ln>
            <a:solidFill>
              <a:srgbClr val="7030A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4" name="Соединитель: уступ 53">
            <a:extLst>
              <a:ext uri="{FF2B5EF4-FFF2-40B4-BE49-F238E27FC236}">
                <a16:creationId xmlns:a16="http://schemas.microsoft.com/office/drawing/2014/main" xmlns="" id="{B0EDFB17-2178-4543-9777-19CAF3449D4D}"/>
              </a:ext>
            </a:extLst>
          </p:cNvPr>
          <p:cNvCxnSpPr>
            <a:cxnSpLocks/>
          </p:cNvCxnSpPr>
          <p:nvPr/>
        </p:nvCxnSpPr>
        <p:spPr>
          <a:xfrm rot="5400000">
            <a:off x="4113301" y="4222252"/>
            <a:ext cx="480038" cy="12700"/>
          </a:xfrm>
          <a:prstGeom prst="bentConnector4">
            <a:avLst>
              <a:gd name="adj1" fmla="val -820"/>
              <a:gd name="adj2" fmla="val 1787496"/>
            </a:avLst>
          </a:prstGeom>
          <a:ln>
            <a:solidFill>
              <a:srgbClr val="7030A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6" name="Прямая со стрелкой 55">
            <a:extLst>
              <a:ext uri="{FF2B5EF4-FFF2-40B4-BE49-F238E27FC236}">
                <a16:creationId xmlns:a16="http://schemas.microsoft.com/office/drawing/2014/main" xmlns="" id="{8C28D72F-5BF2-425A-B2B7-8D460671A4E2}"/>
              </a:ext>
            </a:extLst>
          </p:cNvPr>
          <p:cNvCxnSpPr>
            <a:cxnSpLocks/>
            <a:stCxn id="8" idx="3"/>
            <a:endCxn id="9" idx="1"/>
          </p:cNvCxnSpPr>
          <p:nvPr/>
        </p:nvCxnSpPr>
        <p:spPr>
          <a:xfrm>
            <a:off x="3671900" y="613693"/>
            <a:ext cx="1620180" cy="0"/>
          </a:xfrm>
          <a:prstGeom prst="straightConnector1">
            <a:avLst/>
          </a:prstGeom>
          <a:ln>
            <a:solidFill>
              <a:srgbClr val="7030A0"/>
            </a:solidFill>
            <a:headEnd type="none" w="med" len="med"/>
            <a:tailEnd type="arrow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8" name="Прямая со стрелкой 57">
            <a:extLst>
              <a:ext uri="{FF2B5EF4-FFF2-40B4-BE49-F238E27FC236}">
                <a16:creationId xmlns:a16="http://schemas.microsoft.com/office/drawing/2014/main" xmlns="" id="{D81E7393-E061-4C10-95A9-1D8F8767458A}"/>
              </a:ext>
            </a:extLst>
          </p:cNvPr>
          <p:cNvCxnSpPr>
            <a:cxnSpLocks/>
            <a:stCxn id="9" idx="2"/>
          </p:cNvCxnSpPr>
          <p:nvPr/>
        </p:nvCxnSpPr>
        <p:spPr>
          <a:xfrm>
            <a:off x="6012160" y="1038746"/>
            <a:ext cx="0" cy="230014"/>
          </a:xfrm>
          <a:prstGeom prst="straightConnector1">
            <a:avLst/>
          </a:prstGeom>
          <a:ln>
            <a:solidFill>
              <a:srgbClr val="7030A0"/>
            </a:solidFill>
            <a:headEnd type="none" w="med" len="med"/>
            <a:tailEnd type="arrow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1" name="Прямая со стрелкой 60">
            <a:extLst>
              <a:ext uri="{FF2B5EF4-FFF2-40B4-BE49-F238E27FC236}">
                <a16:creationId xmlns:a16="http://schemas.microsoft.com/office/drawing/2014/main" xmlns="" id="{4BF9164F-53E2-4094-9711-3948120B638F}"/>
              </a:ext>
            </a:extLst>
          </p:cNvPr>
          <p:cNvCxnSpPr>
            <a:cxnSpLocks/>
          </p:cNvCxnSpPr>
          <p:nvPr/>
        </p:nvCxnSpPr>
        <p:spPr>
          <a:xfrm>
            <a:off x="5076056" y="1556792"/>
            <a:ext cx="0" cy="288032"/>
          </a:xfrm>
          <a:prstGeom prst="straightConnector1">
            <a:avLst/>
          </a:prstGeom>
          <a:ln>
            <a:solidFill>
              <a:srgbClr val="7030A0"/>
            </a:solidFill>
            <a:headEnd type="none" w="med" len="med"/>
            <a:tailEnd type="arrow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4" name="Прямая со стрелкой 63">
            <a:extLst>
              <a:ext uri="{FF2B5EF4-FFF2-40B4-BE49-F238E27FC236}">
                <a16:creationId xmlns:a16="http://schemas.microsoft.com/office/drawing/2014/main" xmlns="" id="{3CA75120-C9E1-4FCA-863A-1C60F9D8E541}"/>
              </a:ext>
            </a:extLst>
          </p:cNvPr>
          <p:cNvCxnSpPr>
            <a:cxnSpLocks/>
          </p:cNvCxnSpPr>
          <p:nvPr/>
        </p:nvCxnSpPr>
        <p:spPr>
          <a:xfrm>
            <a:off x="2951820" y="1547351"/>
            <a:ext cx="0" cy="288032"/>
          </a:xfrm>
          <a:prstGeom prst="straightConnector1">
            <a:avLst/>
          </a:prstGeom>
          <a:ln>
            <a:solidFill>
              <a:srgbClr val="7030A0"/>
            </a:solidFill>
            <a:headEnd type="none" w="med" len="med"/>
            <a:tailEnd type="arrow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5" name="Прямая со стрелкой 64">
            <a:extLst>
              <a:ext uri="{FF2B5EF4-FFF2-40B4-BE49-F238E27FC236}">
                <a16:creationId xmlns:a16="http://schemas.microsoft.com/office/drawing/2014/main" xmlns="" id="{ABB00670-D223-4EB8-8B8C-7EE834A3609B}"/>
              </a:ext>
            </a:extLst>
          </p:cNvPr>
          <p:cNvCxnSpPr>
            <a:cxnSpLocks/>
          </p:cNvCxnSpPr>
          <p:nvPr/>
        </p:nvCxnSpPr>
        <p:spPr>
          <a:xfrm>
            <a:off x="827584" y="1556792"/>
            <a:ext cx="0" cy="288032"/>
          </a:xfrm>
          <a:prstGeom prst="straightConnector1">
            <a:avLst/>
          </a:prstGeom>
          <a:ln>
            <a:solidFill>
              <a:srgbClr val="7030A0"/>
            </a:solidFill>
            <a:headEnd type="none" w="med" len="med"/>
            <a:tailEnd type="arrow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6" name="Прямая со стрелкой 65">
            <a:extLst>
              <a:ext uri="{FF2B5EF4-FFF2-40B4-BE49-F238E27FC236}">
                <a16:creationId xmlns:a16="http://schemas.microsoft.com/office/drawing/2014/main" xmlns="" id="{69CE556D-1C1C-4299-BCFA-33A29356E58F}"/>
              </a:ext>
            </a:extLst>
          </p:cNvPr>
          <p:cNvCxnSpPr>
            <a:cxnSpLocks/>
          </p:cNvCxnSpPr>
          <p:nvPr/>
        </p:nvCxnSpPr>
        <p:spPr>
          <a:xfrm>
            <a:off x="7434073" y="1556792"/>
            <a:ext cx="0" cy="288032"/>
          </a:xfrm>
          <a:prstGeom prst="straightConnector1">
            <a:avLst/>
          </a:prstGeom>
          <a:ln>
            <a:solidFill>
              <a:srgbClr val="7030A0"/>
            </a:solidFill>
            <a:headEnd type="none" w="med" len="med"/>
            <a:tailEnd type="arrow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7" name="Прямая со стрелкой 66">
            <a:extLst>
              <a:ext uri="{FF2B5EF4-FFF2-40B4-BE49-F238E27FC236}">
                <a16:creationId xmlns:a16="http://schemas.microsoft.com/office/drawing/2014/main" xmlns="" id="{D5CA4B06-C494-48A2-89F6-796888C7D1DA}"/>
              </a:ext>
            </a:extLst>
          </p:cNvPr>
          <p:cNvCxnSpPr>
            <a:cxnSpLocks/>
            <a:stCxn id="17" idx="3"/>
          </p:cNvCxnSpPr>
          <p:nvPr/>
        </p:nvCxnSpPr>
        <p:spPr>
          <a:xfrm>
            <a:off x="1547664" y="2269877"/>
            <a:ext cx="504054" cy="6995"/>
          </a:xfrm>
          <a:prstGeom prst="straightConnector1">
            <a:avLst/>
          </a:prstGeom>
          <a:ln>
            <a:solidFill>
              <a:srgbClr val="7030A0"/>
            </a:solidFill>
            <a:headEnd type="none" w="med" len="med"/>
            <a:tailEnd type="arrow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0" name="Прямая со стрелкой 69">
            <a:extLst>
              <a:ext uri="{FF2B5EF4-FFF2-40B4-BE49-F238E27FC236}">
                <a16:creationId xmlns:a16="http://schemas.microsoft.com/office/drawing/2014/main" xmlns="" id="{AE85F6B0-8DBB-4DB4-ADD3-1B0675222EA7}"/>
              </a:ext>
            </a:extLst>
          </p:cNvPr>
          <p:cNvCxnSpPr>
            <a:cxnSpLocks/>
          </p:cNvCxnSpPr>
          <p:nvPr/>
        </p:nvCxnSpPr>
        <p:spPr>
          <a:xfrm flipH="1" flipV="1">
            <a:off x="1550002" y="3212324"/>
            <a:ext cx="502116" cy="2039"/>
          </a:xfrm>
          <a:prstGeom prst="straightConnector1">
            <a:avLst/>
          </a:prstGeom>
          <a:ln>
            <a:solidFill>
              <a:srgbClr val="7030A0"/>
            </a:solidFill>
            <a:headEnd type="none" w="med" len="med"/>
            <a:tailEnd type="arrow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3" name="Прямая со стрелкой 72">
            <a:extLst>
              <a:ext uri="{FF2B5EF4-FFF2-40B4-BE49-F238E27FC236}">
                <a16:creationId xmlns:a16="http://schemas.microsoft.com/office/drawing/2014/main" xmlns="" id="{693C0B61-6B91-470A-B44F-5B8EA3B3CD58}"/>
              </a:ext>
            </a:extLst>
          </p:cNvPr>
          <p:cNvCxnSpPr>
            <a:cxnSpLocks/>
          </p:cNvCxnSpPr>
          <p:nvPr/>
        </p:nvCxnSpPr>
        <p:spPr>
          <a:xfrm flipH="1" flipV="1">
            <a:off x="1547664" y="4142085"/>
            <a:ext cx="502116" cy="2039"/>
          </a:xfrm>
          <a:prstGeom prst="straightConnector1">
            <a:avLst/>
          </a:prstGeom>
          <a:ln>
            <a:solidFill>
              <a:srgbClr val="7030A0"/>
            </a:solidFill>
            <a:headEnd type="none" w="med" len="med"/>
            <a:tailEnd type="arrow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4" name="Прямая со стрелкой 73">
            <a:extLst>
              <a:ext uri="{FF2B5EF4-FFF2-40B4-BE49-F238E27FC236}">
                <a16:creationId xmlns:a16="http://schemas.microsoft.com/office/drawing/2014/main" xmlns="" id="{2C92CBCE-EA31-4B26-A20B-83D71E8D3208}"/>
              </a:ext>
            </a:extLst>
          </p:cNvPr>
          <p:cNvCxnSpPr>
            <a:cxnSpLocks/>
          </p:cNvCxnSpPr>
          <p:nvPr/>
        </p:nvCxnSpPr>
        <p:spPr>
          <a:xfrm>
            <a:off x="3855896" y="4723455"/>
            <a:ext cx="504054" cy="6995"/>
          </a:xfrm>
          <a:prstGeom prst="straightConnector1">
            <a:avLst/>
          </a:prstGeom>
          <a:ln>
            <a:solidFill>
              <a:srgbClr val="7030A0"/>
            </a:solidFill>
            <a:headEnd type="none" w="med" len="med"/>
            <a:tailEnd type="arrow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6" name="Прямая со стрелкой 75">
            <a:extLst>
              <a:ext uri="{FF2B5EF4-FFF2-40B4-BE49-F238E27FC236}">
                <a16:creationId xmlns:a16="http://schemas.microsoft.com/office/drawing/2014/main" xmlns="" id="{65A11473-7D15-4CF8-85FB-1F8668CD7191}"/>
              </a:ext>
            </a:extLst>
          </p:cNvPr>
          <p:cNvCxnSpPr>
            <a:cxnSpLocks/>
          </p:cNvCxnSpPr>
          <p:nvPr/>
        </p:nvCxnSpPr>
        <p:spPr>
          <a:xfrm flipV="1">
            <a:off x="3486180" y="6552914"/>
            <a:ext cx="0" cy="188454"/>
          </a:xfrm>
          <a:prstGeom prst="straightConnector1">
            <a:avLst/>
          </a:prstGeom>
          <a:ln>
            <a:solidFill>
              <a:srgbClr val="7030A0"/>
            </a:solidFill>
            <a:headEnd type="none" w="med" len="med"/>
            <a:tailEnd type="arrow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0" name="Прямая соединительная линия 79">
            <a:extLst>
              <a:ext uri="{FF2B5EF4-FFF2-40B4-BE49-F238E27FC236}">
                <a16:creationId xmlns:a16="http://schemas.microsoft.com/office/drawing/2014/main" xmlns="" id="{FF5F233A-A6B6-45F6-BAF0-EE6E97C6A42A}"/>
              </a:ext>
            </a:extLst>
          </p:cNvPr>
          <p:cNvCxnSpPr>
            <a:cxnSpLocks/>
          </p:cNvCxnSpPr>
          <p:nvPr/>
        </p:nvCxnSpPr>
        <p:spPr>
          <a:xfrm>
            <a:off x="3486180" y="6741368"/>
            <a:ext cx="5190276" cy="0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>
            <a:extLst>
              <a:ext uri="{FF2B5EF4-FFF2-40B4-BE49-F238E27FC236}">
                <a16:creationId xmlns:a16="http://schemas.microsoft.com/office/drawing/2014/main" xmlns="" id="{90499594-88C4-4C1C-82D0-5FD3C7EBB766}"/>
              </a:ext>
            </a:extLst>
          </p:cNvPr>
          <p:cNvCxnSpPr>
            <a:cxnSpLocks/>
          </p:cNvCxnSpPr>
          <p:nvPr/>
        </p:nvCxnSpPr>
        <p:spPr>
          <a:xfrm>
            <a:off x="8815195" y="2034313"/>
            <a:ext cx="10554" cy="466861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8" name="Прямая соединительная линия 87">
            <a:extLst>
              <a:ext uri="{FF2B5EF4-FFF2-40B4-BE49-F238E27FC236}">
                <a16:creationId xmlns:a16="http://schemas.microsoft.com/office/drawing/2014/main" xmlns="" id="{9088EB81-1557-480B-8CC5-3E0BE38D44D0}"/>
              </a:ext>
            </a:extLst>
          </p:cNvPr>
          <p:cNvCxnSpPr>
            <a:cxnSpLocks/>
          </p:cNvCxnSpPr>
          <p:nvPr/>
        </p:nvCxnSpPr>
        <p:spPr>
          <a:xfrm>
            <a:off x="8613129" y="4993447"/>
            <a:ext cx="180528" cy="0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1" name="Прямая соединительная линия 90">
            <a:extLst>
              <a:ext uri="{FF2B5EF4-FFF2-40B4-BE49-F238E27FC236}">
                <a16:creationId xmlns:a16="http://schemas.microsoft.com/office/drawing/2014/main" xmlns="" id="{B15B9754-3B5B-447A-A77E-7CF527C6351A}"/>
              </a:ext>
            </a:extLst>
          </p:cNvPr>
          <p:cNvCxnSpPr>
            <a:cxnSpLocks/>
          </p:cNvCxnSpPr>
          <p:nvPr/>
        </p:nvCxnSpPr>
        <p:spPr>
          <a:xfrm>
            <a:off x="8614697" y="6079511"/>
            <a:ext cx="180528" cy="0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2" name="Прямая соединительная линия 91">
            <a:extLst>
              <a:ext uri="{FF2B5EF4-FFF2-40B4-BE49-F238E27FC236}">
                <a16:creationId xmlns:a16="http://schemas.microsoft.com/office/drawing/2014/main" xmlns="" id="{ED8E0CC3-B59A-47D5-9D81-688AAABE0636}"/>
              </a:ext>
            </a:extLst>
          </p:cNvPr>
          <p:cNvCxnSpPr>
            <a:cxnSpLocks/>
          </p:cNvCxnSpPr>
          <p:nvPr/>
        </p:nvCxnSpPr>
        <p:spPr>
          <a:xfrm>
            <a:off x="8634667" y="4061717"/>
            <a:ext cx="180528" cy="0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3" name="Прямая соединительная линия 92">
            <a:extLst>
              <a:ext uri="{FF2B5EF4-FFF2-40B4-BE49-F238E27FC236}">
                <a16:creationId xmlns:a16="http://schemas.microsoft.com/office/drawing/2014/main" xmlns="" id="{6EC3AD26-4435-4070-AC3B-3F84EB7C5B12}"/>
              </a:ext>
            </a:extLst>
          </p:cNvPr>
          <p:cNvCxnSpPr>
            <a:cxnSpLocks/>
          </p:cNvCxnSpPr>
          <p:nvPr/>
        </p:nvCxnSpPr>
        <p:spPr>
          <a:xfrm>
            <a:off x="8676456" y="2060848"/>
            <a:ext cx="180528" cy="0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4" name="Прямая соединительная линия 93">
            <a:extLst>
              <a:ext uri="{FF2B5EF4-FFF2-40B4-BE49-F238E27FC236}">
                <a16:creationId xmlns:a16="http://schemas.microsoft.com/office/drawing/2014/main" xmlns="" id="{89BD0AB7-C32A-4B5C-A519-6410F3E9065C}"/>
              </a:ext>
            </a:extLst>
          </p:cNvPr>
          <p:cNvCxnSpPr>
            <a:cxnSpLocks/>
          </p:cNvCxnSpPr>
          <p:nvPr/>
        </p:nvCxnSpPr>
        <p:spPr>
          <a:xfrm>
            <a:off x="8676456" y="2773455"/>
            <a:ext cx="180528" cy="0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5" name="Прямая соединительная линия 94">
            <a:extLst>
              <a:ext uri="{FF2B5EF4-FFF2-40B4-BE49-F238E27FC236}">
                <a16:creationId xmlns:a16="http://schemas.microsoft.com/office/drawing/2014/main" xmlns="" id="{2FA1C903-266C-428E-8D75-AF40959FFC15}"/>
              </a:ext>
            </a:extLst>
          </p:cNvPr>
          <p:cNvCxnSpPr>
            <a:cxnSpLocks/>
          </p:cNvCxnSpPr>
          <p:nvPr/>
        </p:nvCxnSpPr>
        <p:spPr>
          <a:xfrm>
            <a:off x="8652383" y="3305059"/>
            <a:ext cx="180528" cy="0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6" name="Прямая соединительная линия 95">
            <a:extLst>
              <a:ext uri="{FF2B5EF4-FFF2-40B4-BE49-F238E27FC236}">
                <a16:creationId xmlns:a16="http://schemas.microsoft.com/office/drawing/2014/main" xmlns="" id="{2D38E5B7-AD3A-4387-A3A9-3DAEE9270A0D}"/>
              </a:ext>
            </a:extLst>
          </p:cNvPr>
          <p:cNvCxnSpPr>
            <a:cxnSpLocks/>
          </p:cNvCxnSpPr>
          <p:nvPr/>
        </p:nvCxnSpPr>
        <p:spPr>
          <a:xfrm>
            <a:off x="8652383" y="3564658"/>
            <a:ext cx="180528" cy="0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7" name="Прямая со стрелкой 96">
            <a:extLst>
              <a:ext uri="{FF2B5EF4-FFF2-40B4-BE49-F238E27FC236}">
                <a16:creationId xmlns:a16="http://schemas.microsoft.com/office/drawing/2014/main" xmlns="" id="{133C51E4-D493-4E92-87B5-AB4B591BA3C5}"/>
              </a:ext>
            </a:extLst>
          </p:cNvPr>
          <p:cNvCxnSpPr>
            <a:cxnSpLocks/>
          </p:cNvCxnSpPr>
          <p:nvPr/>
        </p:nvCxnSpPr>
        <p:spPr>
          <a:xfrm>
            <a:off x="3845571" y="2839688"/>
            <a:ext cx="296703" cy="0"/>
          </a:xfrm>
          <a:prstGeom prst="straightConnector1">
            <a:avLst/>
          </a:prstGeom>
          <a:ln>
            <a:solidFill>
              <a:srgbClr val="7030A0"/>
            </a:solidFill>
            <a:headEnd type="none" w="med" len="med"/>
            <a:tailEnd type="arrow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9" name="Прямая соединительная линия 98">
            <a:extLst>
              <a:ext uri="{FF2B5EF4-FFF2-40B4-BE49-F238E27FC236}">
                <a16:creationId xmlns:a16="http://schemas.microsoft.com/office/drawing/2014/main" xmlns="" id="{DBFB57BB-17F5-493C-B2F6-029718CB549A}"/>
              </a:ext>
            </a:extLst>
          </p:cNvPr>
          <p:cNvCxnSpPr>
            <a:cxnSpLocks/>
            <a:stCxn id="19" idx="3"/>
          </p:cNvCxnSpPr>
          <p:nvPr/>
        </p:nvCxnSpPr>
        <p:spPr>
          <a:xfrm>
            <a:off x="6012160" y="2008981"/>
            <a:ext cx="423565" cy="3969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1" name="Прямая соединительная линия 100">
            <a:extLst>
              <a:ext uri="{FF2B5EF4-FFF2-40B4-BE49-F238E27FC236}">
                <a16:creationId xmlns:a16="http://schemas.microsoft.com/office/drawing/2014/main" xmlns="" id="{D753F830-5B8A-4D62-832C-9C5336459C77}"/>
              </a:ext>
            </a:extLst>
          </p:cNvPr>
          <p:cNvCxnSpPr>
            <a:cxnSpLocks/>
            <a:stCxn id="24" idx="3"/>
          </p:cNvCxnSpPr>
          <p:nvPr/>
        </p:nvCxnSpPr>
        <p:spPr>
          <a:xfrm flipV="1">
            <a:off x="6012160" y="2335861"/>
            <a:ext cx="433895" cy="3306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3" name="Соединитель: уступ 102">
            <a:extLst>
              <a:ext uri="{FF2B5EF4-FFF2-40B4-BE49-F238E27FC236}">
                <a16:creationId xmlns:a16="http://schemas.microsoft.com/office/drawing/2014/main" xmlns="" id="{8B28EC87-6E45-4E97-90D3-C69AD4126411}"/>
              </a:ext>
            </a:extLst>
          </p:cNvPr>
          <p:cNvCxnSpPr>
            <a:cxnSpLocks/>
          </p:cNvCxnSpPr>
          <p:nvPr/>
        </p:nvCxnSpPr>
        <p:spPr>
          <a:xfrm>
            <a:off x="6012160" y="2603046"/>
            <a:ext cx="432048" cy="613847"/>
          </a:xfrm>
          <a:prstGeom prst="bentConnector3">
            <a:avLst>
              <a:gd name="adj1" fmla="val 50000"/>
            </a:avLst>
          </a:prstGeom>
          <a:ln>
            <a:solidFill>
              <a:srgbClr val="7030A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5" name="Соединитель: уступ 104">
            <a:extLst>
              <a:ext uri="{FF2B5EF4-FFF2-40B4-BE49-F238E27FC236}">
                <a16:creationId xmlns:a16="http://schemas.microsoft.com/office/drawing/2014/main" xmlns="" id="{F568F0C6-F6AC-4A7E-826C-8267859AEF56}"/>
              </a:ext>
            </a:extLst>
          </p:cNvPr>
          <p:cNvCxnSpPr>
            <a:cxnSpLocks/>
            <a:endCxn id="32" idx="1"/>
          </p:cNvCxnSpPr>
          <p:nvPr/>
        </p:nvCxnSpPr>
        <p:spPr>
          <a:xfrm rot="16200000" flipH="1">
            <a:off x="5920209" y="3106466"/>
            <a:ext cx="615948" cy="432047"/>
          </a:xfrm>
          <a:prstGeom prst="bentConnector2">
            <a:avLst/>
          </a:prstGeom>
          <a:ln>
            <a:solidFill>
              <a:srgbClr val="7030A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8" name="Соединитель: уступ 107">
            <a:extLst>
              <a:ext uri="{FF2B5EF4-FFF2-40B4-BE49-F238E27FC236}">
                <a16:creationId xmlns:a16="http://schemas.microsoft.com/office/drawing/2014/main" xmlns="" id="{D28549D5-07A0-4B95-AA06-A48C2913E82D}"/>
              </a:ext>
            </a:extLst>
          </p:cNvPr>
          <p:cNvCxnSpPr>
            <a:cxnSpLocks/>
          </p:cNvCxnSpPr>
          <p:nvPr/>
        </p:nvCxnSpPr>
        <p:spPr>
          <a:xfrm rot="16200000" flipH="1">
            <a:off x="5983595" y="3634549"/>
            <a:ext cx="516207" cy="388053"/>
          </a:xfrm>
          <a:prstGeom prst="bentConnector3">
            <a:avLst>
              <a:gd name="adj1" fmla="val 50000"/>
            </a:avLst>
          </a:prstGeom>
          <a:ln>
            <a:solidFill>
              <a:srgbClr val="7030A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1" name="Соединитель: уступ 110">
            <a:extLst>
              <a:ext uri="{FF2B5EF4-FFF2-40B4-BE49-F238E27FC236}">
                <a16:creationId xmlns:a16="http://schemas.microsoft.com/office/drawing/2014/main" xmlns="" id="{7E7E8F7A-572B-4205-9401-B795FCC3AC09}"/>
              </a:ext>
            </a:extLst>
          </p:cNvPr>
          <p:cNvCxnSpPr>
            <a:cxnSpLocks/>
          </p:cNvCxnSpPr>
          <p:nvPr/>
        </p:nvCxnSpPr>
        <p:spPr>
          <a:xfrm rot="16200000" flipH="1">
            <a:off x="5908323" y="4105010"/>
            <a:ext cx="666749" cy="433895"/>
          </a:xfrm>
          <a:prstGeom prst="bentConnector3">
            <a:avLst>
              <a:gd name="adj1" fmla="val 50000"/>
            </a:avLst>
          </a:prstGeom>
          <a:ln>
            <a:solidFill>
              <a:srgbClr val="7030A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6" name="Соединитель: уступ 125">
            <a:extLst>
              <a:ext uri="{FF2B5EF4-FFF2-40B4-BE49-F238E27FC236}">
                <a16:creationId xmlns:a16="http://schemas.microsoft.com/office/drawing/2014/main" xmlns="" id="{DAE205CC-41EE-402E-A388-4473C473A2FD}"/>
              </a:ext>
            </a:extLst>
          </p:cNvPr>
          <p:cNvCxnSpPr>
            <a:cxnSpLocks/>
            <a:stCxn id="29" idx="3"/>
            <a:endCxn id="35" idx="1"/>
          </p:cNvCxnSpPr>
          <p:nvPr/>
        </p:nvCxnSpPr>
        <p:spPr>
          <a:xfrm>
            <a:off x="6012160" y="4555648"/>
            <a:ext cx="432048" cy="1523863"/>
          </a:xfrm>
          <a:prstGeom prst="bentConnector3">
            <a:avLst/>
          </a:prstGeom>
          <a:ln>
            <a:solidFill>
              <a:srgbClr val="7030A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38020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/>
              <a:t>Психолого-педагогическая поддержка участников конкурсов профессионального мастерства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363272" cy="4873752"/>
          </a:xfrm>
        </p:spPr>
        <p:txBody>
          <a:bodyPr/>
          <a:lstStyle/>
          <a:p>
            <a:pPr marL="0" indent="457200" algn="ctr">
              <a:spcBef>
                <a:spcPts val="0"/>
              </a:spcBef>
              <a:buNone/>
            </a:pPr>
            <a:r>
              <a:rPr lang="ru-RU" sz="3600" dirty="0"/>
              <a:t>Психологическое сопровождение – система организационных, диагностических, обучающих и развивающих мероприятий для педагогов, направленных на создание оптимальных условий. </a:t>
            </a:r>
          </a:p>
        </p:txBody>
      </p:sp>
    </p:spTree>
    <p:extLst>
      <p:ext uri="{BB962C8B-B14F-4D97-AF65-F5344CB8AC3E}">
        <p14:creationId xmlns:p14="http://schemas.microsoft.com/office/powerpoint/2010/main" val="16406237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Задачи психолого-педагогического сопровождения 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363272" cy="487375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Помощь администрации в выборе конкурсантов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Создание команды.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Мотивация конкурсанта, организация конструктивного межличностного общения с использованием психологических приемов. Создание благоприятной  эмоциональной атмосферы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Разработка модели индивидуального поведения участника в процессе конкурса.</a:t>
            </a:r>
          </a:p>
        </p:txBody>
      </p:sp>
    </p:spTree>
    <p:extLst>
      <p:ext uri="{BB962C8B-B14F-4D97-AF65-F5344CB8AC3E}">
        <p14:creationId xmlns:p14="http://schemas.microsoft.com/office/powerpoint/2010/main" val="41762713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Этапы конкурса: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lnSpc>
                <a:spcPct val="200000"/>
              </a:lnSpc>
              <a:spcBef>
                <a:spcPts val="0"/>
              </a:spcBef>
            </a:pPr>
            <a:r>
              <a:rPr lang="ru-RU" sz="2800" dirty="0"/>
              <a:t>Вхождение в конкурс</a:t>
            </a:r>
          </a:p>
          <a:p>
            <a:pPr>
              <a:lnSpc>
                <a:spcPct val="200000"/>
              </a:lnSpc>
              <a:spcBef>
                <a:spcPts val="0"/>
              </a:spcBef>
            </a:pPr>
            <a:r>
              <a:rPr lang="ru-RU" sz="2800" dirty="0"/>
              <a:t>Конкурс</a:t>
            </a:r>
          </a:p>
          <a:p>
            <a:pPr>
              <a:lnSpc>
                <a:spcPct val="200000"/>
              </a:lnSpc>
              <a:spcBef>
                <a:spcPts val="0"/>
              </a:spcBef>
            </a:pPr>
            <a:r>
              <a:rPr lang="ru-RU" sz="2800" dirty="0"/>
              <a:t>Выход из конкурса</a:t>
            </a:r>
          </a:p>
        </p:txBody>
      </p:sp>
    </p:spTree>
    <p:extLst>
      <p:ext uri="{BB962C8B-B14F-4D97-AF65-F5344CB8AC3E}">
        <p14:creationId xmlns:p14="http://schemas.microsoft.com/office/powerpoint/2010/main" val="27276594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/>
          <a:lstStyle/>
          <a:p>
            <a:r>
              <a:rPr lang="ru-RU" dirty="0"/>
              <a:t>Мотивация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417611904"/>
              </p:ext>
            </p:extLst>
          </p:nvPr>
        </p:nvGraphicFramePr>
        <p:xfrm>
          <a:off x="179512" y="908720"/>
          <a:ext cx="8064896" cy="5818669"/>
        </p:xfrm>
        <a:graphic>
          <a:graphicData uri="http://schemas.openxmlformats.org/drawingml/2006/table">
            <a:tbl>
              <a:tblPr firstRow="1" firstCol="1" bandRow="1"/>
              <a:tblGrid>
                <a:gridCol w="40324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3244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88150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Стереотипы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18" marR="619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Перспективы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18" marR="619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27342">
                <a:tc rowSpan="3"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Конкурс - это испытание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18" marR="619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Конкурс – это возможность раскрыть свои резервные способности, внутренний потенциал, понять свои сильные и слабые стороны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18" marR="619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509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Формирование стрессоустойчивости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18" marR="619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212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Возможность самореализации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18" marR="619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44252">
                <a:tc rowSpan="2"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Недостаточно времени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18" marR="619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Самоорганизация, самосовершенствование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18" marR="619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442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Дополнительный бонус при прохождении аттестации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18" marR="619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338391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Объёмность теоритического материала, необходимого для конкурса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18" marR="619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Возможность бесплатного получения опыта в области использования в учебном процессе новых педагогических технологий и новых форм работы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18" marR="619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50937">
                <a:tc rowSpan="2"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Неуверенность в собственны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х силах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18" marR="619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Профессиональный рост и развитие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18" marR="619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5442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Расширение творческих, разноплановых связей с людьми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918" marR="619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36521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48680"/>
            <a:ext cx="4773582" cy="3505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196752"/>
            <a:ext cx="3411255" cy="5129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4149079"/>
            <a:ext cx="6534472" cy="2028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prstClr val="black"/>
                </a:solidFill>
                <a:latin typeface="Calibri"/>
              </a:rPr>
              <a:t>Волнение </a:t>
            </a: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prstClr val="black"/>
                </a:solidFill>
                <a:latin typeface="Calibri"/>
              </a:rPr>
              <a:t>Страх</a:t>
            </a: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prstClr val="black"/>
                </a:solidFill>
                <a:latin typeface="Calibri"/>
              </a:rPr>
              <a:t>Тревога</a:t>
            </a: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prstClr val="black"/>
                </a:solidFill>
                <a:latin typeface="Calibri"/>
              </a:rPr>
              <a:t>Неуверенность</a:t>
            </a:r>
          </a:p>
        </p:txBody>
      </p:sp>
    </p:spTree>
    <p:extLst>
      <p:ext uri="{BB962C8B-B14F-4D97-AF65-F5344CB8AC3E}">
        <p14:creationId xmlns:p14="http://schemas.microsoft.com/office/powerpoint/2010/main" val="39782081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F60C0257-E73A-4CDC-9949-E6D9712FE6C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780928"/>
            <a:ext cx="3540452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ownloads\A1204057-DB23-4F69-957A-2271849807B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92161"/>
            <a:ext cx="3240360" cy="3991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ownloads\A805B0D6-A7EE-42CF-B86B-4D903DAC77D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92161"/>
            <a:ext cx="4315235" cy="2876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Downloads\620ACC11-9D54-4908-BCCC-6F64ADC6AB4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645024"/>
            <a:ext cx="4170971" cy="2637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58728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554960" cy="778098"/>
          </a:xfrm>
        </p:spPr>
        <p:txBody>
          <a:bodyPr/>
          <a:lstStyle/>
          <a:p>
            <a:r>
              <a:rPr lang="ru-RU" dirty="0"/>
              <a:t>Комната релаксации</a:t>
            </a:r>
          </a:p>
        </p:txBody>
      </p:sp>
      <p:pic>
        <p:nvPicPr>
          <p:cNvPr id="4" name="Объект 6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971800"/>
            <a:ext cx="3203848" cy="3886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3140968"/>
            <a:ext cx="6038273" cy="3717032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5101" y="0"/>
            <a:ext cx="3858899" cy="321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Объект 5"/>
          <p:cNvPicPr>
            <a:picLocks noGrp="1"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12080"/>
            <a:ext cx="5285101" cy="388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03201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TM03457444[[fn=Базис]]</Template>
  <TotalTime>1110</TotalTime>
  <Words>349</Words>
  <Application>Microsoft Office PowerPoint</Application>
  <PresentationFormat>Экран (4:3)</PresentationFormat>
  <Paragraphs>86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Эркер</vt:lpstr>
      <vt:lpstr>Презентация PowerPoint</vt:lpstr>
      <vt:lpstr>Презентация PowerPoint</vt:lpstr>
      <vt:lpstr>Психолого-педагогическая поддержка участников конкурсов профессионального мастерства</vt:lpstr>
      <vt:lpstr>Задачи психолого-педагогического сопровождения :</vt:lpstr>
      <vt:lpstr>Этапы конкурса:</vt:lpstr>
      <vt:lpstr>Мотивация</vt:lpstr>
      <vt:lpstr>Презентация PowerPoint</vt:lpstr>
      <vt:lpstr>Презентация PowerPoint</vt:lpstr>
      <vt:lpstr>Комната релаксации</vt:lpstr>
      <vt:lpstr>Методическая копилка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Вадим</dc:creator>
  <cp:lastModifiedBy>user</cp:lastModifiedBy>
  <cp:revision>159</cp:revision>
  <dcterms:created xsi:type="dcterms:W3CDTF">2018-05-17T15:38:49Z</dcterms:created>
  <dcterms:modified xsi:type="dcterms:W3CDTF">2021-09-13T21:10:34Z</dcterms:modified>
</cp:coreProperties>
</file>