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-234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C789848-438B-442B-B4E9-17F4A78D13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2A7DD4C-4AC3-445B-9335-C0854345C1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AC5D19F-E105-4249-9310-EE96488A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064A256-9255-4B60-9D02-294D1CBA5B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8004175-F3D2-4869-8016-36EA764C3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9428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B5484E6-D086-4909-8418-144DB046C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4FB2552D-4E07-449B-8E47-08EB9A1E15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D2E02F9-70AA-4B7E-923C-D9B059709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DCCFE49-439F-48B5-9435-0430A591C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D216FA3-C5FF-46E6-A76F-47AD60A6C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8585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A2360E0E-0ED3-4272-9C3A-E79F83B3CE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A036083-51CE-46C4-8E70-347B5C5074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5C4284F-4DF5-4826-B854-6AACBD574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6C46334-B85E-40A5-B4D4-0389E84D1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78E7308-9DDD-4E53-B425-A5A1B62B1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8417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E0C204-D877-4181-856B-591F499AE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2E5E886-79BA-4136-A837-2B41BB65B6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F419317-7C73-4A71-9F4D-B47245C2D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36194BD-CA0D-4064-82E5-969AB7114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62E6BAA-F724-4C5D-883A-8274D8DB2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0483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01ED767-A6A3-4308-9780-DAB25A624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18346C1-62FF-4631-A2F7-06133260D4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4968034-4F64-4A4D-A0D6-1D4B62451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F32F04B-6BA1-47C9-9424-1C182C6CC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4828321-F5D6-4BB9-96C7-EEAF9D5F2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9964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6487308-E964-4856-8455-556DB312B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2C73357-29D2-4A78-9759-CA7C69AA80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80C69C4-79EF-4B7F-BED2-D25474C193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6C9E0E5-3729-4683-9941-D1F3BBC68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2B96387-3706-40E9-A5EA-3E6D08F00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1B6669A-13E2-44CB-AD04-1780D1488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5722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8EF128-AE02-4BCB-9287-C4601D30B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EEC900C-2F34-4A46-81F9-20D6923867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4D5468E-5AA7-4CE1-B79A-198CB686C0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91E393BE-2B9D-436E-B59D-49D445013D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6433E67-6F4C-4E47-93DA-58357EA813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E69ACF7B-2C55-44B5-8184-686D9ACDE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85BFF21E-77BB-4899-A1E6-73ADDCE42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889525CC-4F8F-4E05-BC2B-16676F600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5166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CB3495-6094-4457-A8CB-872B8EF58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2E901372-24BA-4E3E-BB68-9B7B14214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33F61274-718A-41DF-AF0C-FBBE2F672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93EC7D9-A196-4EFE-878B-949AF6536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482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F6D0DBDB-D66D-4388-BD4E-F65E988B9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F55FE1E-28E1-46AE-94DE-2EAD1A43C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4224846-0491-406A-B1B3-2400390E4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4856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D756CE-094E-4191-A7A7-EF51355AA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C6DE6F4-5E89-423B-A31E-BDB80FAADC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BC689D4-1B52-4740-870B-86D252A560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0D71F2D-008D-4311-BCA8-851E6F2C2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CA4F31F-F466-4032-BFC5-37690A7AF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B4AC62E-A8FE-4624-9A35-0BF329DA6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7811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E2BE8E-F3FD-401F-BE37-34B1C1DF6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8B5875D5-AE99-4BA2-B53A-E6261E7C3E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AF77141-7586-466C-B3A6-60CBFCB056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38A6214-4F1A-4D81-9F84-D97299EB5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CBF779A-8A5A-43EF-B260-0C807694A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0A1BC36-B60E-4567-9504-5284B736D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484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AAEF162-345C-4218-8390-84F1A15EF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6EA33E8-B982-42D8-8C80-0D07F7C6EA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830F565-4629-443C-A4E0-1E291E2B71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410173C-754B-493F-95BD-353F815AA3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E1CF8E4-43EC-4738-B132-2B50107C75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9426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658129"/>
            <a:ext cx="9144000" cy="23876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Организационно-методическое сопровождение педагогов в процессе подготовки их к участию в конкурсах профессионального мастерства</a:t>
            </a:r>
            <a:endParaRPr lang="ru-RU" sz="40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80270" y="3264413"/>
            <a:ext cx="9144000" cy="1655762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Колесникова Е.В., заместитель директора по УВР, куратор методической работы в лицее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 descr="http://www.lyceum21.ru/images/head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7185" y="4449091"/>
            <a:ext cx="3299708" cy="1853234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:\Работа\Акафедра архив\Акафедра2015-2016\юбилей лицея\флешка\Историки\Историки\Фото историков\участники комитета по модели ООН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23703" y="4336878"/>
            <a:ext cx="3219450" cy="2066925"/>
          </a:xfrm>
          <a:prstGeom prst="rect">
            <a:avLst/>
          </a:prstGeom>
          <a:noFill/>
        </p:spPr>
      </p:pic>
      <p:pic>
        <p:nvPicPr>
          <p:cNvPr id="6" name="Рисунок 5" descr="D:\Работа\Акафедра архив\Акафедра2015-2016\юбилей лицея\флешка\Историки\Историки\Фото историков\У карты Бородинская битва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963" y="4373627"/>
            <a:ext cx="2970920" cy="19005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конкурсах профессионального мастерства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60123" y="1825624"/>
            <a:ext cx="5697415" cy="4772123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Командный подход к организации процесса.</a:t>
            </a:r>
          </a:p>
          <a:p>
            <a:r>
              <a:rPr lang="ru-RU" b="1" dirty="0" smtClean="0"/>
              <a:t>Чёткое распределение обязанностей.</a:t>
            </a:r>
          </a:p>
          <a:p>
            <a:r>
              <a:rPr lang="ru-RU" b="1" dirty="0" smtClean="0"/>
              <a:t>Слаженность действий всех членов команды.</a:t>
            </a:r>
          </a:p>
          <a:p>
            <a:r>
              <a:rPr lang="ru-RU" b="1" dirty="0" smtClean="0"/>
              <a:t>Поддержка конкурсанта на каждом этапе подготовки к конкурсу. </a:t>
            </a:r>
          </a:p>
          <a:p>
            <a:r>
              <a:rPr lang="ru-RU" b="1" dirty="0" smtClean="0"/>
              <a:t>Создание организационно-управленческих условий участия в конкурсе и совершенствование их.</a:t>
            </a:r>
            <a:endParaRPr lang="ru-RU" b="1" dirty="0"/>
          </a:p>
        </p:txBody>
      </p:sp>
      <p:pic>
        <p:nvPicPr>
          <p:cNvPr id="22530" name="Picture 2" descr="http://lyceum21.ru/thumb/2/r-bVIpCIGRwyMIyEmMNipA/r/d/kakurin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913" y="187452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Сущность поддержки конкурсанта</a:t>
            </a:r>
            <a:endParaRPr lang="ru-RU" sz="5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Создание безопасной и комфортной среды, благоприятного эмоционального фона.</a:t>
            </a:r>
          </a:p>
          <a:p>
            <a:r>
              <a:rPr lang="ru-RU" b="1" dirty="0" smtClean="0"/>
              <a:t>Сроки и формы поддержки конкурсанта определяются для каждого участника индивидуально.</a:t>
            </a:r>
          </a:p>
          <a:p>
            <a:r>
              <a:rPr lang="ru-RU" b="1" dirty="0" smtClean="0"/>
              <a:t>Формирование творческой группы по подготовке к конкурсу.</a:t>
            </a:r>
          </a:p>
          <a:p>
            <a:r>
              <a:rPr lang="ru-RU" b="1" dirty="0" smtClean="0"/>
              <a:t>Индивидуальная работа с конкурсантом.</a:t>
            </a:r>
          </a:p>
          <a:p>
            <a:r>
              <a:rPr lang="ru-RU" b="1" dirty="0" smtClean="0"/>
              <a:t>Обеспечение успешной подготовки к конкретному конкурсному испытанию.</a:t>
            </a:r>
          </a:p>
          <a:p>
            <a:r>
              <a:rPr lang="ru-RU" b="1" dirty="0" smtClean="0"/>
              <a:t>Отработка различных деталей методического и общекультурного характера.</a:t>
            </a:r>
            <a:endParaRPr lang="ru-RU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направления работы творческой группы:</a:t>
            </a:r>
            <a:endParaRPr lang="ru-RU" sz="5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30729" y="2139043"/>
            <a:ext cx="10943323" cy="4367757"/>
          </a:xfrm>
        </p:spPr>
        <p:txBody>
          <a:bodyPr/>
          <a:lstStyle/>
          <a:p>
            <a:pPr lvl="0"/>
            <a:r>
              <a:rPr lang="ru-RU" sz="3600" b="1" dirty="0" smtClean="0"/>
              <a:t>информационное и организационное сопровождение;</a:t>
            </a:r>
          </a:p>
          <a:p>
            <a:pPr lvl="0"/>
            <a:r>
              <a:rPr lang="ru-RU" sz="3600" b="1" dirty="0" smtClean="0"/>
              <a:t>научно-методическое сопровождение;</a:t>
            </a:r>
          </a:p>
          <a:p>
            <a:pPr lvl="0"/>
            <a:r>
              <a:rPr lang="ru-RU" sz="3600" b="1" dirty="0" smtClean="0"/>
              <a:t>психологическое сопровождение;</a:t>
            </a:r>
          </a:p>
          <a:p>
            <a:pPr lvl="0"/>
            <a:r>
              <a:rPr lang="ru-RU" sz="3600" b="1" dirty="0" smtClean="0"/>
              <a:t>материально-техническое сопровождение;</a:t>
            </a:r>
          </a:p>
          <a:p>
            <a:pPr lvl="0"/>
            <a:r>
              <a:rPr lang="ru-RU" sz="3600" b="1" dirty="0" smtClean="0"/>
              <a:t>обеспечение сотрудничества с педагогическим сообществом.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поддержки и поощрения</a:t>
            </a:r>
            <a:endParaRPr lang="ru-RU" sz="5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7286" y="1567543"/>
            <a:ext cx="5922499" cy="469258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b="1" dirty="0" smtClean="0"/>
              <a:t>освобождение от дополнительных нагрузок;</a:t>
            </a:r>
          </a:p>
          <a:p>
            <a:pPr lvl="0"/>
            <a:r>
              <a:rPr lang="ru-RU" b="1" dirty="0" smtClean="0"/>
              <a:t>освобождение от планового административного контроля;</a:t>
            </a:r>
          </a:p>
          <a:p>
            <a:pPr lvl="0"/>
            <a:r>
              <a:rPr lang="ru-RU" b="1" dirty="0" smtClean="0"/>
              <a:t>психологическая помощь (тренинг, упражнения индивидуальные и групповые с учетом психофизических и </a:t>
            </a:r>
            <a:r>
              <a:rPr lang="ru-RU" b="1" dirty="0" err="1" smtClean="0"/>
              <a:t>психоэмоциональных</a:t>
            </a:r>
            <a:r>
              <a:rPr lang="ru-RU" b="1" dirty="0" smtClean="0"/>
              <a:t> особенностей педагога);</a:t>
            </a:r>
          </a:p>
          <a:p>
            <a:pPr lvl="0"/>
            <a:r>
              <a:rPr lang="ru-RU" b="1" dirty="0" smtClean="0"/>
              <a:t>информационное обеспечение (интернет и библиотека);</a:t>
            </a:r>
          </a:p>
          <a:p>
            <a:pPr lvl="0"/>
            <a:r>
              <a:rPr lang="ru-RU" b="1" dirty="0" smtClean="0"/>
              <a:t>премия по итогам участия в конкурсе.</a:t>
            </a:r>
          </a:p>
        </p:txBody>
      </p:sp>
      <p:pic>
        <p:nvPicPr>
          <p:cNvPr id="23554" name="Picture 2" descr="http://lyceum21.ru/thumb/2/37pd0RlhCKYoSaBI6hU_yw/r/d/2_217.jpg"/>
          <p:cNvPicPr>
            <a:picLocks noChangeAspect="1" noChangeArrowheads="1"/>
          </p:cNvPicPr>
          <p:nvPr/>
        </p:nvPicPr>
        <p:blipFill>
          <a:blip r:embed="rId2" cstate="print"/>
          <a:srcRect l="13242" r="15801"/>
          <a:stretch>
            <a:fillRect/>
          </a:stretch>
        </p:blipFill>
        <p:spPr bwMode="auto">
          <a:xfrm>
            <a:off x="6105378" y="1589647"/>
            <a:ext cx="5897571" cy="46686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конкурсов</a:t>
            </a:r>
            <a:endParaRPr lang="ru-RU" sz="5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7650" name="Picture 2" descr="eRvIrXDky6E"/>
          <p:cNvPicPr>
            <a:picLocks noChangeAspect="1" noChangeArrowheads="1"/>
          </p:cNvPicPr>
          <p:nvPr/>
        </p:nvPicPr>
        <p:blipFill>
          <a:blip r:embed="rId2" cstate="print"/>
          <a:srcRect l="9103"/>
          <a:stretch>
            <a:fillRect/>
          </a:stretch>
        </p:blipFill>
        <p:spPr bwMode="auto">
          <a:xfrm>
            <a:off x="0" y="1565982"/>
            <a:ext cx="4326887" cy="3570175"/>
          </a:xfrm>
          <a:prstGeom prst="rect">
            <a:avLst/>
          </a:prstGeom>
          <a:noFill/>
        </p:spPr>
      </p:pic>
      <p:pic>
        <p:nvPicPr>
          <p:cNvPr id="27654" name="Picture 6" descr="http://special.lyceum21.ru/thumb/2/cAbsLNMeSaSMVtZtBnLhFQ/r/d/b1121540813.png"/>
          <p:cNvPicPr>
            <a:picLocks noChangeAspect="1" noChangeArrowheads="1"/>
          </p:cNvPicPr>
          <p:nvPr/>
        </p:nvPicPr>
        <p:blipFill>
          <a:blip r:embed="rId3" cstate="print"/>
          <a:srcRect r="3604"/>
          <a:stretch>
            <a:fillRect/>
          </a:stretch>
        </p:blipFill>
        <p:spPr bwMode="auto">
          <a:xfrm>
            <a:off x="4014813" y="1871004"/>
            <a:ext cx="4411735" cy="343251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46233" y="5256013"/>
            <a:ext cx="31644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Мальцева </a:t>
            </a:r>
            <a:r>
              <a:rPr lang="ru-RU" b="1" dirty="0" smtClean="0"/>
              <a:t>Ю.В., учитель русского языка и литературы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184118" y="5367717"/>
            <a:ext cx="38005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Белоусова Т.О</a:t>
            </a:r>
            <a:r>
              <a:rPr lang="ru-RU" b="1" dirty="0" smtClean="0"/>
              <a:t>., учитель истории и обществознания</a:t>
            </a:r>
            <a:endParaRPr lang="ru-RU" dirty="0"/>
          </a:p>
        </p:txBody>
      </p:sp>
      <p:pic>
        <p:nvPicPr>
          <p:cNvPr id="27652" name="Picture 4" descr="http://lyceum21.ru/thumb/2/wX24h9ex2R45zVPqSm-hig/r/d/img-bce6c28367d2613dd13c51949fe76f66-v.jpg"/>
          <p:cNvPicPr>
            <a:picLocks noChangeAspect="1" noChangeArrowheads="1"/>
          </p:cNvPicPr>
          <p:nvPr/>
        </p:nvPicPr>
        <p:blipFill>
          <a:blip r:embed="rId4" cstate="print"/>
          <a:srcRect l="5552" t="18777" b="4302"/>
          <a:stretch>
            <a:fillRect/>
          </a:stretch>
        </p:blipFill>
        <p:spPr bwMode="auto">
          <a:xfrm>
            <a:off x="8370277" y="1505244"/>
            <a:ext cx="3821723" cy="414996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9077582" y="5727940"/>
            <a:ext cx="28786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Шалимова А.В</a:t>
            </a:r>
            <a:r>
              <a:rPr lang="ru-RU" b="1" dirty="0" smtClean="0"/>
              <a:t>., учитель математики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Плюсы</a:t>
            </a:r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минусы</a:t>
            </a:r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конкурсов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9488" y="1531710"/>
            <a:ext cx="5944355" cy="503237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Проявление собственной индивидуальности.</a:t>
            </a:r>
          </a:p>
          <a:p>
            <a:r>
              <a:rPr lang="ru-RU" b="1" dirty="0" smtClean="0">
                <a:solidFill>
                  <a:srgbClr val="00B050"/>
                </a:solidFill>
              </a:rPr>
              <a:t>Приобретение профессионального и жизненного опыта.</a:t>
            </a:r>
          </a:p>
          <a:p>
            <a:r>
              <a:rPr lang="ru-RU" b="1" dirty="0" smtClean="0">
                <a:solidFill>
                  <a:srgbClr val="00B050"/>
                </a:solidFill>
              </a:rPr>
              <a:t>Самореализация, повышение самооценки.</a:t>
            </a:r>
          </a:p>
          <a:p>
            <a:r>
              <a:rPr lang="ru-RU" b="1" dirty="0" smtClean="0">
                <a:solidFill>
                  <a:srgbClr val="00B050"/>
                </a:solidFill>
              </a:rPr>
              <a:t>Повышение престижа учительской профессии. </a:t>
            </a:r>
          </a:p>
          <a:p>
            <a:r>
              <a:rPr lang="ru-RU" b="1" dirty="0" smtClean="0">
                <a:solidFill>
                  <a:srgbClr val="00B050"/>
                </a:solidFill>
              </a:rPr>
              <a:t>Расширение границ профессиональной компетентности.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175717" y="1473591"/>
            <a:ext cx="6016283" cy="51558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indent="230400" fontAlgn="base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Стрессовая ситуация.</a:t>
            </a:r>
          </a:p>
          <a:p>
            <a:pPr lvl="0" indent="230400" fontAlgn="base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Перегрузка из-за объема работы.</a:t>
            </a:r>
          </a:p>
          <a:p>
            <a:pPr lvl="0" eaLnBrk="0" fontAlgn="base" hangingPunct="0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 Нехватка времени.</a:t>
            </a:r>
          </a:p>
          <a:p>
            <a:pPr lvl="0" eaLnBrk="0" fontAlgn="base" hangingPunct="0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</a:rPr>
              <a:t> Трудности подготовки к конкурсу.</a:t>
            </a:r>
            <a:r>
              <a:rPr lang="ru-RU" sz="2800" b="1" dirty="0" smtClean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</a:p>
          <a:p>
            <a:pPr marL="228600" lvl="0" indent="-22860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</a:rPr>
              <a:t>Столкновение с собственными комплексами, амбициями, эмоциями.</a:t>
            </a:r>
          </a:p>
          <a:p>
            <a:pPr marL="228600" lvl="0" indent="-22860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</a:rPr>
              <a:t>Отсутствие зоны комфорта.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БЛАГОДАРЮ ЗА ВНИМАНИЕ!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 t="15577" r="3016" b="18846"/>
          <a:stretch>
            <a:fillRect/>
          </a:stretch>
        </p:blipFill>
        <p:spPr bwMode="auto">
          <a:xfrm>
            <a:off x="0" y="1843310"/>
            <a:ext cx="12192000" cy="463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ПРОФЕССИОНАЛИЗМ УЧИТЕЛЯ</a:t>
            </a:r>
            <a:endParaRPr lang="ru-RU" sz="5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95226" y="1487658"/>
            <a:ext cx="8196774" cy="446070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500" b="1" dirty="0" smtClean="0">
                <a:solidFill>
                  <a:srgbClr val="FF0000"/>
                </a:solidFill>
              </a:rPr>
              <a:t>   Профессионализм</a:t>
            </a:r>
            <a:r>
              <a:rPr lang="ru-RU" sz="3500" dirty="0" smtClean="0">
                <a:solidFill>
                  <a:srgbClr val="FF0000"/>
                </a:solidFill>
              </a:rPr>
              <a:t> </a:t>
            </a:r>
            <a:r>
              <a:rPr lang="ru-RU" sz="3500" b="1" dirty="0" smtClean="0">
                <a:solidFill>
                  <a:srgbClr val="FF0000"/>
                </a:solidFill>
              </a:rPr>
              <a:t>учителя</a:t>
            </a:r>
            <a:r>
              <a:rPr lang="ru-RU" sz="3500" dirty="0" smtClean="0">
                <a:solidFill>
                  <a:srgbClr val="FF0000"/>
                </a:solidFill>
              </a:rPr>
              <a:t> </a:t>
            </a:r>
            <a:r>
              <a:rPr lang="ru-RU" sz="3500" dirty="0" smtClean="0"/>
              <a:t>– это качественная характеристика, включающая </a:t>
            </a:r>
            <a:r>
              <a:rPr lang="ru-RU" sz="3500" b="1" dirty="0" smtClean="0"/>
              <a:t>совокупность</a:t>
            </a:r>
            <a:r>
              <a:rPr lang="ru-RU" sz="3500" dirty="0" smtClean="0"/>
              <a:t> фундаментальных интегрированных </a:t>
            </a:r>
            <a:r>
              <a:rPr lang="ru-RU" sz="3500" b="1" dirty="0" smtClean="0"/>
              <a:t>знаний</a:t>
            </a:r>
            <a:r>
              <a:rPr lang="ru-RU" sz="3500" dirty="0" smtClean="0"/>
              <a:t>, обобщенных </a:t>
            </a:r>
            <a:r>
              <a:rPr lang="ru-RU" sz="3500" b="1" dirty="0" smtClean="0"/>
              <a:t>умений</a:t>
            </a:r>
            <a:r>
              <a:rPr lang="ru-RU" sz="3500" dirty="0" smtClean="0"/>
              <a:t> и педагогических </a:t>
            </a:r>
            <a:r>
              <a:rPr lang="ru-RU" sz="3500" b="1" dirty="0" smtClean="0"/>
              <a:t>способностей</a:t>
            </a:r>
            <a:r>
              <a:rPr lang="ru-RU" sz="3500" dirty="0" smtClean="0"/>
              <a:t>, его личностных и профессионально важных </a:t>
            </a:r>
            <a:r>
              <a:rPr lang="ru-RU" sz="3500" b="1" dirty="0" smtClean="0"/>
              <a:t>качеств</a:t>
            </a:r>
            <a:r>
              <a:rPr lang="ru-RU" sz="3500" dirty="0" smtClean="0"/>
              <a:t>, </a:t>
            </a:r>
            <a:r>
              <a:rPr lang="ru-RU" sz="3500" b="1" dirty="0" smtClean="0"/>
              <a:t>культуры</a:t>
            </a:r>
            <a:r>
              <a:rPr lang="ru-RU" sz="3500" dirty="0" smtClean="0"/>
              <a:t> и </a:t>
            </a:r>
            <a:r>
              <a:rPr lang="ru-RU" sz="3500" b="1" dirty="0" smtClean="0"/>
              <a:t>мастерства</a:t>
            </a:r>
            <a:r>
              <a:rPr lang="ru-RU" sz="3500" dirty="0" smtClean="0"/>
              <a:t> учителя, </a:t>
            </a:r>
            <a:r>
              <a:rPr lang="ru-RU" sz="3500" b="1" dirty="0" smtClean="0"/>
              <a:t>готовность</a:t>
            </a:r>
            <a:r>
              <a:rPr lang="ru-RU" sz="3500" dirty="0" smtClean="0"/>
              <a:t> к постоянному </a:t>
            </a:r>
            <a:r>
              <a:rPr lang="ru-RU" sz="3500" b="1" dirty="0" smtClean="0"/>
              <a:t>самосовершенствованию</a:t>
            </a:r>
            <a:r>
              <a:rPr lang="ru-RU" sz="3500" dirty="0" smtClean="0"/>
              <a:t>.</a:t>
            </a:r>
            <a:endParaRPr lang="ru-RU" sz="3500" dirty="0"/>
          </a:p>
        </p:txBody>
      </p:sp>
      <p:sp>
        <p:nvSpPr>
          <p:cNvPr id="3074" name="AutoShape 2" descr="https://teacher-of-russia.ru/upload/2016/belousova_tatjana_olegovna/im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l="20515" r="19519"/>
          <a:stretch>
            <a:fillRect/>
          </a:stretch>
        </p:blipFill>
        <p:spPr bwMode="auto">
          <a:xfrm>
            <a:off x="259913" y="1564780"/>
            <a:ext cx="3636837" cy="4529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211015"/>
            <a:ext cx="10837985" cy="247591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/>
              <a:t>   Методическая</a:t>
            </a:r>
            <a:r>
              <a:rPr lang="ru-RU" sz="3200" dirty="0" smtClean="0"/>
              <a:t> </a:t>
            </a:r>
            <a:r>
              <a:rPr lang="ru-RU" sz="3200" b="1" dirty="0" smtClean="0"/>
              <a:t>работа</a:t>
            </a:r>
            <a:r>
              <a:rPr lang="ru-RU" sz="3200" dirty="0" smtClean="0"/>
              <a:t> – это постоянная и индивидуальная деятельность учителей по повышению своей </a:t>
            </a:r>
            <a:r>
              <a:rPr lang="ru-RU" sz="3200" b="1" dirty="0" smtClean="0"/>
              <a:t>научно-теоретической</a:t>
            </a:r>
            <a:r>
              <a:rPr lang="ru-RU" sz="3200" dirty="0" smtClean="0"/>
              <a:t> и </a:t>
            </a:r>
            <a:r>
              <a:rPr lang="ru-RU" sz="3200" b="1" dirty="0" smtClean="0"/>
              <a:t>методической</a:t>
            </a:r>
            <a:r>
              <a:rPr lang="ru-RU" sz="3200" dirty="0" smtClean="0"/>
              <a:t> подготовки, а также профессионального мастерства. </a:t>
            </a:r>
            <a:endParaRPr lang="ru-RU" sz="3200" dirty="0"/>
          </a:p>
        </p:txBody>
      </p:sp>
      <p:pic>
        <p:nvPicPr>
          <p:cNvPr id="1026" name="Picture 2" descr="C:\Users\user\Desktop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7507" y="2093154"/>
            <a:ext cx="10316307" cy="47648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методической работы</a:t>
            </a:r>
            <a:endParaRPr lang="ru-RU" sz="5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4528" y="1531710"/>
            <a:ext cx="10515600" cy="4351338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Индивидуальная работа </a:t>
            </a:r>
            <a:r>
              <a:rPr lang="ru-RU" sz="3200" dirty="0" smtClean="0"/>
              <a:t>позволяет учителю самостоятельно и объективно определить свои слабые стороны, спланировать работу по личному графику, оперативно отслеживать и корректировать процесс обучения. </a:t>
            </a:r>
          </a:p>
          <a:p>
            <a:r>
              <a:rPr lang="ru-RU" sz="3200" b="1" dirty="0" smtClean="0"/>
              <a:t>Групповые формы</a:t>
            </a:r>
            <a:r>
              <a:rPr lang="ru-RU" sz="3200" dirty="0" smtClean="0"/>
              <a:t> охватывают гораздо больший объем знаний, знакомят с передовым опытом в концентрированном виде, способствуют объединению педагогов в коллектив, нахождению оптимальных решений педагогических проблем.</a:t>
            </a:r>
            <a:endParaRPr lang="ru-RU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Управление методической работой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616528"/>
            <a:ext cx="10885714" cy="4963885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- Анализ (выявление дефицитов).</a:t>
            </a:r>
          </a:p>
          <a:p>
            <a:pPr>
              <a:buNone/>
            </a:pPr>
            <a:r>
              <a:rPr lang="ru-RU" b="1" dirty="0" smtClean="0"/>
              <a:t>- Планирование (цели и сроки).</a:t>
            </a:r>
          </a:p>
          <a:p>
            <a:pPr>
              <a:buFontTx/>
              <a:buChar char="-"/>
            </a:pPr>
            <a:r>
              <a:rPr lang="ru-RU" b="1" dirty="0" smtClean="0"/>
              <a:t>Организация (действия и процедуры)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- Контроль (обратная связь).</a:t>
            </a:r>
          </a:p>
          <a:p>
            <a:pPr>
              <a:buNone/>
            </a:pPr>
            <a:r>
              <a:rPr lang="ru-RU" b="1" dirty="0" smtClean="0"/>
              <a:t>- Регулирование (внесение изменений).</a:t>
            </a:r>
          </a:p>
          <a:p>
            <a:pPr>
              <a:buNone/>
            </a:pP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603718" y="3167743"/>
            <a:ext cx="1710982" cy="7008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4914900" y="3151414"/>
            <a:ext cx="2048608" cy="6468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7041919" y="3920839"/>
            <a:ext cx="4426468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b="1" dirty="0" smtClean="0">
                <a:solidFill>
                  <a:schemeClr val="accent5">
                    <a:lumMod val="50000"/>
                  </a:schemeClr>
                </a:solidFill>
              </a:rPr>
              <a:t>создание необходимых условий </a:t>
            </a:r>
            <a:endParaRPr lang="ru-RU" sz="23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08088" y="3920003"/>
            <a:ext cx="5278496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300" b="1" dirty="0" smtClean="0">
                <a:solidFill>
                  <a:schemeClr val="accent5">
                    <a:lumMod val="50000"/>
                  </a:schemeClr>
                </a:solidFill>
              </a:rPr>
              <a:t>формирование управленческой задачи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методической работы</a:t>
            </a:r>
            <a:endParaRPr lang="ru-RU" sz="5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551214"/>
            <a:ext cx="11097986" cy="4863653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/>
              <a:t>обучение на семинарах, </a:t>
            </a:r>
            <a:r>
              <a:rPr lang="ru-RU" b="1" dirty="0" err="1" smtClean="0"/>
              <a:t>вебинарах</a:t>
            </a:r>
            <a:r>
              <a:rPr lang="ru-RU" b="1" dirty="0" smtClean="0"/>
              <a:t>, мастер-классах и тренингах; </a:t>
            </a:r>
          </a:p>
          <a:p>
            <a:pPr lvl="0"/>
            <a:r>
              <a:rPr lang="ru-RU" b="1" dirty="0" smtClean="0"/>
              <a:t>тематические педагогические и научно-методические советы;</a:t>
            </a:r>
          </a:p>
          <a:p>
            <a:pPr lvl="0"/>
            <a:r>
              <a:rPr lang="ru-RU" b="1" dirty="0" smtClean="0"/>
              <a:t>работа методических объединений внутри лицея;</a:t>
            </a:r>
          </a:p>
          <a:p>
            <a:pPr lvl="0"/>
            <a:r>
              <a:rPr lang="ru-RU" b="1" dirty="0" smtClean="0"/>
              <a:t>работа учителей над темами самообразования;</a:t>
            </a:r>
          </a:p>
          <a:p>
            <a:pPr lvl="0"/>
            <a:r>
              <a:rPr lang="ru-RU" b="1" dirty="0" smtClean="0"/>
              <a:t>изучение опыта работы при </a:t>
            </a:r>
            <a:r>
              <a:rPr lang="ru-RU" b="1" dirty="0" err="1" smtClean="0"/>
              <a:t>взаимопосещении</a:t>
            </a:r>
            <a:r>
              <a:rPr lang="ru-RU" b="1" dirty="0" smtClean="0"/>
              <a:t> уроков;</a:t>
            </a:r>
          </a:p>
          <a:p>
            <a:pPr lvl="0"/>
            <a:r>
              <a:rPr lang="ru-RU" b="1" dirty="0" smtClean="0"/>
              <a:t>проведение открытых уроков, их анализ; </a:t>
            </a:r>
          </a:p>
          <a:p>
            <a:pPr lvl="0"/>
            <a:r>
              <a:rPr lang="ru-RU" b="1" dirty="0" smtClean="0"/>
              <a:t>предметные недели; </a:t>
            </a:r>
          </a:p>
          <a:p>
            <a:pPr lvl="0"/>
            <a:r>
              <a:rPr lang="ru-RU" b="1" dirty="0" smtClean="0"/>
              <a:t>распространение опыта; </a:t>
            </a:r>
          </a:p>
          <a:p>
            <a:pPr lvl="0"/>
            <a:r>
              <a:rPr lang="ru-RU" b="1" dirty="0" err="1" smtClean="0"/>
              <a:t>портфолио</a:t>
            </a:r>
            <a:r>
              <a:rPr lang="ru-RU" b="1" dirty="0" smtClean="0"/>
              <a:t> учителей.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Новые формы уроков и мероприятий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7286" y="1825625"/>
            <a:ext cx="6358597" cy="472992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- урок-форум;</a:t>
            </a:r>
          </a:p>
          <a:p>
            <a:pPr>
              <a:buNone/>
            </a:pPr>
            <a:r>
              <a:rPr lang="ru-RU" b="1" dirty="0" smtClean="0"/>
              <a:t>- </a:t>
            </a:r>
            <a:r>
              <a:rPr lang="ru-RU" b="1" dirty="0" err="1" smtClean="0"/>
              <a:t>урок-совместное</a:t>
            </a:r>
            <a:r>
              <a:rPr lang="ru-RU" b="1" dirty="0" smtClean="0"/>
              <a:t> творчество;</a:t>
            </a:r>
          </a:p>
          <a:p>
            <a:pPr>
              <a:buNone/>
            </a:pPr>
            <a:r>
              <a:rPr lang="ru-RU" b="1" dirty="0" smtClean="0"/>
              <a:t>- </a:t>
            </a:r>
            <a:r>
              <a:rPr lang="ru-RU" b="1" dirty="0" err="1" smtClean="0"/>
              <a:t>урок-актуальная</a:t>
            </a:r>
            <a:r>
              <a:rPr lang="ru-RU" b="1" dirty="0" smtClean="0"/>
              <a:t> помощь;</a:t>
            </a:r>
          </a:p>
          <a:p>
            <a:pPr>
              <a:buNone/>
            </a:pPr>
            <a:r>
              <a:rPr lang="ru-RU" b="1" dirty="0" smtClean="0"/>
              <a:t>- урок-коллаж;</a:t>
            </a:r>
          </a:p>
          <a:p>
            <a:pPr>
              <a:buNone/>
            </a:pPr>
            <a:r>
              <a:rPr lang="ru-RU" b="1" dirty="0" smtClean="0"/>
              <a:t>- </a:t>
            </a:r>
            <a:r>
              <a:rPr lang="ru-RU" b="1" dirty="0" err="1" smtClean="0"/>
              <a:t>урок-открытый</a:t>
            </a:r>
            <a:r>
              <a:rPr lang="ru-RU" b="1" dirty="0" smtClean="0"/>
              <a:t> микрофон;</a:t>
            </a:r>
          </a:p>
          <a:p>
            <a:pPr>
              <a:buNone/>
            </a:pPr>
            <a:r>
              <a:rPr lang="ru-RU" b="1" dirty="0" smtClean="0"/>
              <a:t>- </a:t>
            </a:r>
            <a:r>
              <a:rPr lang="ru-RU" b="1" dirty="0" err="1" smtClean="0"/>
              <a:t>урок-коучинг</a:t>
            </a:r>
            <a:r>
              <a:rPr lang="ru-RU" b="1" dirty="0" smtClean="0"/>
              <a:t>;</a:t>
            </a:r>
          </a:p>
          <a:p>
            <a:pPr>
              <a:buFontTx/>
              <a:buChar char="-"/>
            </a:pPr>
            <a:r>
              <a:rPr lang="ru-RU" b="1" dirty="0" err="1" smtClean="0"/>
              <a:t>онлайн</a:t>
            </a:r>
            <a:r>
              <a:rPr lang="ru-RU" b="1" dirty="0" smtClean="0"/>
              <a:t> конференция,</a:t>
            </a:r>
          </a:p>
          <a:p>
            <a:pPr>
              <a:buFontTx/>
              <a:buChar char="-"/>
            </a:pPr>
            <a:r>
              <a:rPr lang="ru-RU" b="1" dirty="0" err="1" smtClean="0"/>
              <a:t>урок-квест</a:t>
            </a:r>
            <a:r>
              <a:rPr lang="ru-RU" b="1" dirty="0" smtClean="0"/>
              <a:t>;</a:t>
            </a:r>
          </a:p>
          <a:p>
            <a:pPr>
              <a:buNone/>
            </a:pPr>
            <a:r>
              <a:rPr lang="ru-RU" b="1" dirty="0" smtClean="0"/>
              <a:t>- урок-реконструкция исторического события;</a:t>
            </a:r>
          </a:p>
          <a:p>
            <a:pPr>
              <a:buNone/>
            </a:pPr>
            <a:r>
              <a:rPr lang="ru-RU" b="1" dirty="0" smtClean="0"/>
              <a:t>- проектная </a:t>
            </a:r>
            <a:r>
              <a:rPr lang="ru-RU" b="1" dirty="0" smtClean="0"/>
              <a:t>студия</a:t>
            </a:r>
            <a:r>
              <a:rPr lang="ru-RU" b="1" dirty="0" smtClean="0"/>
              <a:t>;</a:t>
            </a:r>
          </a:p>
          <a:p>
            <a:pPr>
              <a:buNone/>
            </a:pPr>
            <a:r>
              <a:rPr lang="ru-RU" b="1" dirty="0" smtClean="0"/>
              <a:t>- поэтический экспромт,</a:t>
            </a:r>
          </a:p>
          <a:p>
            <a:pPr>
              <a:buNone/>
            </a:pPr>
            <a:r>
              <a:rPr lang="ru-RU" b="1" dirty="0" smtClean="0"/>
              <a:t>- виртуальные экскурсии.</a:t>
            </a:r>
            <a:endParaRPr lang="ru-RU" b="1" dirty="0"/>
          </a:p>
        </p:txBody>
      </p:sp>
      <p:pic>
        <p:nvPicPr>
          <p:cNvPr id="17410" name="Picture 2" descr="C:\Users\user\Desktop\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78626" y="2166816"/>
            <a:ext cx="5199000" cy="34461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Методические объединения</a:t>
            </a:r>
            <a:endParaRPr lang="ru-RU" sz="5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784190" y="2220686"/>
            <a:ext cx="11135667" cy="408163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изучение современных достижений педагогики, психологии, предметных наук и практики; </a:t>
            </a:r>
          </a:p>
          <a:p>
            <a:r>
              <a:rPr lang="ru-RU" b="1" dirty="0" smtClean="0"/>
              <a:t>инновационная деятельность;</a:t>
            </a:r>
          </a:p>
          <a:p>
            <a:r>
              <a:rPr lang="ru-RU" b="1" dirty="0" smtClean="0"/>
              <a:t> разработка образовательных программ, учебно-дидактических материалов, образовательных технологий, методик и приемов организации образовательной деятельности обучающихся;</a:t>
            </a:r>
          </a:p>
          <a:p>
            <a:r>
              <a:rPr lang="ru-RU" b="1" dirty="0" smtClean="0"/>
              <a:t>создание </a:t>
            </a:r>
            <a:r>
              <a:rPr lang="ru-RU" b="1" dirty="0" err="1" smtClean="0"/>
              <a:t>мультимедийных</a:t>
            </a:r>
            <a:r>
              <a:rPr lang="ru-RU" b="1" dirty="0" smtClean="0"/>
              <a:t> и интерактивных дидактических материалов и методических разработок, участие в дистанционных видеоконференциях, семинарах, </a:t>
            </a:r>
            <a:r>
              <a:rPr lang="ru-RU" b="1" dirty="0" err="1" smtClean="0"/>
              <a:t>вебинарах</a:t>
            </a:r>
            <a:r>
              <a:rPr lang="ru-RU" b="1" dirty="0" smtClean="0"/>
              <a:t>, работа с электронными книгами, конспектами и другими методическими пособиями;</a:t>
            </a:r>
          </a:p>
          <a:p>
            <a:r>
              <a:rPr lang="ru-RU" b="1" dirty="0" smtClean="0"/>
              <a:t>организация проектной и исследовательской деятельности обучающихся;</a:t>
            </a:r>
          </a:p>
          <a:p>
            <a:r>
              <a:rPr lang="ru-RU" b="1" dirty="0" smtClean="0"/>
              <a:t>совершенствование структуры современного урока, поиск путей и средств достижения оптимального усвоения знаний.</a:t>
            </a:r>
            <a:endParaRPr lang="ru-RU" b="1" dirty="0"/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337625" y="1601485"/>
            <a:ext cx="114651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Основные направления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работы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Педагоги-наставники</a:t>
            </a:r>
            <a:endParaRPr lang="ru-RU" sz="5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5" name="Picture 3" descr="C:\Users\user\Downloads\Трубникова Л.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1382" y="2639884"/>
            <a:ext cx="2428582" cy="3593616"/>
          </a:xfrm>
          <a:prstGeom prst="rect">
            <a:avLst/>
          </a:prstGeom>
          <a:noFill/>
        </p:spPr>
      </p:pic>
      <p:pic>
        <p:nvPicPr>
          <p:cNvPr id="18439" name="Picture 7" descr="Алехина Оксана Витальев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5047" y="2806505"/>
            <a:ext cx="2369541" cy="3566159"/>
          </a:xfrm>
          <a:prstGeom prst="rect">
            <a:avLst/>
          </a:prstGeom>
          <a:noFill/>
        </p:spPr>
      </p:pic>
      <p:pic>
        <p:nvPicPr>
          <p:cNvPr id="18441" name="Picture 9" descr="01. Бровкина Елена Владимиров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18813" y="1441937"/>
            <a:ext cx="2365553" cy="3566161"/>
          </a:xfrm>
          <a:prstGeom prst="rect">
            <a:avLst/>
          </a:prstGeom>
          <a:noFill/>
        </p:spPr>
      </p:pic>
      <p:pic>
        <p:nvPicPr>
          <p:cNvPr id="21506" name="Picture 2" descr="Емельянова Людмила Николаевн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2521" y="1640260"/>
            <a:ext cx="2193729" cy="3071222"/>
          </a:xfrm>
          <a:prstGeom prst="rect">
            <a:avLst/>
          </a:prstGeom>
          <a:noFill/>
        </p:spPr>
      </p:pic>
      <p:pic>
        <p:nvPicPr>
          <p:cNvPr id="18437" name="Picture 5" descr="http://lyceum21.ru/thumb/2/g0ci5d5iT0uIFMeoI-rSwQ/r/d/polishchuk_t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8591" y="1604669"/>
            <a:ext cx="2370000" cy="3600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86069" y="4819916"/>
            <a:ext cx="22617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Емельянова Л.Н.,</a:t>
            </a:r>
          </a:p>
          <a:p>
            <a:r>
              <a:rPr lang="ru-RU" b="1" dirty="0" smtClean="0"/>
              <a:t>учитель русского язык и литературы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687774" y="1610138"/>
            <a:ext cx="22617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Трубникова</a:t>
            </a:r>
            <a:r>
              <a:rPr lang="ru-RU" b="1" dirty="0" smtClean="0"/>
              <a:t> Л.Н.,</a:t>
            </a:r>
          </a:p>
          <a:p>
            <a:r>
              <a:rPr lang="ru-RU" b="1" dirty="0" smtClean="0"/>
              <a:t>учитель математики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190978" y="5267738"/>
            <a:ext cx="1981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Полищук Т.А.,</a:t>
            </a:r>
          </a:p>
          <a:p>
            <a:r>
              <a:rPr lang="ru-RU" b="1" dirty="0" smtClean="0"/>
              <a:t>учитель биологии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580943" y="5155196"/>
            <a:ext cx="22617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Бровкина Е.В.,</a:t>
            </a:r>
          </a:p>
          <a:p>
            <a:r>
              <a:rPr lang="ru-RU" b="1" dirty="0" smtClean="0"/>
              <a:t>учитель начальных классов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512148" y="1617785"/>
            <a:ext cx="18428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Алехина О.В.,</a:t>
            </a:r>
          </a:p>
          <a:p>
            <a:r>
              <a:rPr lang="ru-RU" b="1" dirty="0" smtClean="0"/>
              <a:t>учитель английского языка</a:t>
            </a:r>
            <a:endParaRPr lang="ru-RU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654</Words>
  <Application>Microsoft Office PowerPoint</Application>
  <PresentationFormat>Произвольный</PresentationFormat>
  <Paragraphs>103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Организационно-методическое сопровождение педагогов в процессе подготовки их к участию в конкурсах профессионального мастерства</vt:lpstr>
      <vt:lpstr>ПРОФЕССИОНАЛИЗМ УЧИТЕЛЯ</vt:lpstr>
      <vt:lpstr>Слайд 3</vt:lpstr>
      <vt:lpstr>Формы методической работы</vt:lpstr>
      <vt:lpstr>Управление методической работой</vt:lpstr>
      <vt:lpstr>Формы методической работы</vt:lpstr>
      <vt:lpstr>Новые формы уроков и мероприятий</vt:lpstr>
      <vt:lpstr>Методические объединения</vt:lpstr>
      <vt:lpstr>Педагоги-наставники</vt:lpstr>
      <vt:lpstr>Участие в конкурсах профессионального мастерства</vt:lpstr>
      <vt:lpstr>Сущность поддержки конкурсанта</vt:lpstr>
      <vt:lpstr>Основные направления работы творческой группы:</vt:lpstr>
      <vt:lpstr>Формы поддержки и поощрения</vt:lpstr>
      <vt:lpstr>Итоги конкурсов</vt:lpstr>
      <vt:lpstr>Плюсы и минусы конкурсов</vt:lpstr>
      <vt:lpstr>БЛАГОДАРЮ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СТАЖИРОВОЧНАЯ ПЛОЩАДКА ДЛЯ РУКОВОДИТЕЛЕЙ ОБРАЗОВАТЕЛЬНЫХ  ОРГАНИЗАЦИЙ</dc:title>
  <dc:creator>Александр Колесников</dc:creator>
  <cp:lastModifiedBy>Учитель</cp:lastModifiedBy>
  <cp:revision>16</cp:revision>
  <dcterms:created xsi:type="dcterms:W3CDTF">2021-09-13T05:42:31Z</dcterms:created>
  <dcterms:modified xsi:type="dcterms:W3CDTF">2021-09-14T05:03:20Z</dcterms:modified>
</cp:coreProperties>
</file>