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6" r:id="rId5"/>
    <p:sldId id="261" r:id="rId6"/>
    <p:sldId id="262" r:id="rId7"/>
    <p:sldId id="263" r:id="rId8"/>
    <p:sldId id="273" r:id="rId9"/>
    <p:sldId id="265" r:id="rId10"/>
    <p:sldId id="274" r:id="rId11"/>
    <p:sldId id="264" r:id="rId12"/>
    <p:sldId id="266" r:id="rId13"/>
    <p:sldId id="267" r:id="rId14"/>
    <p:sldId id="268" r:id="rId15"/>
    <p:sldId id="269" r:id="rId16"/>
    <p:sldId id="270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7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89848-438B-442B-B4E9-17F4A78D1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2A7DD4C-4AC3-445B-9335-C0854345C1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C5D19F-E105-4249-9310-EE96488A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64A256-9255-4B60-9D02-294D1CBA5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004175-F3D2-4869-8016-36EA764C3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42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484E6-D086-4909-8418-144DB046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B2552D-4E07-449B-8E47-08EB9A1E15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2E02F9-70AA-4B7E-923C-D9B059709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CCFE49-439F-48B5-9435-0430A591C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216FA3-C5FF-46E6-A76F-47AD60A6C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85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2360E0E-0ED3-4272-9C3A-E79F83B3CE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036083-51CE-46C4-8E70-347B5C5074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C4284F-4DF5-4826-B854-6AACBD574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C46334-B85E-40A5-B4D4-0389E84D1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8E7308-9DDD-4E53-B425-A5A1B62B1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417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E0C204-D877-4181-856B-591F499AE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E5E886-79BA-4136-A837-2B41BB65B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419317-7C73-4A71-9F4D-B47245C2D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6194BD-CA0D-4064-82E5-969AB711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2E6BAA-F724-4C5D-883A-8274D8DB2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483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ED767-A6A3-4308-9780-DAB25A624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8346C1-62FF-4631-A2F7-06133260D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968034-4F64-4A4D-A0D6-1D4B62451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32F04B-6BA1-47C9-9424-1C182C6CC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828321-F5D6-4BB9-96C7-EEAF9D5F2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964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87308-E964-4856-8455-556DB312B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C73357-29D2-4A78-9759-CA7C69AA80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0C69C4-79EF-4B7F-BED2-D25474C193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C9E0E5-3729-4683-9941-D1F3BBC68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B96387-3706-40E9-A5EA-3E6D08F00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B6669A-13E2-44CB-AD04-1780D1488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72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EF128-AE02-4BCB-9287-C4601D30B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EC900C-2F34-4A46-81F9-20D6923867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4D5468E-5AA7-4CE1-B79A-198CB686C0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1E393BE-2B9D-436E-B59D-49D445013D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6433E67-6F4C-4E47-93DA-58357EA81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69ACF7B-2C55-44B5-8184-686D9ACDE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5BFF21E-77BB-4899-A1E6-73ADDCE42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89525CC-4F8F-4E05-BC2B-16676F600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16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CB3495-6094-4457-A8CB-872B8EF58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E901372-24BA-4E3E-BB68-9B7B14214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F61274-718A-41DF-AF0C-FBBE2F672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3EC7D9-A196-4EFE-878B-949AF653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82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6D0DBDB-D66D-4388-BD4E-F65E988B9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F55FE1E-28E1-46AE-94DE-2EAD1A43C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224846-0491-406A-B1B3-2400390E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5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756CE-094E-4191-A7A7-EF51355AA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DE6F4-5E89-423B-A31E-BDB80FAAD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BC689D4-1B52-4740-870B-86D252A56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D71F2D-008D-4311-BCA8-851E6F2C2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A4F31F-F466-4032-BFC5-37690A7AF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4AC62E-A8FE-4624-9A35-0BF329DA6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811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2BE8E-F3FD-401F-BE37-34B1C1DF6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5875D5-AE99-4BA2-B53A-E6261E7C3E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F77141-7586-466C-B3A6-60CBFCB05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8A6214-4F1A-4D81-9F84-D97299EB5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BF779A-8A5A-43EF-B260-0C807694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0A1BC36-B60E-4567-9504-5284B736D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484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EF162-345C-4218-8390-84F1A15E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EA33E8-B982-42D8-8C80-0D07F7C6E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30F565-4629-443C-A4E0-1E291E2B71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B9D84-7252-4447-BFDA-3D3AE42D1226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10173C-754B-493F-95BD-353F815AA3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1CF8E4-43EC-4738-B132-2B50107C75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56805-D55A-4497-8AAA-4309B87B2C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42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Intel\Desktop\&#1101;&#1090;&#1086;%20&#1088;&#1072;&#1079;&#1074;&#1086;&#1076;%20&#1084;&#1086;&#1089;&#1090;&#1086;&#1074;%20&#1074;%20&#1082;&#1086;&#1085;&#1094;&#1077;.mp3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3B77892-9DC6-4584-95A4-7EDF86AA5A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marL="0" marR="304800" indent="0">
              <a:lnSpc>
                <a:spcPct val="115000"/>
              </a:lnSpc>
              <a:spcAft>
                <a:spcPts val="1000"/>
              </a:spcAft>
            </a:pPr>
            <a:r>
              <a:rPr lang="ru-RU" sz="3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СТАЖИРОВОЧНАЯ ПЛОЩАДКА</a:t>
            </a:r>
            <a:br>
              <a:rPr lang="ru-RU" sz="3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РУКОВОДИТЕЛЕЙ ОБРАЗОВАТЕЛЬНЫХ </a:t>
            </a:r>
            <a:br>
              <a:rPr lang="ru-RU" sz="3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ОРГАНИЗАЦИЙ</a:t>
            </a:r>
            <a:endParaRPr lang="ru-RU" sz="3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465173-D0C8-4909-9C09-D51883BD6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11901"/>
            <a:ext cx="9144000" cy="1655762"/>
          </a:xfrm>
        </p:spPr>
        <p:txBody>
          <a:bodyPr>
            <a:noAutofit/>
          </a:bodyPr>
          <a:lstStyle/>
          <a:p>
            <a:r>
              <a:rPr lang="ru-RU" sz="34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«СОЗДАНИЕ ВЫСОКОЭФФЕКТИВНОЙ УПРАВЛЕНЧЕСКОЙ КОМАНДЫ: ПРИНЦИПЫ, КОМПЕТЕНЦИИ, ТЕХНОЛОГИИ»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550511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9F39D-256D-426F-BFAD-098271FFD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ПРОВЕРКА. Кейс 2. Организационно-методическое сопровождение педагогов в процессе подготовки их к участию в конкурсах профессионального мастерства.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ACE267-D9E8-48AD-B74E-C43660AF3805}"/>
              </a:ext>
            </a:extLst>
          </p:cNvPr>
          <p:cNvSpPr txBox="1"/>
          <p:nvPr/>
        </p:nvSpPr>
        <p:spPr>
          <a:xfrm>
            <a:off x="524656" y="1690689"/>
            <a:ext cx="1155741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Определите (пронумеруйте цифрами 1,2,3...) порядок звеньев структуры механизма эффективного управления.</a:t>
            </a:r>
            <a:endParaRPr lang="ru-RU" sz="3400" b="1" dirty="0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6226FC67-BB2D-40B5-9ABC-85E2216CA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664" y="5167311"/>
            <a:ext cx="4275135" cy="90370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5.Регулирование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57639A17-2CDA-4C76-A4BF-B778FB46A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7989" y="3288818"/>
            <a:ext cx="3597638" cy="729889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7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2.Планирование</a:t>
            </a:r>
            <a:endParaRPr kumimoji="0" lang="ru-RU" altLang="ru-RU" sz="3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2A3F2391-FE2B-473A-B47F-7B72226E4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565" y="3074360"/>
            <a:ext cx="2982809" cy="903706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1.Анализ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D805EB67-C6A1-4DE5-B430-075AC7C93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6242" y="3074360"/>
            <a:ext cx="3431056" cy="90370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3.Организация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12690B30-A481-4461-A221-2B3B44CD5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920" y="5150524"/>
            <a:ext cx="4275135" cy="90370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4.Контроль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362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3909ED-B04C-46F0-AED1-6182D88F7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spc="-5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Кейс 3. Какие же качества высокоэффективного лидера вы отметили?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41EC1B-5688-4F90-93F3-4884692F5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862" y="1828800"/>
            <a:ext cx="11707318" cy="5029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Выберите из списка качества высокоэффективного лидера. Обведите те, которыми вы хотели бы обладать. Подчеркните те, которые уже, на ваш взгляд, вам присущи.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Знает проблему изнутри;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обладает эмоциональным интеллектом;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обладает низким уровнем коммуникативных навыков;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способен прогнозировать;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единый стиль руководства на всех этапах деятельности ОУ;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создает возможности для сотрудничества и профессиональной реализации;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3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осознает ценность ОУ и каждого педагога; формирует функциональный потенциал ОУ.</a:t>
            </a:r>
            <a:endParaRPr lang="ru-RU" sz="23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16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5F4BF-3721-4C39-9A41-0C669D840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Кейс 4. Психолого-педагогическая поддержка участников конкурсов профессионального мастерства.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160B45-CEA3-4244-B73C-C2A17EE5C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Отметьте знаком ! те приемы психолого-педагогической поддержки педагога, которые кажутся вам наиболее эффективными; знаком ? те, которые вызвали наибольшую заинтересованность; знаком ...спорные по эффективности, на ваш взгляд, приёмы.  </a:t>
            </a:r>
            <a:endParaRPr lang="ru-RU" sz="23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FA6CC3-AF7B-4559-B39B-855FDEE75249}"/>
              </a:ext>
            </a:extLst>
          </p:cNvPr>
          <p:cNvSpPr txBox="1"/>
          <p:nvPr/>
        </p:nvSpPr>
        <p:spPr>
          <a:xfrm>
            <a:off x="372139" y="3341630"/>
            <a:ext cx="6207174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своего ритуала;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дыхательная гимнастика;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психологические позитивные установки;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мышечное расслабление;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B264F0-8831-4AB3-8A28-252AE36A7A00}"/>
              </a:ext>
            </a:extLst>
          </p:cNvPr>
          <p:cNvSpPr txBox="1"/>
          <p:nvPr/>
        </p:nvSpPr>
        <p:spPr>
          <a:xfrm>
            <a:off x="6096000" y="3160475"/>
            <a:ext cx="60435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самовнушение;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знакомой ситуации;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методика релаксации;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7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искусственное моделирование состояния.</a:t>
            </a:r>
            <a:endParaRPr lang="ru-RU" sz="27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069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6D4A57-7FF3-412C-B76B-64F85358E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5. Диалог в команде. Технология коучинга и принятие эффективных командных решений.</a:t>
            </a:r>
            <a:endParaRPr lang="ru-RU" sz="42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6EBD74-FEDD-4E61-AD25-D69959EC1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5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вами - облако слов по теме " Технология коучинга и принятие эффективных командных решений". Отметьте три-четыре приёма, которые являются, на ваш взгляд, наиболее эффективными, значимыми в процессе принятия эффективных командных решений.</a:t>
            </a:r>
            <a:endParaRPr lang="ru-RU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E367B7-99DF-45A0-91EA-D7C62DE32D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68" t="33741" r="9923" b="33198"/>
          <a:stretch/>
        </p:blipFill>
        <p:spPr>
          <a:xfrm>
            <a:off x="184786" y="3151188"/>
            <a:ext cx="11824338" cy="310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37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22AA41-3E14-4E35-94F7-DEBFDDA30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6. Роль руководителя в деятельности школьных методический объединений, творческих и проблемных групп.</a:t>
            </a:r>
            <a:endParaRPr lang="ru-RU" sz="42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0E3F3B-0082-4EAE-AC36-10F122563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793" y="1825625"/>
            <a:ext cx="11722309" cy="17120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Представьте, что перед вами полка в кабинете руководителя деятельности ШМО. На полке расположены </a:t>
            </a:r>
            <a:r>
              <a:rPr lang="ru-RU" sz="2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отдельные методические папки, которые составляют единое целое, позволяющее увидеть реальную картину работы ШМО. Предложите свои названия для каждой из них, исходя из содержания каждой.</a:t>
            </a:r>
            <a:endParaRPr lang="ru-RU" sz="25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43C116-BC6F-4D12-94C5-52C31B8EC902}"/>
              </a:ext>
            </a:extLst>
          </p:cNvPr>
          <p:cNvSpPr txBox="1"/>
          <p:nvPr/>
        </p:nvSpPr>
        <p:spPr>
          <a:xfrm>
            <a:off x="154898" y="3429000"/>
            <a:ext cx="3817495" cy="328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Папка 1.</a:t>
            </a: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__________________________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данной папке собрана вся документация по нормативно-правовой базе: 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Положение о МО;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приказ о назначении руководителя МО.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6084DC-E3EE-43C6-AA58-AD5266E8F586}"/>
              </a:ext>
            </a:extLst>
          </p:cNvPr>
          <p:cNvSpPr txBox="1"/>
          <p:nvPr/>
        </p:nvSpPr>
        <p:spPr>
          <a:xfrm>
            <a:off x="3842481" y="3672615"/>
            <a:ext cx="3652602" cy="3036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u="sng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Папка 2.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программы, календарно-тематическое планирование, стандарты и проект стандарта нового поколения.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48C83C-277C-45C5-A790-A6A06DF9AE96}"/>
              </a:ext>
            </a:extLst>
          </p:cNvPr>
          <p:cNvSpPr txBox="1"/>
          <p:nvPr/>
        </p:nvSpPr>
        <p:spPr>
          <a:xfrm>
            <a:off x="7495083" y="3429000"/>
            <a:ext cx="4542019" cy="317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Папка 3. ________________________</a:t>
            </a:r>
            <a:endParaRPr lang="ru-RU" sz="21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Здесь находятся все аттестационные листы (копии), экспертные заключения о присвоении категории ( копии), копии свидетельств о прохождении курсовой подготовки; собрана информация о каждом учителе за последние три года.</a:t>
            </a:r>
            <a:endParaRPr lang="ru-RU" sz="21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87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5AF1B7-EBA4-48B0-89CC-E380CF478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spc="-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7. </a:t>
            </a:r>
            <a:r>
              <a:rPr lang="ru-RU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дистанционных образовательных технологий в процессе администрирования образовательной деятельности.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D34633-F597-4004-9DF9-01E6341FF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75268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Распределите в два столбика: </a:t>
            </a:r>
          </a:p>
          <a:p>
            <a:pPr marL="0" indent="0">
              <a:buNone/>
            </a:pPr>
            <a:r>
              <a:rPr lang="ru-RU" sz="1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разделы личного сайта педагога </a:t>
            </a:r>
          </a:p>
          <a:p>
            <a:pPr marL="0" indent="0">
              <a:buNone/>
            </a:pPr>
            <a:r>
              <a:rPr lang="ru-RU" sz="1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разделы сайта ОУ</a:t>
            </a:r>
            <a:endParaRPr lang="ru-RU" sz="1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60945D3-65BB-42A4-BF8A-7687CD0C69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06106"/>
              </p:ext>
            </p:extLst>
          </p:nvPr>
        </p:nvGraphicFramePr>
        <p:xfrm>
          <a:off x="469068" y="3226193"/>
          <a:ext cx="11024015" cy="1634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1432">
                  <a:extLst>
                    <a:ext uri="{9D8B030D-6E8A-4147-A177-3AD203B41FA5}">
                      <a16:colId xmlns:a16="http://schemas.microsoft.com/office/drawing/2014/main" val="930925249"/>
                    </a:ext>
                  </a:extLst>
                </a:gridCol>
                <a:gridCol w="5512583">
                  <a:extLst>
                    <a:ext uri="{9D8B030D-6E8A-4147-A177-3AD203B41FA5}">
                      <a16:colId xmlns:a16="http://schemas.microsoft.com/office/drawing/2014/main" val="3670507903"/>
                    </a:ext>
                  </a:extLst>
                </a:gridCol>
              </a:tblGrid>
              <a:tr h="309607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>
                          <a:effectLst/>
                        </a:rPr>
                        <a:t>разделы личного сайта педагога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>
                          <a:effectLst/>
                        </a:rPr>
                        <a:t>разделы сайта ОУ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3803889"/>
                  </a:ext>
                </a:extLst>
              </a:tr>
              <a:tr h="1238429">
                <a:tc>
                  <a:txBody>
                    <a:bodyPr/>
                    <a:lstStyle/>
                    <a:p>
                      <a:r>
                        <a:rPr lang="ru-RU" sz="2600" spc="-5" dirty="0">
                          <a:effectLst/>
                        </a:rPr>
                        <a:t> </a:t>
                      </a:r>
                      <a:endParaRPr lang="ru-RU" sz="2600" dirty="0">
                        <a:effectLst/>
                      </a:endParaRPr>
                    </a:p>
                    <a:p>
                      <a:endParaRPr lang="ru-RU" sz="2600" dirty="0">
                        <a:effectLst/>
                      </a:endParaRPr>
                    </a:p>
                    <a:p>
                      <a:endParaRPr lang="ru-RU" sz="2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600" spc="-5" dirty="0">
                          <a:effectLst/>
                        </a:rPr>
                        <a:t> </a:t>
                      </a:r>
                      <a:endParaRPr lang="ru-RU" sz="2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433881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2B4E098-7FF0-4433-806D-B9C4E0E5C347}"/>
              </a:ext>
            </a:extLst>
          </p:cNvPr>
          <p:cNvSpPr txBox="1"/>
          <p:nvPr/>
        </p:nvSpPr>
        <p:spPr>
          <a:xfrm>
            <a:off x="329785" y="4860862"/>
            <a:ext cx="1163236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spc="-5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Обратная связь, информационная безопасность, самообразование, сведения об ОУ, структуры и органы управления, награды и достижения, реализуемые образовательные программы, материально-техническая оснащенность.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66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03961-2F6C-4C65-B1AF-2621A8BE2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НАУЧНО-МЕТОДИЧЕСКОГО СОВЕТА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346B4C-7E8C-42CC-9FCA-91D368185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501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Формировать компетенции высокоэффективных лидеров в команде.</a:t>
            </a:r>
          </a:p>
          <a:p>
            <a:r>
              <a:rPr lang="ru-RU" b="1" dirty="0"/>
              <a:t>Совершенствовать компетенции управленческой команды.</a:t>
            </a:r>
          </a:p>
          <a:p>
            <a:r>
              <a:rPr lang="ru-RU" b="1" dirty="0"/>
              <a:t>Управлять инновационными изменениями и достижением намеченных целей.</a:t>
            </a:r>
          </a:p>
          <a:p>
            <a:r>
              <a:rPr lang="ru-RU" b="1" dirty="0"/>
              <a:t>Развивать внутрикорпоративную систему подготовки </a:t>
            </a:r>
            <a:r>
              <a:rPr lang="ru-RU" b="1" dirty="0" err="1"/>
              <a:t>педкадров</a:t>
            </a:r>
            <a:r>
              <a:rPr lang="ru-RU" b="1" dirty="0"/>
              <a:t>.</a:t>
            </a:r>
          </a:p>
          <a:p>
            <a:r>
              <a:rPr lang="ru-RU" b="1" dirty="0"/>
              <a:t>Организовать методическое и психолого-педагогическое сопровождение конкурсантов.</a:t>
            </a:r>
          </a:p>
          <a:p>
            <a:r>
              <a:rPr lang="ru-RU" b="1" dirty="0"/>
              <a:t>Вести работу в методических объединениях, творческих и проблемных группах.</a:t>
            </a:r>
          </a:p>
          <a:p>
            <a:r>
              <a:rPr lang="ru-RU" b="1" dirty="0"/>
              <a:t>Использовать диалоговые, </a:t>
            </a:r>
            <a:r>
              <a:rPr lang="ru-RU" b="1" dirty="0" err="1"/>
              <a:t>коучинговые</a:t>
            </a:r>
            <a:r>
              <a:rPr lang="ru-RU" b="1" dirty="0"/>
              <a:t> и дистанционные технологии в администрировании и сопровождении учителей.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28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11957" cy="261599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478" y="2541961"/>
            <a:ext cx="6825521" cy="3263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57" y="0"/>
            <a:ext cx="6480043" cy="26159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8440"/>
            <a:ext cx="5711957" cy="3166824"/>
          </a:xfrm>
          <a:prstGeom prst="rect">
            <a:avLst/>
          </a:prstGeom>
        </p:spPr>
      </p:pic>
      <p:pic>
        <p:nvPicPr>
          <p:cNvPr id="16" name="это развод мостов в конц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362309" y="45101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51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8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104D24-5BD1-4E27-8804-51B82973FA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3" y="-14864"/>
            <a:ext cx="1883237" cy="21885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34EFEB-A0F2-480B-8177-D0DED9621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82" y="2265831"/>
            <a:ext cx="1448664" cy="23106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8DB2C63-CF4A-4154-A32F-480EE2646D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098" y="2499678"/>
            <a:ext cx="1451187" cy="2032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8930F97-A42C-4674-99B2-40236C608553}"/>
              </a:ext>
            </a:extLst>
          </p:cNvPr>
          <p:cNvSpPr txBox="1"/>
          <p:nvPr/>
        </p:nvSpPr>
        <p:spPr>
          <a:xfrm>
            <a:off x="1948904" y="60211"/>
            <a:ext cx="40778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 — сила; она раскрывает отношения вещей, их законы и взаимодействия.</a:t>
            </a:r>
          </a:p>
          <a:p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Л.Н. Толстой </a:t>
            </a:r>
            <a:endParaRPr lang="ru-RU" sz="28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574EDA-408F-4DD4-84A4-5C23D5FB7B54}"/>
              </a:ext>
            </a:extLst>
          </p:cNvPr>
          <p:cNvSpPr txBox="1"/>
          <p:nvPr/>
        </p:nvSpPr>
        <p:spPr>
          <a:xfrm>
            <a:off x="1593377" y="2486344"/>
            <a:ext cx="4646582" cy="2142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Истинная и законная цель всех … состоит в том, чтобы наделять жизнь человеческую новыми изобретениями и богатствами.</a:t>
            </a:r>
            <a:endParaRPr lang="ru-RU" sz="22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А.П. Чехов</a:t>
            </a:r>
            <a:endParaRPr lang="ru-RU" sz="2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368D2E-D485-4EAC-BD88-F54BE1F7ED11}"/>
              </a:ext>
            </a:extLst>
          </p:cNvPr>
          <p:cNvSpPr txBox="1"/>
          <p:nvPr/>
        </p:nvSpPr>
        <p:spPr>
          <a:xfrm>
            <a:off x="1823406" y="4941626"/>
            <a:ext cx="46465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 есть наилучший путь для того, чтобы сделать человеческий дух героическим. </a:t>
            </a: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Н.Ф. Плевако</a:t>
            </a:r>
            <a:endParaRPr lang="ru-RU" sz="2400" b="1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7679338-7BD1-4AAB-9B0F-D33D40358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79" y="-10073"/>
            <a:ext cx="1562101" cy="22431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6CCDA92-066D-48D1-A44E-68903E122413}"/>
              </a:ext>
            </a:extLst>
          </p:cNvPr>
          <p:cNvSpPr txBox="1"/>
          <p:nvPr/>
        </p:nvSpPr>
        <p:spPr>
          <a:xfrm>
            <a:off x="7475730" y="60211"/>
            <a:ext cx="4646581" cy="219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— не предмет чистого мышления, а предмет мышления, постоянно вовлекаемого в практику и постоянно подкрепляемого практикой. Вот почему … не может изучаться в отрыве от техники. С. Вавилов</a:t>
            </a: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AD8CA9-FA6E-424E-93D3-A576B7EDFD37}"/>
              </a:ext>
            </a:extLst>
          </p:cNvPr>
          <p:cNvSpPr txBox="1"/>
          <p:nvPr/>
        </p:nvSpPr>
        <p:spPr>
          <a:xfrm>
            <a:off x="7609491" y="2322216"/>
            <a:ext cx="4388627" cy="2014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 … изменит мир. … в широком смысле: и как расщеплять атом, и как воспитывать людей. И взрослых тоже. М. Горький</a:t>
            </a:r>
            <a:endParaRPr lang="ru-RU" sz="2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4ADF26D-50E5-43F2-812D-5AAD8E185E95}"/>
              </a:ext>
            </a:extLst>
          </p:cNvPr>
          <p:cNvSpPr txBox="1"/>
          <p:nvPr/>
        </p:nvSpPr>
        <p:spPr>
          <a:xfrm>
            <a:off x="8001962" y="4411711"/>
            <a:ext cx="399615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… достигает какой-либо вершины, с нее открывается обширная перспектива дальнейшего пути к новым вершинам, открываются новые дороги, по которым … пойдет дальше. А.И. Герцен</a:t>
            </a:r>
            <a:endParaRPr lang="ru-RU" sz="2000" b="1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4B061F56-9FE4-48C8-9F7C-D800F211B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1015" y="4668582"/>
            <a:ext cx="1645921" cy="200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7109E4AA-DA84-4BEB-9C3E-EA1840910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14734" t="7011" r="12901" b="5964"/>
          <a:stretch>
            <a:fillRect/>
          </a:stretch>
        </p:blipFill>
        <p:spPr bwMode="auto">
          <a:xfrm>
            <a:off x="6358598" y="4600134"/>
            <a:ext cx="1607572" cy="195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63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E465173-D0C8-4909-9C09-D51883BD6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843" y="4176219"/>
            <a:ext cx="11113957" cy="257830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2021 год объявлен Президентом РФ  </a:t>
            </a:r>
            <a:br>
              <a:rPr lang="ru-RU" sz="5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В.В. Путиным годом Науки и технологий</a:t>
            </a:r>
            <a:endParaRPr lang="ru-RU" sz="5400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4C952677-2576-4151-9687-D2E352C8A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1262" y="0"/>
            <a:ext cx="55911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62307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DBE3C-EE45-4465-872E-E2D7897F75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Открытое заседание научно-методического совета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D662AEC-061C-4C57-B6E1-C696E4C5C6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7975" y="4079875"/>
            <a:ext cx="9144000" cy="1655762"/>
          </a:xfrm>
        </p:spPr>
        <p:txBody>
          <a:bodyPr>
            <a:normAutofit/>
          </a:bodyPr>
          <a:lstStyle/>
          <a:p>
            <a:r>
              <a:rPr lang="ru-RU" sz="4500" b="1" dirty="0">
                <a:solidFill>
                  <a:srgbClr val="C00000"/>
                </a:solidFill>
              </a:rPr>
              <a:t>14 сентября 2021 года</a:t>
            </a:r>
          </a:p>
        </p:txBody>
      </p:sp>
    </p:spTree>
    <p:extLst>
      <p:ext uri="{BB962C8B-B14F-4D97-AF65-F5344CB8AC3E}">
        <p14:creationId xmlns:p14="http://schemas.microsoft.com/office/powerpoint/2010/main" val="234582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17DFB-A2D9-4146-84FF-C71110082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лаборатория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F0E22A-43D9-49A2-9501-81D687FC4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indent="228600" algn="just"/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Педагогическая лаборатория</a:t>
            </a:r>
            <a:r>
              <a:rPr lang="ru-RU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оптимальная, эффективная и достаточно актуальная форма работы с педагогами, которая создаёт дополнительные условия для роста профессионального и творческого потенциала педагогов, а также позволяет решать многие задачи по повышению профессиональной компетентности педагогов в условиях реализации ФГОС.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just"/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Педагогическая лаборатория</a:t>
            </a:r>
            <a:r>
              <a:rPr lang="ru-RU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– одно из направлений организационной поддержки и стимулирования педагогических инноваций педагогов.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918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F5BB3F-E26E-478B-89D8-30105687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188" y="1925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A4EEE5-7A1C-4262-ADC5-B01A96387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839" y="1279680"/>
            <a:ext cx="11947161" cy="5578320"/>
          </a:xfrm>
        </p:spPr>
        <p:txBody>
          <a:bodyPr>
            <a:noAutofit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исследование процесса создания высокоэффективной управленческой команды МБОУ "Лицей № 21" для профессионального роста и развития кадров, рассмотрение дальнейших путей совершенствования образовательной среды</a:t>
            </a:r>
            <a:r>
              <a:rPr lang="ru-RU" sz="3100" b="1" dirty="0">
                <a:solidFill>
                  <a:srgbClr val="00000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;</a:t>
            </a:r>
          </a:p>
          <a:p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развития образовательной организации в условиях реализации государственных стратегических проектов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r>
              <a:rPr lang="ru-RU" sz="32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построение </a:t>
            </a:r>
            <a:r>
              <a:rPr lang="ru-RU" sz="32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внутрикорпоративной системы для непрерывного профессионального развития педагогических кадров;</a:t>
            </a:r>
          </a:p>
          <a:p>
            <a:r>
              <a:rPr lang="ru-RU" sz="32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формирование конкурентоспособного педагогического потенциала.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3294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BF72F-4341-4204-BFF1-4E4FD81D6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spc="-5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1. Внутрикорпоративная система  подготовки педагогических кадров к непрерывному профессиональному развитию.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74EF194-428E-4DD3-9229-44F20993E3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699657"/>
              </p:ext>
            </p:extLst>
          </p:nvPr>
        </p:nvGraphicFramePr>
        <p:xfrm>
          <a:off x="224852" y="1858780"/>
          <a:ext cx="11967148" cy="485419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13417">
                  <a:extLst>
                    <a:ext uri="{9D8B030D-6E8A-4147-A177-3AD203B41FA5}">
                      <a16:colId xmlns:a16="http://schemas.microsoft.com/office/drawing/2014/main" val="12791354"/>
                    </a:ext>
                  </a:extLst>
                </a:gridCol>
                <a:gridCol w="3117954">
                  <a:extLst>
                    <a:ext uri="{9D8B030D-6E8A-4147-A177-3AD203B41FA5}">
                      <a16:colId xmlns:a16="http://schemas.microsoft.com/office/drawing/2014/main" val="2092501873"/>
                    </a:ext>
                  </a:extLst>
                </a:gridCol>
                <a:gridCol w="3102964">
                  <a:extLst>
                    <a:ext uri="{9D8B030D-6E8A-4147-A177-3AD203B41FA5}">
                      <a16:colId xmlns:a16="http://schemas.microsoft.com/office/drawing/2014/main" val="2869430157"/>
                    </a:ext>
                  </a:extLst>
                </a:gridCol>
                <a:gridCol w="3332813">
                  <a:extLst>
                    <a:ext uri="{9D8B030D-6E8A-4147-A177-3AD203B41FA5}">
                      <a16:colId xmlns:a16="http://schemas.microsoft.com/office/drawing/2014/main" val="3388473925"/>
                    </a:ext>
                  </a:extLst>
                </a:gridCol>
              </a:tblGrid>
              <a:tr h="3464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???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???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???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???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8384200"/>
                  </a:ext>
                </a:extLst>
              </a:tr>
              <a:tr h="71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диалог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интерактивное обучение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анализ и самоанализ уроков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самонаблюдение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8571567"/>
                  </a:ext>
                </a:extLst>
              </a:tr>
              <a:tr h="1082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пространство общения в ОУ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модульное обучение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индивидуальная карта профессионального роста педагога 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анализ школьной документации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5809419"/>
                  </a:ext>
                </a:extLst>
              </a:tr>
              <a:tr h="71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стратегии содействия 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дистантное обучение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педагогический опыт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шкалирование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1485123"/>
                  </a:ext>
                </a:extLst>
              </a:tr>
              <a:tr h="71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эффективная коммуникация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 err="1">
                          <a:effectLst/>
                        </a:rPr>
                        <a:t>взаимопосещения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социометрия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3753613"/>
                  </a:ext>
                </a:extLst>
              </a:tr>
              <a:tr h="71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профессиональное самоопределение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профессиональная ориентация 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219985"/>
                  </a:ext>
                </a:extLst>
              </a:tr>
              <a:tr h="3464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наставничество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 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931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326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BF72F-4341-4204-BFF1-4E4FD81D6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spc="-5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ПРОВЕРКА. Кейс 1. Внутрикорпоративная система  подготовки педагогических кадров к непрерывному профессиональному развитию.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74EF194-428E-4DD3-9229-44F20993E3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0735487"/>
              </p:ext>
            </p:extLst>
          </p:nvPr>
        </p:nvGraphicFramePr>
        <p:xfrm>
          <a:off x="0" y="1690688"/>
          <a:ext cx="12192001" cy="515709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58763">
                  <a:extLst>
                    <a:ext uri="{9D8B030D-6E8A-4147-A177-3AD203B41FA5}">
                      <a16:colId xmlns:a16="http://schemas.microsoft.com/office/drawing/2014/main" val="12791354"/>
                    </a:ext>
                  </a:extLst>
                </a:gridCol>
                <a:gridCol w="3176538">
                  <a:extLst>
                    <a:ext uri="{9D8B030D-6E8A-4147-A177-3AD203B41FA5}">
                      <a16:colId xmlns:a16="http://schemas.microsoft.com/office/drawing/2014/main" val="2092501873"/>
                    </a:ext>
                  </a:extLst>
                </a:gridCol>
                <a:gridCol w="3161266">
                  <a:extLst>
                    <a:ext uri="{9D8B030D-6E8A-4147-A177-3AD203B41FA5}">
                      <a16:colId xmlns:a16="http://schemas.microsoft.com/office/drawing/2014/main" val="2869430157"/>
                    </a:ext>
                  </a:extLst>
                </a:gridCol>
                <a:gridCol w="3395434">
                  <a:extLst>
                    <a:ext uri="{9D8B030D-6E8A-4147-A177-3AD203B41FA5}">
                      <a16:colId xmlns:a16="http://schemas.microsoft.com/office/drawing/2014/main" val="3388473925"/>
                    </a:ext>
                  </a:extLst>
                </a:gridCol>
              </a:tblGrid>
              <a:tr h="733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Педагогическое общение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Современные технологии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Повышение уровня мастерства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Педагогическая диагностика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8384200"/>
                  </a:ext>
                </a:extLst>
              </a:tr>
              <a:tr h="733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диалог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интерактивное обучение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анализ и самоанализ уроков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самонаблюдение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8571567"/>
                  </a:ext>
                </a:extLst>
              </a:tr>
              <a:tr h="1111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пространство общения в ОУ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модульное обучение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индивидуальная карта профессионального роста педагога 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анализ школьной документации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5809419"/>
                  </a:ext>
                </a:extLst>
              </a:tr>
              <a:tr h="733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стратегии содействия 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дистантное обучение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педагогический опыт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шкалирование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1485123"/>
                  </a:ext>
                </a:extLst>
              </a:tr>
              <a:tr h="733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эффективная коммуникация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 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 err="1">
                          <a:effectLst/>
                        </a:rPr>
                        <a:t>взаимопосещения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социометрия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3753613"/>
                  </a:ext>
                </a:extLst>
              </a:tr>
              <a:tr h="733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 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>
                          <a:effectLst/>
                        </a:rPr>
                        <a:t> </a:t>
                      </a:r>
                      <a:endParaRPr lang="ru-RU" sz="21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профессиональное самоопределение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100" b="1" dirty="0">
                          <a:effectLst/>
                        </a:rPr>
                        <a:t>профессиональная ориентация </a:t>
                      </a:r>
                      <a:endParaRPr lang="ru-RU" sz="2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4219985"/>
                  </a:ext>
                </a:extLst>
              </a:tr>
              <a:tr h="3556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 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>
                          <a:effectLst/>
                        </a:rPr>
                        <a:t>наставничество</a:t>
                      </a:r>
                      <a:endParaRPr lang="ru-RU" sz="2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200" dirty="0">
                          <a:effectLst/>
                        </a:rPr>
                        <a:t> 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931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7770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9F39D-256D-426F-BFAD-098271FFD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2. Организационно-методическое сопровождение педагогов в процессе подготовки их к участию в конкурсах профессионального мастерства.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ACE267-D9E8-48AD-B74E-C43660AF3805}"/>
              </a:ext>
            </a:extLst>
          </p:cNvPr>
          <p:cNvSpPr txBox="1"/>
          <p:nvPr/>
        </p:nvSpPr>
        <p:spPr>
          <a:xfrm>
            <a:off x="524656" y="1690689"/>
            <a:ext cx="1155741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Определите (пронумеруйте цифрами 1,2,3...) порядок звеньев структуры механизма эффективного управления.</a:t>
            </a:r>
            <a:endParaRPr lang="ru-RU" sz="3400" b="1" dirty="0"/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6226FC67-BB2D-40B5-9ABC-85E2216CA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765" y="3242930"/>
            <a:ext cx="3597638" cy="766871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Регулирование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9F3AF8-84CB-483E-82FF-94A12867BC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197" y="4263603"/>
            <a:ext cx="4119222" cy="903706"/>
          </a:xfrm>
          <a:prstGeom prst="rect">
            <a:avLst/>
          </a:prstGeom>
        </p:spPr>
      </p:pic>
      <p:sp>
        <p:nvSpPr>
          <p:cNvPr id="9" name="Text Box 3">
            <a:extLst>
              <a:ext uri="{FF2B5EF4-FFF2-40B4-BE49-F238E27FC236}">
                <a16:creationId xmlns:a16="http://schemas.microsoft.com/office/drawing/2014/main" id="{57639A17-2CDA-4C76-A4BF-B778FB46A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6419" y="3279911"/>
            <a:ext cx="3597638" cy="729889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7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Планирование</a:t>
            </a:r>
            <a:endParaRPr kumimoji="0" lang="ru-RU" altLang="ru-RU" sz="3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2A3F2391-FE2B-473A-B47F-7B72226E4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388" y="5461784"/>
            <a:ext cx="2982809" cy="903706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4615" tIns="48895" rIns="94615" bIns="48895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3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Анализ</a:t>
            </a:r>
            <a:endParaRPr kumimoji="0" lang="ru-RU" altLang="ru-RU" sz="3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8BADD6-C121-4BCC-BE74-7A8EBA733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931" y="5421111"/>
            <a:ext cx="3690126" cy="90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385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997</Words>
  <Application>Microsoft Office PowerPoint</Application>
  <PresentationFormat>Широкоэкранный</PresentationFormat>
  <Paragraphs>141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Courier New</vt:lpstr>
      <vt:lpstr>Times New Roman</vt:lpstr>
      <vt:lpstr>Тема Office</vt:lpstr>
      <vt:lpstr>СТАЖИРОВОЧНАЯ ПЛОЩАДКА ДЛЯ РУКОВОДИТЕЛЕЙ ОБРАЗОВАТЕЛЬНЫХ  ОРГАНИЗАЦИЙ</vt:lpstr>
      <vt:lpstr>Презентация PowerPoint</vt:lpstr>
      <vt:lpstr>Презентация PowerPoint</vt:lpstr>
      <vt:lpstr>Открытое заседание научно-методического совета</vt:lpstr>
      <vt:lpstr>Педагогическая лаборатория</vt:lpstr>
      <vt:lpstr>Цели</vt:lpstr>
      <vt:lpstr>Кейс 1. Внутрикорпоративная система  подготовки педагогических кадров к непрерывному профессиональному развитию.</vt:lpstr>
      <vt:lpstr>ПРОВЕРКА. Кейс 1. Внутрикорпоративная система  подготовки педагогических кадров к непрерывному профессиональному развитию.</vt:lpstr>
      <vt:lpstr>Кейс 2. Организационно-методическое сопровождение педагогов в процессе подготовки их к участию в конкурсах профессионального мастерства.</vt:lpstr>
      <vt:lpstr>ПРОВЕРКА. Кейс 2. Организационно-методическое сопровождение педагогов в процессе подготовки их к участию в конкурсах профессионального мастерства.</vt:lpstr>
      <vt:lpstr>Кейс 3. Какие же качества высокоэффективного лидера вы отметили? </vt:lpstr>
      <vt:lpstr>Кейс 4. Психолого-педагогическая поддержка участников конкурсов профессионального мастерства.</vt:lpstr>
      <vt:lpstr>Кейс 5. Диалог в команде. Технология коучинга и принятие эффективных командных решений.</vt:lpstr>
      <vt:lpstr>Кейс 6. Роль руководителя в деятельности школьных методический объединений, творческих и проблемных групп.</vt:lpstr>
      <vt:lpstr>Кейс 7. Использование дистанционных образовательных технологий в процессе администрирования образовательной деятельности.</vt:lpstr>
      <vt:lpstr>РЕШЕНИЕ НАУЧНО-МЕТОДИЧЕСКОГО СОВЕТА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СТАЖИРОВОЧНАЯ ПЛОЩАДКА ДЛЯ РУКОВОДИТЕЛЕЙ ОБРАЗОВАТЕЛЬНЫХ  ОРГАНИЗАЦИЙ</dc:title>
  <dc:creator>Александр Колесников</dc:creator>
  <cp:lastModifiedBy>Александр Колесников</cp:lastModifiedBy>
  <cp:revision>8</cp:revision>
  <dcterms:created xsi:type="dcterms:W3CDTF">2021-09-13T05:42:31Z</dcterms:created>
  <dcterms:modified xsi:type="dcterms:W3CDTF">2021-09-14T05:50:47Z</dcterms:modified>
</cp:coreProperties>
</file>