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2" r:id="rId4"/>
    <p:sldId id="263" r:id="rId5"/>
    <p:sldId id="264" r:id="rId6"/>
    <p:sldId id="265" r:id="rId7"/>
    <p:sldId id="260" r:id="rId8"/>
    <p:sldId id="269" r:id="rId9"/>
    <p:sldId id="268" r:id="rId10"/>
    <p:sldId id="270" r:id="rId11"/>
    <p:sldId id="271" r:id="rId12"/>
    <p:sldId id="272" r:id="rId13"/>
    <p:sldId id="274" r:id="rId14"/>
    <p:sldId id="281" r:id="rId15"/>
    <p:sldId id="273" r:id="rId16"/>
    <p:sldId id="261" r:id="rId17"/>
    <p:sldId id="275" r:id="rId18"/>
    <p:sldId id="276" r:id="rId19"/>
    <p:sldId id="266" r:id="rId20"/>
    <p:sldId id="282" r:id="rId21"/>
    <p:sldId id="277" r:id="rId22"/>
    <p:sldId id="278" r:id="rId23"/>
    <p:sldId id="283" r:id="rId24"/>
    <p:sldId id="279" r:id="rId25"/>
    <p:sldId id="280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D6009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73" autoAdjust="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19BAE-C7F9-49E8-AB01-C7C932A83523}" type="datetimeFigureOut">
              <a:rPr lang="ru-RU" smtClean="0"/>
              <a:pPr/>
              <a:t>28.10.2024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6D1EF-C8F8-4F92-AB99-25F070FE94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19BAE-C7F9-49E8-AB01-C7C932A83523}" type="datetimeFigureOut">
              <a:rPr lang="ru-RU" smtClean="0"/>
              <a:pPr/>
              <a:t>28.10.2024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6D1EF-C8F8-4F92-AB99-25F070FE94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19BAE-C7F9-49E8-AB01-C7C932A83523}" type="datetimeFigureOut">
              <a:rPr lang="ru-RU" smtClean="0"/>
              <a:pPr/>
              <a:t>28.10.2024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6D1EF-C8F8-4F92-AB99-25F070FE94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19BAE-C7F9-49E8-AB01-C7C932A83523}" type="datetimeFigureOut">
              <a:rPr lang="ru-RU" smtClean="0"/>
              <a:pPr/>
              <a:t>28.10.2024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6D1EF-C8F8-4F92-AB99-25F070FE94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19BAE-C7F9-49E8-AB01-C7C932A83523}" type="datetimeFigureOut">
              <a:rPr lang="ru-RU" smtClean="0"/>
              <a:pPr/>
              <a:t>28.10.2024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6D1EF-C8F8-4F92-AB99-25F070FE94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19BAE-C7F9-49E8-AB01-C7C932A83523}" type="datetimeFigureOut">
              <a:rPr lang="ru-RU" smtClean="0"/>
              <a:pPr/>
              <a:t>28.10.2024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6D1EF-C8F8-4F92-AB99-25F070FE94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19BAE-C7F9-49E8-AB01-C7C932A83523}" type="datetimeFigureOut">
              <a:rPr lang="ru-RU" smtClean="0"/>
              <a:pPr/>
              <a:t>28.10.2024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6D1EF-C8F8-4F92-AB99-25F070FE94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19BAE-C7F9-49E8-AB01-C7C932A83523}" type="datetimeFigureOut">
              <a:rPr lang="ru-RU" smtClean="0"/>
              <a:pPr/>
              <a:t>28.10.2024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6D1EF-C8F8-4F92-AB99-25F070FE94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19BAE-C7F9-49E8-AB01-C7C932A83523}" type="datetimeFigureOut">
              <a:rPr lang="ru-RU" smtClean="0"/>
              <a:pPr/>
              <a:t>28.10.2024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6D1EF-C8F8-4F92-AB99-25F070FE94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19BAE-C7F9-49E8-AB01-C7C932A83523}" type="datetimeFigureOut">
              <a:rPr lang="ru-RU" smtClean="0"/>
              <a:pPr/>
              <a:t>28.10.2024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6D1EF-C8F8-4F92-AB99-25F070FE94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19BAE-C7F9-49E8-AB01-C7C932A83523}" type="datetimeFigureOut">
              <a:rPr lang="ru-RU" smtClean="0"/>
              <a:pPr/>
              <a:t>28.10.2024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6D1EF-C8F8-4F92-AB99-25F070FE94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419BAE-C7F9-49E8-AB01-C7C932A83523}" type="datetimeFigureOut">
              <a:rPr lang="ru-RU" smtClean="0"/>
              <a:pPr/>
              <a:t>28.10.2024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6D1EF-C8F8-4F92-AB99-25F070FE94F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2%20&#1063;&#1077;&#1073;&#1091;&#1088;&#1072;&#1096;&#1082;&#1072;%20-%20&#1057;&#1077;&#1082;&#1088;&#1077;&#1090;%20&#1087;&#1088;&#1072;&#1079;&#1076;&#1085;&#1080;&#1082;&#1072;%20-%20&#1057;&#1086;&#1102;&#1079;&#1084;&#1091;&#1083;&#1100;&#1090;&#1092;&#1080;&#1083;&#1100;&#1084;%20HD.mp4" TargetMode="Externa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3%20&#1044;&#1086;&#1073;&#1088;&#1086;%20&#1074;&#1086;&#1079;&#1074;&#1088;&#1072;&#1097;&#1072;&#1077;&#1090;&#1089;&#1103;.mp4" TargetMode="Externa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4%20&#1047;&#1086;&#1074;%20&#1073;&#1091;&#1073;&#1077;&#1085;&#1095;&#1080;&#1082;&#1086;&#1074;.mp4" TargetMode="Externa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4%20&#1047;&#1086;&#1074;%20&#1073;&#1091;&#1073;&#1077;&#1085;&#1095;&#1080;&#1082;&#1086;&#1074;.mp4" TargetMode="Externa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5_&#1055;&#1077;&#1095;&#1077;&#1085;&#1102;&#1096;&#1082;&#1080;_%20&#1040;&#1085;&#1080;&#1084;&#1072;&#1094;&#1080;&#1086;&#1085;&#1085;&#1099;&#1081;%20&#1084;&#1091;&#1083;&#1100;&#1090;&#1080;&#1082;%202020%20&#1075;&#1086;&#1076;&#1072;%20-%20&#1050;&#1086;&#1088;&#1086;&#1090;&#1082;&#1086;&#1084;&#1077;&#1090;&#1088;&#1072;&#1078;&#1085;&#1099;&#1077;%20&#1084;&#1091;&#1083;&#1100;&#1090;&#1092;&#1080;&#1083;&#1100;&#1084;&#1099;.mp4" TargetMode="Externa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6%20&#1052;&#1091;&#1083;&#1100;&#1090;&#1092;&#1080;&#1083;&#1100;&#1084;%20&#1087;&#1086;&#1083;&#1091;&#1095;&#1080;&#1083;%2059%20&#1085;&#1072;&#1075;&#1088;&#1072;&#1076;,%20&#1080;%20&#1089;&#1090;&#1086;&#1080;&#1090;%20&#1095;&#1077;&#1090;&#1099;&#1088;&#1105;&#1093;%20&#1084;&#1080;&#1085;&#1091;&#1090;%20&#1074;&#1072;&#1096;&#1077;&#1075;&#1086;%20&#1074;&#1085;&#1080;&#1084;&#1072;&#1085;&#1080;&#1103;%20&#1080;%20&#1091;&#1083;&#1099;&#1073;&#1082;&#1080;..mp4" TargetMode="Externa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7%20&#1055;&#1077;&#1089;&#1086;&#1095;&#1085;&#1080;&#1082;.mp4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7%20&#1055;&#1077;&#1089;&#1086;&#1095;&#1085;&#1080;&#1082;.mp4" TargetMode="Externa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8%20&#1041;&#1080;&#1083;&#1077;&#1090;%20&#1073;&#1077;&#1079;%20&#1084;&#1077;&#1089;&#1090;&#1072;.mp4" TargetMode="Externa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9%20&#1055;&#1086;&#1093;&#1086;&#1078;&#1080;&#1081;.mp4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9%20&#1055;&#1086;&#1093;&#1086;&#1078;&#1080;&#1081;.mp4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10%20&#1063;&#1080;&#1082;%20-%20&#1095;&#1080;&#1088;&#1080;&#1082;.mp4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User\Desktop\&#1064;&#1082;&#1086;&#1083;&#1072;%20&#1084;&#1086;&#1083;&#1086;&#1076;&#1086;&#1075;&#1086;%20&#1089;&#1083;&#1086;&#1074;&#1077;&#1089;&#1085;&#1080;&#1082;&#1072;\&#1042;&#1089;&#1077;&#1084;&#1080;&#1088;&#1085;&#1099;&#1081;%20&#1076;&#1077;&#1085;&#1100;%20&#1076;&#1086;&#1073;&#1088;&#1086;&#1090;&#1099;!%202023.mp4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User\Desktop\&#1064;&#1082;&#1086;&#1083;&#1072;%20&#1084;&#1086;&#1083;&#1086;&#1076;&#1086;&#1075;&#1086;%20&#1089;&#1083;&#1086;&#1074;&#1077;&#1089;&#1085;&#1080;&#1082;&#1072;\&#1041;&#1072;&#1088;&#1073;&#1072;&#1088;&#1080;&#1082;&#1080;%20-%20&#1041;&#1072;&#1088;&#1073;&#1072;&#1088;&#1080;&#1082;&#1080;%20(&#1044;&#1086;&#1073;&#1088;&#1086;&#1090;&#1072;)%20(mp3cut.net).mp3" TargetMode="External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images/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loud.mail.ru/public/YPff/VMb19EmKu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0%20&#1050;&#1088;&#1086;&#1090;&#1082;&#1080;&#1081;%20&#1083;&#1077;&#1074;.mp4" TargetMode="Externa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1&#1041;&#1072;&#1073;&#1091;&#1096;&#1082;&#1080;&#1085;%20&#1091;&#1088;&#1086;&#1082;.mp4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Формат фона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1619672" y="816388"/>
            <a:ext cx="590465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Областное государственное бюджетное учреждение </a:t>
            </a:r>
            <a:endParaRPr kumimoji="0" lang="en-US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дополнительного профессионального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образования</a:t>
            </a:r>
            <a:endParaRPr kumimoji="0" lang="en-US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«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Курский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институт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развития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образования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971600" y="1434843"/>
            <a:ext cx="7200800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1" u="none" strike="noStrike" cap="none" normalizeH="0" baseline="0" dirty="0" smtClean="0">
              <a:ln>
                <a:noFill/>
              </a:ln>
              <a:solidFill>
                <a:srgbClr val="D60093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D6009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Педагогическая практика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i="1" dirty="0" smtClean="0">
                <a:solidFill>
                  <a:srgbClr val="D60093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«П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D6009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одготовка к сочинению 9.3. ОГЭ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rgbClr val="D60093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D6009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средствами мультипликации: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D6009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</a:t>
            </a:r>
            <a:r>
              <a:rPr kumimoji="0" lang="ru-RU" sz="2400" b="1" i="1" u="none" strike="noStrike" cap="none" normalizeH="0" dirty="0" smtClean="0">
                <a:ln>
                  <a:noFill/>
                </a:ln>
                <a:solidFill>
                  <a:srgbClr val="D6009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мультфильма к тексту»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rgbClr val="D60093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11960" y="3501008"/>
            <a:ext cx="3921971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Учитель русского языка и литературы</a:t>
            </a:r>
          </a:p>
          <a:p>
            <a:pPr algn="ctr"/>
            <a:r>
              <a:rPr lang="ru-RU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униципального бюджетного </a:t>
            </a:r>
          </a:p>
          <a:p>
            <a:pPr algn="ctr"/>
            <a:r>
              <a:rPr lang="ru-RU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бщеобразовательного учреждения </a:t>
            </a:r>
          </a:p>
          <a:p>
            <a:pPr algn="ctr"/>
            <a:r>
              <a:rPr lang="ru-RU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«Гимназия № 2» города Курчатова</a:t>
            </a:r>
          </a:p>
          <a:p>
            <a:pPr algn="ctr"/>
            <a:r>
              <a:rPr lang="ru-RU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Курской области</a:t>
            </a:r>
          </a:p>
          <a:p>
            <a:pPr algn="ctr"/>
            <a:r>
              <a:rPr lang="ru-RU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Калина Елена Николаевна</a:t>
            </a:r>
            <a:endParaRPr lang="ru-RU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51920" y="5373216"/>
            <a:ext cx="16532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Курск, 202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unname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92280" y="4869160"/>
            <a:ext cx="1728192" cy="172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1115616" y="116632"/>
            <a:ext cx="7416824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Рекомендуемые мультфильмы</a:t>
            </a:r>
          </a:p>
          <a:p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2483768" y="764704"/>
            <a:ext cx="407707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Бабушкин урок (1986 г.)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Сохраненное изображение 2022-10-30_18-56-40.662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275856" y="1340768"/>
            <a:ext cx="3024336" cy="165618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11560" y="1988840"/>
            <a:ext cx="16033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Вопросы: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3851920" y="2836679"/>
            <a:ext cx="489654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24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251520" y="2492896"/>
            <a:ext cx="8208912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такое дружба?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изменился внук к концу каникул?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 что мы можем его уважать?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каких литературных произведениях встречается подобный сюжет?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Какие выводы вы сделали из увиденного?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Какие советы вы бы дали своим друзьям после просмотра этой картины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115616" y="0"/>
            <a:ext cx="7416824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Рекомендуемые мультфильмы</a:t>
            </a:r>
          </a:p>
          <a:p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3851920" y="2836679"/>
            <a:ext cx="489654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24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2267744" y="507449"/>
            <a:ext cx="5239511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Чебурашка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Секрет праздника.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Союзмультфильм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HD (2021 г.)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Рисунок 11" descr="Сохраненное изображение 2022-10-30_16-8-46.532.jpg">
            <a:hlinkClick r:id="rId2" action="ppaction://hlinkfile"/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23528" y="1700808"/>
            <a:ext cx="4368754" cy="2157721"/>
          </a:xfrm>
          <a:prstGeom prst="rect">
            <a:avLst/>
          </a:prstGeom>
        </p:spPr>
      </p:pic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4860032" y="2780928"/>
            <a:ext cx="284380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увидели?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 чём задумались?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удивило?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04048" y="2348880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Вопросы: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395536" y="3944042"/>
            <a:ext cx="842493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Кто из героев вам симпатичен?  Почему?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такое доброта?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Можно ли сказать, что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Чебурашка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Гена Крокодил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настоящие друзья? Почему?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Чебурашка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понял, что такое праздник?</a:t>
            </a:r>
          </a:p>
          <a:p>
            <a:pPr lvl="0">
              <a:buFont typeface="Arial" pitchFamily="34" charset="0"/>
              <a:buChar char="•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Почему они решили подарить торт и игрушки Шапокляк?</a:t>
            </a:r>
          </a:p>
          <a:p>
            <a:pPr lvl="0">
              <a:buFont typeface="Arial" pitchFamily="34" charset="0"/>
              <a:buChar char="•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Что, по-вашему, означает бескорыстность?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5004048" y="1321024"/>
            <a:ext cx="413995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Ключевые слова: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дружба, искренность,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бескорыстность, зависть, прощение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115616" y="0"/>
            <a:ext cx="7416824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Рекомендуемые мультфильмы</a:t>
            </a:r>
          </a:p>
          <a:p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3851920" y="2836679"/>
            <a:ext cx="489654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24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827584" y="548680"/>
            <a:ext cx="777686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Чебурашка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Секрет праздника.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Союзмультфильм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HD (2021 г.)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Рисунок 11" descr="Сохраненное изображение 2022-10-30_16-8-46.532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43808" y="1412776"/>
            <a:ext cx="3240360" cy="158417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419872" y="2924944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Вопросы: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539552" y="3356992"/>
            <a:ext cx="7992888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Какие чувства вызывает старушка Шапокляк? Какой мы видим её в начале мультфильма и какой в конце?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заставило её измениться?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вы думаете, будут ли и дальше дружить герои мультфильма?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Чтобы вы пожелали этим замечательным персонажам?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каком литературном произведении есть подобный сюжет?</a:t>
            </a:r>
            <a:endParaRPr kumimoji="0" lang="ru-RU" sz="2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475656" y="116632"/>
            <a:ext cx="7416824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Рекомендуемые мультфильмы</a:t>
            </a:r>
          </a:p>
          <a:p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3851920" y="2836679"/>
            <a:ext cx="489654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24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51920" y="1700808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Вопросы: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2555776" y="690464"/>
            <a:ext cx="554461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Добро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всегда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возвращается! (2018 г.)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Рисунок 12" descr="Сохраненное изображение 2022-10-30_17-5-52.342.jpg">
            <a:hlinkClick r:id="rId2" action="ppaction://hlinkfile"/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39552" y="1412776"/>
            <a:ext cx="3088298" cy="1872208"/>
          </a:xfrm>
          <a:prstGeom prst="rect">
            <a:avLst/>
          </a:prstGeom>
        </p:spPr>
      </p:pic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3707904" y="2060848"/>
            <a:ext cx="504056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увидели?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 чём задумались?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удивило?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323528" y="3317939"/>
            <a:ext cx="8496944" cy="2923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Почему </a:t>
            </a:r>
            <a:r>
              <a:rPr lang="ru-RU" sz="23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пёс</a:t>
            </a:r>
            <a:r>
              <a:rPr kumimoji="0" lang="ru-RU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поначалу враждебно отнесся к цапле?</a:t>
            </a:r>
            <a:endParaRPr kumimoji="0" lang="ru-RU" sz="2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Какой момент в мультфильме можно считать кульминационным?</a:t>
            </a:r>
            <a:endParaRPr kumimoji="0" lang="ru-RU" sz="2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заставило ее изменить отношение к птице?</a:t>
            </a:r>
            <a:endParaRPr kumimoji="0" lang="ru-RU" sz="2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такое забота?</a:t>
            </a:r>
            <a:endParaRPr kumimoji="0" lang="ru-RU" sz="2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вы думаете, почему цапля решила отблагодарить </a:t>
            </a:r>
            <a:r>
              <a:rPr lang="ru-RU" sz="23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пса</a:t>
            </a:r>
            <a:r>
              <a:rPr kumimoji="0" lang="ru-RU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</a:t>
            </a:r>
            <a:endParaRPr kumimoji="0" lang="ru-RU" sz="2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Чему учит этот мультфильм?</a:t>
            </a:r>
            <a:endParaRPr kumimoji="0" lang="ru-RU" sz="2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Какие произведения литературы, где герои проявляют доброту, заботу, отзывчивость вы читали?</a:t>
            </a:r>
            <a:endParaRPr kumimoji="0" lang="ru-RU" sz="2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5327576" y="1124744"/>
            <a:ext cx="381642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Ключевые слова: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оброта, забота, материнская любовь, взаимопонимание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Сохраненное изображение 2022-10-30_17-30-19.398.jpg">
            <a:hlinkClick r:id="rId2" action="ppaction://hlinkfile"/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79512" y="1340768"/>
            <a:ext cx="3672408" cy="252028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27584" y="0"/>
            <a:ext cx="7416824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Рекомендуемые мультфильмы</a:t>
            </a:r>
          </a:p>
          <a:p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3851920" y="2836679"/>
            <a:ext cx="489654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24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11960" y="2204864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Вопросы: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1907704" y="548680"/>
            <a:ext cx="475252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Зов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бубенчиков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(2013 г.)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179512" y="3933056"/>
            <a:ext cx="8568952" cy="186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Какие чувства вызывает у вас котенок? </a:t>
            </a:r>
            <a:endParaRPr kumimoji="0" lang="ru-RU" sz="2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Что, по-вашему, означает фразеологизм «живут как кошка с собакой»?</a:t>
            </a:r>
            <a:endParaRPr kumimoji="0" lang="ru-RU" sz="2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Почему в этом мультфильме собака защищает котенка?</a:t>
            </a:r>
            <a:endParaRPr kumimoji="0" lang="ru-RU" sz="2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такое материнская любовь?</a:t>
            </a:r>
            <a:endParaRPr kumimoji="0" lang="ru-RU" sz="2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3995936" y="1268760"/>
            <a:ext cx="486556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Ключевые слова: доброта, забота,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сострадание,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материнская любовь, чудо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139952" y="2708920"/>
            <a:ext cx="2750946" cy="14311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3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увидели?</a:t>
            </a:r>
            <a:endParaRPr lang="ru-RU" sz="23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3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 чём задумались? </a:t>
            </a:r>
            <a:endParaRPr lang="ru-RU" sz="23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3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удивило?</a:t>
            </a:r>
            <a:endParaRPr lang="ru-RU" sz="23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Сохраненное изображение 2022-10-30_17-30-19.398.jpg">
            <a:hlinkClick r:id="rId2" action="ppaction://hlinkfile"/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23528" y="1124744"/>
            <a:ext cx="3096344" cy="223224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27584" y="0"/>
            <a:ext cx="7416824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Рекомендуемые мультфильмы</a:t>
            </a:r>
          </a:p>
          <a:p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3851920" y="2836679"/>
            <a:ext cx="489654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24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72000" y="1412776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Вопросы: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1907704" y="548680"/>
            <a:ext cx="475252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Зов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бубенчиков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(2013 г.)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323528" y="3389947"/>
            <a:ext cx="8352928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вы думаете, почему именно под Рождество происходит множество чудесных историй?</a:t>
            </a:r>
            <a:endParaRPr kumimoji="0" lang="ru-RU" sz="2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вам хотелось когда-нибудь совершить добрый поступок накануне Нового года или Рождества? Почему?</a:t>
            </a:r>
            <a:endParaRPr kumimoji="0" lang="ru-RU" sz="2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Какие «Рождественские рассказы» вы читали?</a:t>
            </a:r>
            <a:endParaRPr kumimoji="0" lang="ru-RU" sz="2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Чему учат эти произведения?</a:t>
            </a:r>
            <a:endParaRPr kumimoji="0" lang="ru-RU" sz="2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491880" y="1844824"/>
            <a:ext cx="5178207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ru-RU" sz="23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Можно ли эту историю назвать чудесной? </a:t>
            </a:r>
          </a:p>
          <a:p>
            <a:pPr lvl="0">
              <a:buFont typeface="Arial" pitchFamily="34" charset="0"/>
              <a:buChar char="•"/>
            </a:pPr>
            <a:r>
              <a:rPr lang="ru-RU" sz="23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такое чудо?</a:t>
            </a:r>
            <a:endParaRPr lang="ru-RU" sz="23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3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27584" y="188640"/>
            <a:ext cx="7416824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Рекомендуемые мультфильмы</a:t>
            </a:r>
          </a:p>
          <a:p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3156043" y="834480"/>
            <a:ext cx="304692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Печенюшки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(2020 г.)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Сохраненное изображение 2022-10-30_18-23-13.885.jpg">
            <a:hlinkClick r:id="rId2" action="ppaction://hlinkfile"/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51520" y="1700808"/>
            <a:ext cx="3312368" cy="18002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707904" y="1844824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Вопросы: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635896" y="2204864"/>
            <a:ext cx="417646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увидели?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 чём задумались?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удивило?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Какие выводы сделали?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179512" y="3687901"/>
            <a:ext cx="8712968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Можно ли сказать, что эта ситуация стала для наших героев неким уроком этики? Почему? 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такое взаимопонимание? 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 вы думаете, чем грозит обществу отсутствие в нем взаимопонимания и уважения между людьми?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избежать подобных курьезных случаев?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Кто из  героев литературы мог бы послужить положительным примером доброжелательного отношения к окружающим?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5004048" y="1052736"/>
            <a:ext cx="396044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Ключевые слова: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дружба, искренность,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бескорыстность, зависть, прощение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99592" y="0"/>
            <a:ext cx="7416824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Рекомендуемые мультфильмы</a:t>
            </a:r>
          </a:p>
          <a:p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0" y="517903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Подарок (2014 г.)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Сохраненное изображение 2022-10-30_19-33-52.556.jpg">
            <a:hlinkClick r:id="rId2" action="ppaction://hlinkfile"/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23528" y="1052736"/>
            <a:ext cx="3600400" cy="194421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067944" y="1844824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Вопросы: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923928" y="2276872"/>
            <a:ext cx="417646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увидели?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 чём задумались?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удивило?</a:t>
            </a:r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323528" y="3356992"/>
            <a:ext cx="8568952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вы думаете, почему мама подарила сыну такого щенка?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Какие чувства испытал мальчик, получив такой подарок? Почему?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заставило мальчика изменить отношение к маленькому питомцу?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поразило его в щенке?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такое жизненные ценности?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такое счастье, по-вашему?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 flipV="1">
            <a:off x="4139952" y="1052736"/>
            <a:ext cx="482888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Ключевые слова: сила духа, мужество,</a:t>
            </a:r>
          </a:p>
          <a:p>
            <a:pPr algn="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материнская любовь, внутренний мир,</a:t>
            </a:r>
          </a:p>
          <a:p>
            <a:pPr algn="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жизненные ценности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Подарок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3768" y="1052736"/>
            <a:ext cx="4104456" cy="230762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99592" y="0"/>
            <a:ext cx="7416824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Рекомендуемые мультфильмы</a:t>
            </a:r>
          </a:p>
          <a:p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0" y="517903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Подарок (2014 г.)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23928" y="3284984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Вопросы: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539552" y="3757682"/>
            <a:ext cx="7920880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вы думаете, изменится ли к лучшему жизнь мальчика после встречи с таким веселым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</a:t>
            </a:r>
            <a:r>
              <a:rPr lang="ru-RU" sz="24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ё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хлапым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другом?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бы вы посоветовали людям, находящимся в трудной жизненной ситуации?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Кто из героев литературы является для вас примером решительности, мужества?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99592" y="0"/>
            <a:ext cx="7416824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Рекомендуемые мультфильмы</a:t>
            </a:r>
          </a:p>
          <a:p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2627784" y="692696"/>
            <a:ext cx="35283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Песочник (2017 г.)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07904" y="2276872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Вопросы: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2699792" y="2708920"/>
            <a:ext cx="4176464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увидели?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 чём задумались? 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удивило?</a:t>
            </a:r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179512" y="4077072"/>
            <a:ext cx="8640960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Можно ли сказать, что птицы напоминают нас самих: нашу нерешительность и боязнь нового?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чем можно сравнить океан? 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 вы думаете, что стало бы с птицей, если бы она не научилась прогонять страх?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Сохраненное изображение 2022-10-30_20-7-25.51.jpg">
            <a:hlinkClick r:id="rId2" action="ppaction://hlinkfile"/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51520" y="1556792"/>
            <a:ext cx="3312368" cy="237626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067944" y="1340768"/>
            <a:ext cx="485408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Ключевые слова: смелость, решительность, </a:t>
            </a:r>
          </a:p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материнская любовь, внутренний мир, </a:t>
            </a:r>
          </a:p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жизненные ценности, красота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Безымянный.png"/>
          <p:cNvPicPr>
            <a:picLocks noChangeAspect="1"/>
          </p:cNvPicPr>
          <p:nvPr/>
        </p:nvPicPr>
        <p:blipFill>
          <a:blip r:embed="rId2" cstate="print"/>
          <a:srcRect l="4326" t="7000" r="12988" b="14601"/>
          <a:stretch>
            <a:fillRect/>
          </a:stretch>
        </p:blipFill>
        <p:spPr>
          <a:xfrm>
            <a:off x="683568" y="4149080"/>
            <a:ext cx="2455471" cy="1584176"/>
          </a:xfrm>
          <a:prstGeom prst="round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9" name="Рисунок 8" descr="scale_12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6" y="2204864"/>
            <a:ext cx="2396897" cy="1584176"/>
          </a:xfrm>
          <a:prstGeom prst="roundRect">
            <a:avLst/>
          </a:prstGeom>
          <a:ln>
            <a:solidFill>
              <a:srgbClr val="7030A0"/>
            </a:solidFill>
          </a:ln>
        </p:spPr>
      </p:pic>
      <p:pic>
        <p:nvPicPr>
          <p:cNvPr id="12" name="Рисунок 11" descr="Cheburashka_images_4_1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6" y="260648"/>
            <a:ext cx="2490502" cy="1656184"/>
          </a:xfrm>
          <a:prstGeom prst="roundRect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</p:pic>
      <p:sp>
        <p:nvSpPr>
          <p:cNvPr id="13" name="TextBox 12"/>
          <p:cNvSpPr txBox="1"/>
          <p:nvPr/>
        </p:nvSpPr>
        <p:spPr>
          <a:xfrm>
            <a:off x="3563888" y="188640"/>
            <a:ext cx="5184576" cy="4678204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solidFill>
                  <a:srgbClr val="FF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Мультфильмы.</a:t>
            </a:r>
          </a:p>
          <a:p>
            <a:pPr algn="ctr"/>
            <a:r>
              <a:rPr lang="ru-RU" sz="2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Увлекательные, трогательные.</a:t>
            </a:r>
          </a:p>
          <a:p>
            <a:pPr algn="ctr"/>
            <a:r>
              <a:rPr lang="ru-RU" sz="2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Дарят радость и волшебство, </a:t>
            </a:r>
          </a:p>
          <a:p>
            <a:pPr algn="ctr"/>
            <a:r>
              <a:rPr lang="ru-RU" sz="2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открывают новое,</a:t>
            </a:r>
          </a:p>
          <a:p>
            <a:pPr algn="ctr"/>
            <a:r>
              <a:rPr lang="ru-RU" sz="2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наполняют жизнь яркими красками.</a:t>
            </a:r>
          </a:p>
          <a:p>
            <a:pPr algn="ctr"/>
            <a:r>
              <a:rPr lang="ru-RU" sz="2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Их любят и взрослые, и дети.</a:t>
            </a:r>
          </a:p>
          <a:p>
            <a:pPr algn="ctr"/>
            <a:r>
              <a:rPr lang="ru-RU" sz="2800" b="1" spc="50" dirty="0" smtClean="0">
                <a:ln w="11430"/>
                <a:solidFill>
                  <a:srgbClr val="FF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Пища для  глубоких размышлений.</a:t>
            </a:r>
          </a:p>
          <a:p>
            <a:pPr algn="ctr"/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87216" y="5445224"/>
            <a:ext cx="70567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4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риём </a:t>
            </a:r>
            <a:r>
              <a:rPr lang="ru-RU" sz="24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sz="24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SEE</a:t>
            </a:r>
            <a:r>
              <a:rPr lang="ru-RU" sz="24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en-US" sz="24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Think</a:t>
            </a:r>
            <a:r>
              <a:rPr lang="ru-RU" sz="24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Wonder</a:t>
            </a:r>
            <a:r>
              <a:rPr lang="ru-RU" sz="24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»,</a:t>
            </a:r>
          </a:p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т. е. «посмотри-задумайся-удивись</a:t>
            </a:r>
            <a:r>
              <a:rPr lang="ru-RU" sz="24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»…</a:t>
            </a:r>
            <a:endParaRPr lang="ru-RU" sz="2400" b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99592" y="0"/>
            <a:ext cx="7416824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Рекомендуемые мультфильмы</a:t>
            </a:r>
          </a:p>
          <a:p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3059832" y="692696"/>
            <a:ext cx="312880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Песочник (2017 г.)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91880" y="3645024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Вопросы: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503040" y="4005064"/>
            <a:ext cx="864096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 изменилось, когда птичка научилась преодолевать  свой страх?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 ей удалось справиться со страхом? 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Чем нерешительность опасна для человека?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значит быть решительным?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выработать в себе это качество?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кого из героев литературы можно этому научиться?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Сохраненное изображение 2022-10-30_20-7-25.51.jpg">
            <a:hlinkClick r:id="rId2" action="ppaction://hlinkfile"/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915816" y="1268760"/>
            <a:ext cx="3456384" cy="2232248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99592" y="0"/>
            <a:ext cx="7416824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Рекомендуемые мультфильмы</a:t>
            </a:r>
          </a:p>
          <a:p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2771800" y="546448"/>
            <a:ext cx="367240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Билет без места (2020 г.)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Сохраненное изображение 2022-10-30_20-35-54.902.jpg">
            <a:hlinkClick r:id="rId2" action="ppaction://hlinkfile"/>
          </p:cNvPr>
          <p:cNvPicPr/>
          <p:nvPr/>
        </p:nvPicPr>
        <p:blipFill>
          <a:blip r:embed="rId3" cstate="print"/>
          <a:srcRect l="2927" t="2317" r="3185"/>
          <a:stretch>
            <a:fillRect/>
          </a:stretch>
        </p:blipFill>
        <p:spPr>
          <a:xfrm>
            <a:off x="395537" y="980729"/>
            <a:ext cx="3384376" cy="288032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427984" y="3212976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Вопросы: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707904" y="3573016"/>
            <a:ext cx="3384376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увидели?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 чём задумались? 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удивило?</a:t>
            </a: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251520" y="4581128"/>
            <a:ext cx="874846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вы можете сказать о главной героине мультфильма?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такое настоящая доброта?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Какие выводы можно сделать из увиденного?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каких литературных произведениях мы видим примеры доброты и внутренней красоты человека?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3851920" y="980728"/>
            <a:ext cx="493305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300" b="1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Настоящая доброта </a:t>
            </a:r>
            <a:r>
              <a:rPr kumimoji="0" lang="ru-RU" sz="2300" b="1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—</a:t>
            </a:r>
            <a:r>
              <a:rPr kumimoji="0" lang="ru-RU" sz="2300" b="1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300" b="1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 когда ты готов отдать то, в чем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300" b="1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нуждаешься сам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33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4247456" y="2276872"/>
            <a:ext cx="489654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Ключевые слова: уважение, сила духа, взаимопонимание, доброта, внутренний мир, жизненные ценности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0"/>
            <a:ext cx="7416824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Рекомендуемые мультфильмы</a:t>
            </a:r>
          </a:p>
          <a:p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19672" y="3429000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Вопросы: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827584" y="3861048"/>
            <a:ext cx="3384376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увидели?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 чём задумались? 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удивило?</a:t>
            </a:r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3203848" y="548680"/>
            <a:ext cx="262834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Похожие  (2015 г.)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Сохраненное изображение 2022-10-30_21-2-42.139.jpg">
            <a:hlinkClick r:id="rId2" action="ppaction://hlinkfile"/>
          </p:cNvPr>
          <p:cNvPicPr/>
          <p:nvPr/>
        </p:nvPicPr>
        <p:blipFill>
          <a:blip r:embed="rId3" cstate="print"/>
          <a:srcRect l="3780" r="16529" b="2120"/>
          <a:stretch>
            <a:fillRect/>
          </a:stretch>
        </p:blipFill>
        <p:spPr>
          <a:xfrm>
            <a:off x="467544" y="980728"/>
            <a:ext cx="3704334" cy="2466906"/>
          </a:xfrm>
          <a:prstGeom prst="rect">
            <a:avLst/>
          </a:prstGeom>
        </p:spPr>
      </p:pic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179512" y="4797152"/>
            <a:ext cx="8640960" cy="1908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вы думаете, почему герои меняют цвета? Что это символизирует?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такое, по-вашему, внутренний мир?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значит богатый внутренний мир?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человеку его развивать? Что для этого нужно?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31216" y="980728"/>
            <a:ext cx="4089255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Остановись, мгновенье! </a:t>
            </a:r>
          </a:p>
          <a:p>
            <a:pPr algn="r"/>
            <a:r>
              <a:rPr lang="ru-RU" sz="24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Ты прекрасно!</a:t>
            </a:r>
          </a:p>
          <a:p>
            <a:pPr algn="r"/>
            <a:r>
              <a:rPr lang="ru-RU" sz="20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И. В. Гёте</a:t>
            </a:r>
          </a:p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427984" y="2276872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Ключевые слова: любовь, внутренний мир, семья, мечта, счастье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0"/>
            <a:ext cx="7416824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Рекомендуемые мультфильмы</a:t>
            </a:r>
          </a:p>
          <a:p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3789040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Вопросы: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3203848" y="620688"/>
            <a:ext cx="262834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Похожие  (2015 г.)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Сохраненное изображение 2022-10-30_21-2-42.139.jpg">
            <a:hlinkClick r:id="rId2" action="ppaction://hlinkfile"/>
          </p:cNvPr>
          <p:cNvPicPr/>
          <p:nvPr/>
        </p:nvPicPr>
        <p:blipFill>
          <a:blip r:embed="rId3" cstate="print"/>
          <a:srcRect l="3780" r="16529" b="2120"/>
          <a:stretch>
            <a:fillRect/>
          </a:stretch>
        </p:blipFill>
        <p:spPr>
          <a:xfrm>
            <a:off x="467544" y="1124744"/>
            <a:ext cx="3704334" cy="2466906"/>
          </a:xfrm>
          <a:prstGeom prst="rect">
            <a:avLst/>
          </a:prstGeom>
        </p:spPr>
      </p:pic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179512" y="4261400"/>
            <a:ext cx="8640960" cy="1723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значит, по-вашему, быть счастливым?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Какой совет вы дали бы взрослым, чтобы они тоже чувствовали себя счастливыми?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Какие выводы напрашиваются после просмотра этого мультфильма?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0" y="1772816"/>
            <a:ext cx="4089255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Остановись, мгновенье! </a:t>
            </a:r>
          </a:p>
          <a:p>
            <a:pPr algn="r"/>
            <a:r>
              <a:rPr lang="ru-RU" sz="24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Ты прекрасно!</a:t>
            </a:r>
          </a:p>
          <a:p>
            <a:pPr algn="r"/>
            <a:r>
              <a:rPr lang="ru-RU" sz="20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И. В. Гёте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0"/>
            <a:ext cx="7416824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Рекомендуемые мультфильмы</a:t>
            </a:r>
          </a:p>
          <a:p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2849637" y="515670"/>
            <a:ext cx="34447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Чик-чирик  (2018 г.)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Сохраненное изображение 2022-10-30_21-34-22.506.jpg">
            <a:hlinkClick r:id="rId2" action="ppaction://hlinkfile"/>
          </p:cNvPr>
          <p:cNvPicPr/>
          <p:nvPr/>
        </p:nvPicPr>
        <p:blipFill>
          <a:blip r:embed="rId3" cstate="print"/>
          <a:srcRect b="2809"/>
          <a:stretch>
            <a:fillRect/>
          </a:stretch>
        </p:blipFill>
        <p:spPr>
          <a:xfrm>
            <a:off x="251520" y="1124744"/>
            <a:ext cx="4392488" cy="238406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860032" y="2060848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Вопросы: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4644008" y="2564904"/>
            <a:ext cx="3384376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увидели?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 чём задумались? 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удивило?</a:t>
            </a:r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251520" y="3717032"/>
            <a:ext cx="856895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можно узнать о судьбе героини из этого мультфильма?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вы думаете, почему мы не видим её лица?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Что, по-вашему, символизирует канат, по которому она идёт?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Почему он меняется на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колючую проволоку, гирлянду,…канат?</a:t>
            </a:r>
          </a:p>
          <a:p>
            <a:pPr lvl="0" algn="just">
              <a:buFont typeface="Arial" pitchFamily="34" charset="0"/>
              <a:buChar char="•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Какие качества характера присущи героине мультфильма?</a:t>
            </a:r>
          </a:p>
          <a:p>
            <a:pPr lvl="0" algn="just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Что такое сила духа?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60032" y="1052736"/>
            <a:ext cx="40324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Ключевые слова: цель, мечта, жизненные ценности, счастье, сила духа, выбор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0"/>
            <a:ext cx="7416824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Рекомендуемые мультфильмы</a:t>
            </a:r>
          </a:p>
          <a:p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2849637" y="515670"/>
            <a:ext cx="34447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Чик-чирик  (2018 г.)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312728 (1).jfif"/>
          <p:cNvPicPr>
            <a:picLocks noChangeAspect="1"/>
          </p:cNvPicPr>
          <p:nvPr/>
        </p:nvPicPr>
        <p:blipFill>
          <a:blip r:embed="rId2" cstate="print"/>
          <a:srcRect l="2909" t="11151" r="4004" b="81499"/>
          <a:stretch>
            <a:fillRect/>
          </a:stretch>
        </p:blipFill>
        <p:spPr>
          <a:xfrm>
            <a:off x="395536" y="1052736"/>
            <a:ext cx="8496944" cy="929353"/>
          </a:xfrm>
          <a:prstGeom prst="rect">
            <a:avLst/>
          </a:prstGeom>
        </p:spPr>
      </p:pic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323528" y="2492896"/>
            <a:ext cx="8496944" cy="4062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Можно ли сказать, что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героиня мультфильма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была счастливым человеком?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такое счастье?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вы думаете, почему на протяжении всего мультфильма ее сопровождает Воробушек?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он олицетворяет?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Какой нравственный урок можно извлечь из этого мультфильма?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Если бы вам предстояло написать к нему афишу, какой бы она могла быть? Предложите свой текст афиши.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07904" y="2060848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Вопросы: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Education-Powerpoint-Background-Free-Imag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13 ноября…</a:t>
            </a:r>
            <a:endParaRPr lang="ru-RU" sz="6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11560" y="105273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>Что</a:t>
            </a:r>
            <a:r>
              <a:rPr kumimoji="0" lang="ru-RU" sz="5400" b="1" i="0" u="none" strike="noStrike" kern="1200" cap="none" spc="0" normalizeH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> за день календаря?</a:t>
            </a:r>
            <a:endParaRPr kumimoji="0" lang="ru-RU" sz="5400" b="1" i="0" u="none" strike="noStrike" kern="1200" cap="none" spc="0" normalizeH="0" baseline="0" noProof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6" name="Рисунок 5" descr="dc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47864" y="2708920"/>
            <a:ext cx="3024336" cy="39316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3203848" y="2060848"/>
            <a:ext cx="32283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Фрагмент урока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Education-Powerpoint-Background-Free-Imag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 descr="Сохраненное изображение 2023-10-23_20-34-48.694.jpg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print"/>
          <a:srcRect t="1836"/>
          <a:stretch>
            <a:fillRect/>
          </a:stretch>
        </p:blipFill>
        <p:spPr>
          <a:xfrm>
            <a:off x="1763688" y="260648"/>
            <a:ext cx="6047656" cy="3849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2555776" y="4149080"/>
            <a:ext cx="34563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Что вы увидели?</a:t>
            </a:r>
          </a:p>
          <a:p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2699792" y="4581128"/>
            <a:ext cx="33843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О чем задумались? </a:t>
            </a:r>
          </a:p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491880" y="5013176"/>
            <a:ext cx="21377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Что удивило?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43808" y="5445224"/>
            <a:ext cx="367240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Какие выводы сделали?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Education-Powerpoint-Background-Free-Imag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 descr="eea5e5e7-087a-5fe2-ab1f-d6dfccfddbfc.jf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3" descr="Education-Powerpoint-Background-Free-Imag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123728" y="3861048"/>
            <a:ext cx="691276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Толковый словарь 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С. И. Ожегова </a:t>
            </a:r>
            <a:endParaRPr lang="en-US" sz="3200" b="1" dirty="0" smtClean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  <a:p>
            <a:r>
              <a:rPr lang="ru-RU" sz="2400" b="1" dirty="0" smtClean="0">
                <a:latin typeface="Monotype Corsiva" pitchFamily="66" charset="0"/>
              </a:rPr>
              <a:t>ДОБРОТА</a:t>
            </a:r>
            <a:r>
              <a:rPr lang="ru-RU" sz="2400" b="1" dirty="0">
                <a:latin typeface="Monotype Corsiva" pitchFamily="66" charset="0"/>
              </a:rPr>
              <a:t>, </a:t>
            </a:r>
            <a:r>
              <a:rPr lang="ru-RU" sz="2400" b="1" dirty="0" smtClean="0">
                <a:latin typeface="Monotype Corsiva" pitchFamily="66" charset="0"/>
              </a:rPr>
              <a:t>-</a:t>
            </a:r>
            <a:r>
              <a:rPr lang="ru-RU" sz="2400" b="1" dirty="0" err="1" smtClean="0">
                <a:latin typeface="Monotype Corsiva" pitchFamily="66" charset="0"/>
              </a:rPr>
              <a:t>ы</a:t>
            </a:r>
            <a:r>
              <a:rPr lang="ru-RU" sz="2400" b="1" dirty="0">
                <a:latin typeface="Monotype Corsiva" pitchFamily="66" charset="0"/>
              </a:rPr>
              <a:t>, ж</a:t>
            </a:r>
            <a:r>
              <a:rPr lang="ru-RU" sz="2400" b="1" dirty="0" smtClean="0">
                <a:latin typeface="Monotype Corsiva" pitchFamily="66" charset="0"/>
              </a:rPr>
              <a:t>.</a:t>
            </a:r>
          </a:p>
          <a:p>
            <a:r>
              <a:rPr lang="ru-RU" sz="2400" dirty="0" smtClean="0">
                <a:latin typeface="Monotype Corsiva" pitchFamily="66" charset="0"/>
              </a:rPr>
              <a:t> </a:t>
            </a:r>
            <a:r>
              <a:rPr lang="ru-RU" sz="2400" dirty="0">
                <a:latin typeface="Monotype Corsiva" pitchFamily="66" charset="0"/>
              </a:rPr>
              <a:t>1. см. добрый</a:t>
            </a:r>
            <a:r>
              <a:rPr lang="ru-RU" sz="2400" dirty="0" smtClean="0">
                <a:latin typeface="Monotype Corsiva" pitchFamily="66" charset="0"/>
              </a:rPr>
              <a:t>.</a:t>
            </a:r>
          </a:p>
          <a:p>
            <a:r>
              <a:rPr lang="ru-RU" sz="2400" dirty="0" smtClean="0">
                <a:latin typeface="Monotype Corsiva" pitchFamily="66" charset="0"/>
              </a:rPr>
              <a:t> </a:t>
            </a:r>
            <a:r>
              <a:rPr lang="ru-RU" sz="2400" dirty="0">
                <a:latin typeface="Monotype Corsiva" pitchFamily="66" charset="0"/>
              </a:rPr>
              <a:t>2. Отзывчивость, душевное расположение к людям, стремление делать добро другим. Полон доброты кто-н.</a:t>
            </a:r>
            <a:r>
              <a:rPr lang="ru-RU" sz="2400" dirty="0" smtClean="0">
                <a:latin typeface="Monotype Corsiva" pitchFamily="66" charset="0"/>
              </a:rPr>
              <a:t/>
            </a:r>
            <a:br>
              <a:rPr lang="ru-RU" sz="2400" dirty="0" smtClean="0">
                <a:latin typeface="Monotype Corsiva" pitchFamily="66" charset="0"/>
              </a:rPr>
            </a:br>
            <a:r>
              <a:rPr lang="ru-RU" dirty="0" smtClean="0">
                <a:latin typeface="Monotype Corsiva" pitchFamily="66" charset="0"/>
              </a:rPr>
              <a:t/>
            </a:r>
            <a:br>
              <a:rPr lang="ru-RU" dirty="0" smtClean="0">
                <a:latin typeface="Monotype Corsiva" pitchFamily="66" charset="0"/>
              </a:rPr>
            </a:br>
            <a:endParaRPr lang="ru-RU" dirty="0">
              <a:latin typeface="Monotype Corsiva" pitchFamily="66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9144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>Что</a:t>
            </a:r>
            <a:r>
              <a:rPr kumimoji="0" lang="ru-RU" sz="5400" b="1" i="0" u="none" strike="noStrike" kern="1200" cap="none" spc="0" normalizeH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> 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такое доброта?</a:t>
            </a:r>
            <a:endParaRPr kumimoji="0" lang="ru-RU" sz="5400" b="1" i="0" u="none" strike="noStrike" kern="1200" cap="none" spc="0" normalizeH="0" baseline="0" noProof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7" name="Рисунок 6" descr="Lw5S8fWqYQ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55776" y="1052736"/>
            <a:ext cx="4602480" cy="2590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Барбарики - Барбарики (Доброта) (mp3cut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2843808" y="3212976"/>
            <a:ext cx="338262" cy="338262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043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png-transparent-emoji-emoticon-smiley-thought-question-mark-smiley-smiley-thumb-signal-sticker.png"/>
          <p:cNvPicPr>
            <a:picLocks noChangeAspect="1"/>
          </p:cNvPicPr>
          <p:nvPr/>
        </p:nvPicPr>
        <p:blipFill>
          <a:blip r:embed="rId2" cstate="print"/>
          <a:srcRect l="16435" r="15773"/>
          <a:stretch>
            <a:fillRect/>
          </a:stretch>
        </p:blipFill>
        <p:spPr>
          <a:xfrm>
            <a:off x="7884368" y="5589240"/>
            <a:ext cx="1008112" cy="10005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251520" y="260648"/>
            <a:ext cx="87849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Виды работы над мультипликационными фильмами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1124744"/>
            <a:ext cx="8712968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1. Беседа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проблемного характера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посвященная решению какого-либо нравственного вопроса:</a:t>
            </a: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 Как вы думаете, правильно ли поступили герои? Почему? 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как бы вы поступили на их месте? и др.)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Что в поведении героев вам близко, а что вызывает отрицание? 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2. «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Стоп-кадр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остановка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мультфильма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кульминационный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момент и просьба предположить, что будет  дальше? Почему вы так считаете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адания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на развитие лексико-грамматического строя и связной речи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(«Назови ласково»; «Отгадай и покажи»; «Один — много»; «Слова наоборот»; «Придумай слова-друзья»; «Подбери родственные слова»; «Закончи предложение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»)…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Education-Powerpoint-Background-Free-Imag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8229600" cy="114300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600" b="1" dirty="0" smtClean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Волшебные эпитеты!</a:t>
            </a:r>
            <a:endParaRPr lang="ru-RU" sz="6600" b="1" dirty="0">
              <a:ln w="11430"/>
              <a:solidFill>
                <a:schemeClr val="accent5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683568" y="141277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1200" cap="none" spc="0" normalizeH="0" baseline="0" noProof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>Кто</a:t>
            </a:r>
            <a:r>
              <a:rPr kumimoji="0" lang="ru-RU" sz="6600" b="1" i="0" u="none" strike="noStrike" kern="1200" cap="none" spc="0" normalizeH="0" noProof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> больше?</a:t>
            </a:r>
            <a:endParaRPr kumimoji="0" lang="ru-RU" sz="6600" b="1" i="0" u="none" strike="noStrike" kern="1200" cap="none" spc="0" normalizeH="0" baseline="0" noProof="0" dirty="0" smtClean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8" name="Рисунок 7" descr="NWFC8gjPIZ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87824" y="2852936"/>
            <a:ext cx="4386487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Education-Powerpoint-Background-Free-Imag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8229600" cy="114300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600" b="1" dirty="0" smtClean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Ода доброте</a:t>
            </a:r>
            <a:endParaRPr lang="ru-RU" sz="6600" b="1" dirty="0">
              <a:ln w="11430"/>
              <a:solidFill>
                <a:schemeClr val="accent5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683568" y="9807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1. Доброта.</a:t>
            </a:r>
            <a:endParaRPr kumimoji="0" lang="ru-RU" sz="5400" b="1" i="0" u="none" strike="noStrike" kern="1200" cap="none" spc="0" normalizeH="0" baseline="0" noProof="0" dirty="0" smtClean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83568" y="2060848"/>
            <a:ext cx="8229600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>      2.</a:t>
            </a:r>
            <a:r>
              <a:rPr kumimoji="0" lang="ru-RU" sz="2800" b="1" i="0" u="none" strike="noStrike" kern="1200" cap="none" spc="0" normalizeH="0" noProof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> </a:t>
            </a:r>
            <a:r>
              <a:rPr kumimoji="0" lang="ru-RU" sz="3300" b="1" i="0" u="none" strike="noStrike" kern="1200" cap="none" spc="0" normalizeH="0" baseline="0" noProof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>- 2 прилагательных , раскрывающих характерные признаки понятия/предмета</a:t>
            </a:r>
            <a:r>
              <a:rPr kumimoji="0" lang="ru-RU" sz="3600" b="1" i="0" u="none" strike="noStrike" kern="1200" cap="none" spc="0" normalizeH="0" baseline="0" noProof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>.</a:t>
            </a:r>
            <a:endParaRPr kumimoji="0" lang="ru-RU" sz="2800" b="1" i="0" u="none" strike="noStrike" kern="1200" cap="none" spc="0" normalizeH="0" baseline="0" noProof="0" dirty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914400" y="3284984"/>
            <a:ext cx="8229600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900" b="1" i="0" u="none" strike="noStrike" kern="1200" cap="none" spc="0" normalizeH="0" baseline="0" noProof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>      3.</a:t>
            </a:r>
            <a:r>
              <a:rPr kumimoji="0" lang="ru-RU" sz="3900" b="1" i="0" u="none" strike="noStrike" kern="1200" cap="none" spc="0" normalizeH="0" noProof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> </a:t>
            </a:r>
            <a:r>
              <a:rPr kumimoji="0" lang="ru-RU" sz="3900" b="1" i="0" u="none" strike="noStrike" kern="1200" cap="none" spc="0" normalizeH="0" baseline="0" noProof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>- 3</a:t>
            </a:r>
            <a:r>
              <a:rPr kumimoji="0" lang="ru-RU" sz="3900" b="1" i="0" u="none" strike="noStrike" kern="1200" cap="none" spc="0" normalizeH="0" noProof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> глагола, </a:t>
            </a:r>
            <a:r>
              <a:rPr kumimoji="0" lang="ru-RU" sz="3900" b="1" i="0" u="none" strike="noStrike" kern="1200" cap="none" spc="0" normalizeH="0" noProof="0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>называющи</a:t>
            </a:r>
            <a:r>
              <a:rPr lang="ru-RU" sz="39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х</a:t>
            </a:r>
            <a:r>
              <a:rPr kumimoji="0" lang="ru-RU" sz="3900" b="1" i="0" u="none" strike="noStrike" kern="1200" cap="none" spc="0" normalizeH="0" noProof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> действия, свойственные  данному понятию/предмету.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914400" y="4437112"/>
            <a:ext cx="8229600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300" b="1" i="0" u="none" strike="noStrike" kern="1200" cap="none" spc="0" normalizeH="0" baseline="0" noProof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>     4. - </a:t>
            </a:r>
            <a:r>
              <a:rPr lang="ru-RU" sz="53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П</a:t>
            </a:r>
            <a:r>
              <a:rPr kumimoji="0" lang="ru-RU" sz="5300" b="1" i="0" u="none" strike="noStrike" kern="1200" cap="none" spc="0" normalizeH="0" baseline="0" noProof="0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>редложение</a:t>
            </a:r>
            <a:r>
              <a:rPr kumimoji="0" lang="ru-RU" sz="5300" b="1" i="0" u="none" strike="noStrike" kern="1200" cap="none" spc="0" normalizeH="0" baseline="0" noProof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>, раскрывающее суть темы или отношение к ней. </a:t>
            </a:r>
            <a:endParaRPr kumimoji="0" lang="ru-RU" sz="5300" b="1" i="0" u="none" strike="noStrike" kern="1200" cap="none" spc="0" normalizeH="0" noProof="0" dirty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onotype Corsiva" pitchFamily="66" charset="0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914400" y="5301208"/>
            <a:ext cx="8229600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300" b="1" i="0" u="none" strike="noStrike" kern="1200" cap="none" spc="0" normalizeH="0" baseline="0" noProof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>     </a:t>
            </a:r>
            <a:r>
              <a:rPr kumimoji="0" lang="ru-RU" sz="3300" b="1" i="0" u="none" strike="noStrike" kern="1200" cap="none" spc="0" normalizeH="0" baseline="0" noProof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>5. – Слово</a:t>
            </a:r>
            <a:r>
              <a:rPr kumimoji="0" lang="ru-RU" sz="3300" b="1" i="0" u="none" strike="noStrike" kern="1200" cap="none" spc="0" normalizeH="0" noProof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> – резюме (синоним темы).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12" name="Рисунок 11" descr="png-transparent-emoji-emoticon-smiley-thought-question-mark-smiley-smiley-thumb-signal-sticker.png"/>
          <p:cNvPicPr>
            <a:picLocks noChangeAspect="1"/>
          </p:cNvPicPr>
          <p:nvPr/>
        </p:nvPicPr>
        <p:blipFill>
          <a:blip r:embed="rId3" cstate="print"/>
          <a:srcRect l="16435" r="15773"/>
          <a:stretch>
            <a:fillRect/>
          </a:stretch>
        </p:blipFill>
        <p:spPr>
          <a:xfrm>
            <a:off x="1403648" y="332656"/>
            <a:ext cx="1008112" cy="10005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Education-Powerpoint-Background-Free-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755576" y="116632"/>
            <a:ext cx="8229600" cy="114300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600" b="1" dirty="0" smtClean="0">
                <a:ln w="11430"/>
                <a:solidFill>
                  <a:srgbClr val="E03CC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Ода доброте</a:t>
            </a:r>
            <a:endParaRPr lang="ru-RU" sz="6600" b="1" dirty="0">
              <a:ln w="11430"/>
              <a:solidFill>
                <a:srgbClr val="E03CC9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6" name="Заголовок 1"/>
          <p:cNvSpPr txBox="1">
            <a:spLocks noGrp="1"/>
          </p:cNvSpPr>
          <p:nvPr>
            <p:ph idx="1"/>
          </p:nvPr>
        </p:nvSpPr>
        <p:spPr>
          <a:xfrm>
            <a:off x="611560" y="1124744"/>
            <a:ext cx="8229600" cy="6766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8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Доброта.</a:t>
            </a:r>
            <a:endParaRPr kumimoji="0" lang="ru-RU" sz="4800" b="1" i="0" u="none" strike="noStrike" kern="1200" cap="none" spc="0" normalizeH="0" baseline="0" noProof="0" dirty="0" smtClean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683568" y="1628800"/>
            <a:ext cx="8229600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>      </a:t>
            </a:r>
            <a:r>
              <a:rPr kumimoji="0" lang="ru-RU" sz="4000" b="1" i="0" u="none" strike="noStrike" kern="1200" cap="none" spc="0" normalizeH="0" baseline="0" noProof="0" dirty="0" smtClean="0">
                <a:ln w="11430"/>
                <a:solidFill>
                  <a:srgbClr val="3366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>Искренняя,</a:t>
            </a:r>
            <a:r>
              <a:rPr kumimoji="0" lang="ru-RU" sz="4000" b="1" i="0" u="none" strike="noStrike" kern="1200" cap="none" spc="0" normalizeH="0" noProof="0" dirty="0" smtClean="0">
                <a:ln w="11430"/>
                <a:solidFill>
                  <a:srgbClr val="3366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> неисчерпаемая.</a:t>
            </a:r>
            <a:endParaRPr kumimoji="0" lang="ru-RU" sz="4000" b="1" i="0" u="none" strike="noStrike" kern="1200" cap="none" spc="0" normalizeH="0" baseline="0" noProof="0" dirty="0" smtClean="0">
              <a:ln w="11430"/>
              <a:solidFill>
                <a:srgbClr val="3366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611560" y="2636912"/>
            <a:ext cx="8229600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>      </a:t>
            </a:r>
            <a:r>
              <a:rPr kumimoji="0" lang="ru-RU" sz="4000" b="1" i="0" u="none" strike="noStrike" kern="1200" cap="none" spc="0" normalizeH="0" baseline="0" noProof="0" dirty="0" smtClean="0">
                <a:ln w="11430"/>
                <a:solidFill>
                  <a:srgbClr val="3366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>Согревает,</a:t>
            </a:r>
            <a:r>
              <a:rPr kumimoji="0" lang="ru-RU" sz="4000" b="1" i="0" u="none" strike="noStrike" kern="1200" cap="none" spc="0" normalizeH="0" noProof="0" dirty="0" smtClean="0">
                <a:ln w="11430"/>
                <a:solidFill>
                  <a:srgbClr val="3366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> утешает,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noProof="0" dirty="0" smtClean="0">
                <a:ln w="11430"/>
                <a:solidFill>
                  <a:srgbClr val="3366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>воскрешает.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83568" y="2996952"/>
            <a:ext cx="8229600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043608" y="3573016"/>
            <a:ext cx="7906072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noProof="0" dirty="0" smtClean="0">
              <a:ln w="11430"/>
              <a:solidFill>
                <a:srgbClr val="3366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onotype Corsiva" pitchFamily="66" charset="0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noProof="0" dirty="0" smtClean="0">
                <a:ln w="11430"/>
                <a:solidFill>
                  <a:srgbClr val="3366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>Охраняет мир от </a:t>
            </a:r>
            <a:r>
              <a:rPr lang="ru-RU" sz="4000" b="1" dirty="0" smtClean="0">
                <a:ln w="11430"/>
                <a:solidFill>
                  <a:srgbClr val="3366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 зла,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ln w="11430"/>
                <a:solidFill>
                  <a:srgbClr val="3366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просветляет души.</a:t>
            </a:r>
            <a:endParaRPr kumimoji="0" lang="ru-RU" sz="4000" b="1" i="0" u="none" strike="noStrike" kern="1200" cap="none" spc="0" normalizeH="0" noProof="0" dirty="0" smtClean="0">
              <a:ln w="11430"/>
              <a:solidFill>
                <a:srgbClr val="3366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onotype Corsiva" pitchFamily="66" charset="0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539552" y="4293096"/>
            <a:ext cx="8229600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683568" y="4869160"/>
            <a:ext cx="8589640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ln w="11430"/>
                <a:solidFill>
                  <a:srgbClr val="3366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Рука, протянутая ближнему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ln w="11430"/>
                <a:solidFill>
                  <a:srgbClr val="3366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в трудную минуту!</a:t>
            </a:r>
            <a:endParaRPr kumimoji="0" lang="ru-RU" sz="4000" b="1" i="0" u="none" strike="noStrike" kern="1200" cap="none" spc="0" normalizeH="0" baseline="0" noProof="0" dirty="0" smtClean="0">
              <a:ln w="11430"/>
              <a:solidFill>
                <a:srgbClr val="3366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14" name="Рисунок 13" descr="vCcpvQXyj3U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6" y="188640"/>
            <a:ext cx="1944216" cy="1584176"/>
          </a:xfrm>
          <a:prstGeom prst="ellipse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 descr="3d262903d7f366d12feb9054a1136a0f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7092280" y="5229200"/>
            <a:ext cx="1753088" cy="1484268"/>
          </a:xfrm>
          <a:prstGeom prst="ellipse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Education-Powerpoint-Background-Free-Imag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714202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Примеры из жизненного/</a:t>
            </a:r>
            <a:br>
              <a:rPr lang="ru-RU" sz="6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6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читательского опыта</a:t>
            </a:r>
            <a:endParaRPr lang="ru-RU" sz="66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6" name="Рисунок 5" descr="5548504c2ba173e9ad84192d9bbbc6c1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1700808"/>
            <a:ext cx="4096455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maxresdefaul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552" y="1700808"/>
            <a:ext cx="4051942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i.jfif"/>
          <p:cNvPicPr>
            <a:picLocks noChangeAspect="1"/>
          </p:cNvPicPr>
          <p:nvPr/>
        </p:nvPicPr>
        <p:blipFill>
          <a:blip r:embed="rId5" cstate="print"/>
          <a:srcRect b="6250"/>
          <a:stretch>
            <a:fillRect/>
          </a:stretch>
        </p:blipFill>
        <p:spPr>
          <a:xfrm>
            <a:off x="2483768" y="4149080"/>
            <a:ext cx="4536504" cy="2518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Education-Powerpoint-Background-Free-Imag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maxresdefault.jpg"/>
          <p:cNvPicPr>
            <a:picLocks noChangeAspect="1"/>
          </p:cNvPicPr>
          <p:nvPr/>
        </p:nvPicPr>
        <p:blipFill>
          <a:blip r:embed="rId3" cstate="print"/>
          <a:srcRect l="2395"/>
          <a:stretch>
            <a:fillRect/>
          </a:stretch>
        </p:blipFill>
        <p:spPr>
          <a:xfrm>
            <a:off x="2123728" y="476672"/>
            <a:ext cx="5868144" cy="33818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1187624" y="4149080"/>
            <a:ext cx="75937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Пожелаем друг другу добра!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Education-Powerpoint-Background-Free-Imag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43608" y="1268760"/>
            <a:ext cx="763284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Иллюстрации: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https://yandex.ru/images/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Банк мультипликационных фильмов: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https://cloud.mail.ru/public/YPff/VMb19EmKu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r>
              <a:rPr lang="ru-RU" dirty="0" smtClean="0"/>
              <a:t>                                                                                                       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259632" y="332656"/>
            <a:ext cx="756084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Интернет-</a:t>
            </a:r>
            <a:r>
              <a:rPr lang="ru-RU" sz="2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сточники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55776" y="4221088"/>
            <a:ext cx="4531818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внимание! 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1520" y="260648"/>
            <a:ext cx="87849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Виды работы над мультипликационными фильмами 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908720"/>
            <a:ext cx="813690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7" name="Рисунок 6" descr="png-transparent-emoji-emoticon-smiley-thought-question-mark-smiley-smiley-thumb-signal-sticker.png"/>
          <p:cNvPicPr>
            <a:picLocks noChangeAspect="1"/>
          </p:cNvPicPr>
          <p:nvPr/>
        </p:nvPicPr>
        <p:blipFill>
          <a:blip r:embed="rId2" cstate="print"/>
          <a:srcRect l="16435" r="15773"/>
          <a:stretch>
            <a:fillRect/>
          </a:stretch>
        </p:blipFill>
        <p:spPr>
          <a:xfrm>
            <a:off x="7668344" y="5661248"/>
            <a:ext cx="1008112" cy="10005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251520" y="1556792"/>
            <a:ext cx="8712968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Путаница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восстановление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последовательности событий и составление рассказов по серии фрагментов мультфильма, с последующим проигрыванием.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 «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Калейдоскоп кадров»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– составление новой истории на основе фрагментов разных мультфильмов.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 «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Дублер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использование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схемы-сюжета популярного мультфильма для создания новой истории.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 «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Загадки»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 загадывание загадок о героях, о мультфильмах, об их отличительных особенностях.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1520" y="260648"/>
            <a:ext cx="86409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Виды работы над мультипликационными фильмами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908720"/>
            <a:ext cx="813690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7" name="Рисунок 6" descr="png-transparent-emoji-emoticon-smiley-thought-question-mark-smiley-smiley-thumb-signal-sticker.png"/>
          <p:cNvPicPr>
            <a:picLocks noChangeAspect="1"/>
          </p:cNvPicPr>
          <p:nvPr/>
        </p:nvPicPr>
        <p:blipFill>
          <a:blip r:embed="rId2" cstate="print"/>
          <a:srcRect l="16435" r="15773"/>
          <a:stretch>
            <a:fillRect/>
          </a:stretch>
        </p:blipFill>
        <p:spPr>
          <a:xfrm>
            <a:off x="7668344" y="5440890"/>
            <a:ext cx="1012478" cy="10048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TextBox 8"/>
          <p:cNvSpPr txBox="1"/>
          <p:nvPr/>
        </p:nvSpPr>
        <p:spPr>
          <a:xfrm>
            <a:off x="251520" y="1196752"/>
            <a:ext cx="8568952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8.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Режиссер»: </a:t>
            </a:r>
          </a:p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а) изменение деталей, эпизодов мультфильма;</a:t>
            </a:r>
          </a:p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б) придумывание продолжения мультфильма по его началу;</a:t>
            </a:r>
          </a:p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в) придумывание продолжения мультфильма по начальному и конечному фрагменту.</a:t>
            </a:r>
          </a:p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9. Иллюстрирование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 рисование понравившегося героя, или момента, или выражение в красках эмоций, которые вызвал мультфильм.  </a:t>
            </a:r>
          </a:p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10. «Реклама»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 придумывание рекламного текста и его озвучивание. 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5536" y="260648"/>
            <a:ext cx="85689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Виды работы над мультипликационными фильмами 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908720"/>
            <a:ext cx="813690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7" name="Рисунок 6" descr="png-transparent-emoji-emoticon-smiley-thought-question-mark-smiley-smiley-thumb-signal-sticker.png"/>
          <p:cNvPicPr>
            <a:picLocks noChangeAspect="1"/>
          </p:cNvPicPr>
          <p:nvPr/>
        </p:nvPicPr>
        <p:blipFill>
          <a:blip r:embed="rId2" cstate="print"/>
          <a:srcRect l="16435" r="15773"/>
          <a:stretch>
            <a:fillRect/>
          </a:stretch>
        </p:blipFill>
        <p:spPr>
          <a:xfrm>
            <a:off x="7092280" y="4869160"/>
            <a:ext cx="1588542" cy="15765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755576" y="1412776"/>
            <a:ext cx="7992888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11. «Оживление мультфильма»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озвучивание, репетиция, проигрывание мультфильма.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12. «Рецензия» на мультфильм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(для школьников 8-9 классов):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описание произведения, смысловая часть, техническая часть, заключение.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547664" y="260648"/>
            <a:ext cx="7416824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Рекомендуемые мультфильмы</a:t>
            </a:r>
          </a:p>
          <a:p>
            <a:pPr algn="r"/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31840" y="908720"/>
            <a:ext cx="5760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Ламберт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застенчивый лев (1952 г.)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dirty="0"/>
          </a:p>
        </p:txBody>
      </p:sp>
      <p:pic>
        <p:nvPicPr>
          <p:cNvPr id="16" name="Рисунок 15" descr="Кроткий лев.jpg">
            <a:hlinkClick r:id="rId2" action="ppaction://hlinkfile"/>
          </p:cNvPr>
          <p:cNvPicPr/>
          <p:nvPr/>
        </p:nvPicPr>
        <p:blipFill>
          <a:blip r:embed="rId3" cstate="print"/>
          <a:srcRect l="21730"/>
          <a:stretch>
            <a:fillRect/>
          </a:stretch>
        </p:blipFill>
        <p:spPr>
          <a:xfrm>
            <a:off x="323528" y="188640"/>
            <a:ext cx="2592288" cy="1656184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79512" y="2060848"/>
            <a:ext cx="871296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Вопросы: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Что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увидели?</a:t>
            </a:r>
          </a:p>
          <a:p>
            <a:pPr lvl="0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чём задумались? </a:t>
            </a:r>
          </a:p>
          <a:p>
            <a:pPr lvl="0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Что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удивило?</a:t>
            </a:r>
          </a:p>
          <a:p>
            <a:pPr lvl="0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Почему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одна из овец очень горевала?</a:t>
            </a:r>
          </a:p>
          <a:p>
            <a:pPr lvl="0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Как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она приняла львенка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Как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вы думаете, почему её не смущала непохожесть Ламберта на других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lvl="0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Каким фразеологизмом можно охарактеризовать положение Ламберта? Почему?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чем, по-вашему, сила материнской любви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Каким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вырос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Ламбрет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? 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19872" y="1412776"/>
            <a:ext cx="5400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Ключевые слова: материнская любовь, </a:t>
            </a:r>
          </a:p>
          <a:p>
            <a:pPr algn="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доброта, смелость, отвага</a:t>
            </a:r>
            <a:endParaRPr lang="ru-RU" sz="20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547664" y="260648"/>
            <a:ext cx="7416824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Рекомендуемые мультфильмы</a:t>
            </a:r>
          </a:p>
          <a:p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23728" y="908720"/>
            <a:ext cx="676875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Ламберт – застенчивый лев (1952 г.)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dirty="0"/>
          </a:p>
        </p:txBody>
      </p:sp>
      <p:pic>
        <p:nvPicPr>
          <p:cNvPr id="16" name="Рисунок 15" descr="Кроткий лев.jpg"/>
          <p:cNvPicPr/>
          <p:nvPr/>
        </p:nvPicPr>
        <p:blipFill>
          <a:blip r:embed="rId2" cstate="print"/>
          <a:srcRect l="21730"/>
          <a:stretch>
            <a:fillRect/>
          </a:stretch>
        </p:blipFill>
        <p:spPr>
          <a:xfrm>
            <a:off x="323528" y="188640"/>
            <a:ext cx="2160240" cy="1728192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1520" y="1916832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Вопросы: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251520" y="2276872"/>
            <a:ext cx="8136904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Можно ли сказать, что вначале он чувствовал в себе львиную натуру?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заставило его измениться, проявить свои природные качества?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такое смелость?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Какие чувства испытывала после произошедшего мать-овечка?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стали относиться к Ламберту в стаде?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Согласны ли вы с утверждением</a:t>
            </a: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что н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астоящая любовь способна творить чудеса?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это раскрывается в картине?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547664" y="260648"/>
            <a:ext cx="7416824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Рекомендуемые мультфильмы</a:t>
            </a:r>
          </a:p>
          <a:p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2508210" y="831777"/>
            <a:ext cx="407707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Бабушкин урок (1986 г.)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Сохраненное изображение 2022-10-30_18-56-40.662.jpg">
            <a:hlinkClick r:id="rId2" action="ppaction://hlinkfile"/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11560" y="1340768"/>
            <a:ext cx="3456384" cy="194421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139952" y="1988840"/>
            <a:ext cx="16033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Вопросы: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395536" y="3555014"/>
            <a:ext cx="8568952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Каким мы видим Петю в самом начале фильма?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вы думаете, какие чувства испытала бабушка, встретив внука-лентяя?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 какой хитрости она решила прибегнуть, чтобы перевоспитать его?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какими трудностями столкнулся Петя на этом пути?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помогло ему справиться со сложностями?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4211960" y="2348880"/>
            <a:ext cx="316835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увидели?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 чём задумались?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удивило?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99992" y="1268760"/>
            <a:ext cx="453842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Ключевые слова: труд, забота, </a:t>
            </a:r>
          </a:p>
          <a:p>
            <a:pPr algn="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дружба, взаимовыручка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519</TotalTime>
  <Words>1994</Words>
  <Application>Microsoft Office PowerPoint</Application>
  <PresentationFormat>Экран (4:3)</PresentationFormat>
  <Paragraphs>325</Paragraphs>
  <Slides>35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13 ноября…</vt:lpstr>
      <vt:lpstr>Слайд 27</vt:lpstr>
      <vt:lpstr>Слайд 28</vt:lpstr>
      <vt:lpstr>Слайд 29</vt:lpstr>
      <vt:lpstr>Волшебные эпитеты!</vt:lpstr>
      <vt:lpstr>Ода доброте</vt:lpstr>
      <vt:lpstr>Ода доброте</vt:lpstr>
      <vt:lpstr>Примеры из жизненного/ читательского опыта</vt:lpstr>
      <vt:lpstr>Слайд 34</vt:lpstr>
      <vt:lpstr>Слайд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49</cp:revision>
  <dcterms:created xsi:type="dcterms:W3CDTF">2022-11-13T08:21:33Z</dcterms:created>
  <dcterms:modified xsi:type="dcterms:W3CDTF">2024-10-27T21:27:25Z</dcterms:modified>
</cp:coreProperties>
</file>