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59" r:id="rId6"/>
    <p:sldId id="266" r:id="rId7"/>
    <p:sldId id="260" r:id="rId8"/>
    <p:sldId id="261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C25D2-5A03-4D5D-A42A-886F8808730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AD122-7B44-4704-A43E-AC2F75BC5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753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AD122-7B44-4704-A43E-AC2F75BC505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3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38D8581-6AB5-4802-B17D-94E18F7E93E6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8745CD-EA15-4F84-A3F6-626BC8F11DE3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Многогранники.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Призма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484784"/>
            <a:ext cx="6048672" cy="4688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84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Домашнее задание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2288" y="2967335"/>
            <a:ext cx="8919428" cy="276998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п.2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</a:t>
            </a:r>
          </a:p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Создать модель многогранника</a:t>
            </a:r>
          </a:p>
          <a:p>
            <a:pPr algn="ctr"/>
            <a:endParaRPr lang="ru-RU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479132"/>
            <a:ext cx="7992888" cy="168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072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261537"/>
              </p:ext>
            </p:extLst>
          </p:nvPr>
        </p:nvGraphicFramePr>
        <p:xfrm>
          <a:off x="467544" y="1412776"/>
          <a:ext cx="8258174" cy="5118343"/>
        </p:xfrm>
        <a:graphic>
          <a:graphicData uri="http://schemas.openxmlformats.org/drawingml/2006/table">
            <a:tbl>
              <a:tblPr/>
              <a:tblGrid>
                <a:gridCol w="489322"/>
                <a:gridCol w="3256432"/>
                <a:gridCol w="786976"/>
                <a:gridCol w="800304"/>
                <a:gridCol w="800304"/>
                <a:gridCol w="2124836"/>
              </a:tblGrid>
              <a:tr h="879802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</a:t>
                      </a:r>
                      <a:b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многогранника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Эйлерова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характеристика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0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– Р + Г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Куб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 – 12 + 6 = 2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38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Четырехугольная призма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8-12+6=2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Четырехугольная пирамида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6-9+5=2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38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Треугольная призма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5-8+5=2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38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Шестиугольная призма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12-18+8=2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38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Шестиугольная пирамида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7-12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+7=2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38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Восьмиугольная пирамида</a:t>
                      </a:r>
                      <a:endParaRPr lang="ru-RU" sz="2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16-24+10=2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843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-угольная призма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3n</a:t>
                      </a:r>
                      <a:r>
                        <a:rPr lang="ru-RU" sz="20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n+2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2n-3n+n+2=2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04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32656"/>
            <a:ext cx="8136904" cy="5972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  <a:tabLst>
                <a:tab pos="628650" algn="l"/>
              </a:tabLst>
            </a:pPr>
            <a:r>
              <a:rPr lang="ru-RU" sz="2400" b="1" dirty="0" smtClean="0">
                <a:latin typeface="Times New Roman"/>
                <a:ea typeface="Calibri"/>
              </a:rPr>
              <a:t>В школе изучаются многогранники, </a:t>
            </a:r>
          </a:p>
          <a:p>
            <a:pPr indent="228600" algn="ctr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  <a:tabLst>
                <a:tab pos="628650" algn="l"/>
              </a:tabLst>
            </a:pPr>
            <a:r>
              <a:rPr lang="ru-RU" sz="2400" b="1" dirty="0" err="1" smtClean="0">
                <a:solidFill>
                  <a:srgbClr val="FF0000"/>
                </a:solidFill>
                <a:latin typeface="Times New Roman"/>
                <a:ea typeface="Calibri"/>
              </a:rPr>
              <a:t>Эйлерова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</a:rPr>
              <a:t> характеристика которых равна 2. </a:t>
            </a:r>
          </a:p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  <a:tabLst>
                <a:tab pos="628650" algn="l"/>
              </a:tabLst>
            </a:pPr>
            <a:r>
              <a:rPr lang="ru-RU" sz="2400" b="1" dirty="0" smtClean="0">
                <a:latin typeface="Times New Roman"/>
                <a:ea typeface="Calibri"/>
              </a:rPr>
              <a:t>Это равенство верно для произвольного выпуклого многогранника (доказано Л. Эйлером в 1752 г.).</a:t>
            </a:r>
          </a:p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  <a:tabLst>
                <a:tab pos="628650" algn="l"/>
              </a:tabLst>
            </a:pPr>
            <a:endParaRPr lang="ru-RU" sz="2400" b="1" dirty="0" smtClean="0">
              <a:effectLst/>
              <a:latin typeface="Times New Roman"/>
              <a:ea typeface="Calibri"/>
            </a:endParaRPr>
          </a:p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  <a:tabLst>
                <a:tab pos="628650" algn="l"/>
              </a:tabLst>
            </a:pPr>
            <a:endParaRPr lang="ru-RU" sz="2400" b="1" dirty="0" smtClean="0">
              <a:latin typeface="Times New Roman"/>
              <a:ea typeface="Calibri"/>
            </a:endParaRPr>
          </a:p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  <a:tabLst>
                <a:tab pos="628650" algn="l"/>
              </a:tabLst>
            </a:pPr>
            <a:endParaRPr lang="ru-RU" sz="2400" b="1" dirty="0" smtClean="0">
              <a:effectLst/>
              <a:latin typeface="Times New Roman"/>
              <a:ea typeface="Calibri"/>
            </a:endParaRPr>
          </a:p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  <a:tabLst>
                <a:tab pos="628650" algn="l"/>
              </a:tabLst>
            </a:pPr>
            <a:endParaRPr lang="ru-RU" sz="2400" dirty="0" smtClean="0">
              <a:effectLst/>
              <a:latin typeface="Arial"/>
              <a:ea typeface="Calibri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  <a:tabLst>
                <a:tab pos="628650" algn="l"/>
              </a:tabLst>
            </a:pPr>
            <a:endParaRPr lang="ru-RU" sz="2400" b="1" dirty="0" smtClean="0">
              <a:latin typeface="Times New Roman"/>
              <a:ea typeface="Calibri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  <a:tabLst>
                <a:tab pos="628650" algn="l"/>
              </a:tabLst>
            </a:pPr>
            <a:r>
              <a:rPr lang="ru-RU" sz="2400" b="1" dirty="0" smtClean="0">
                <a:latin typeface="Times New Roman"/>
                <a:ea typeface="Calibri"/>
              </a:rPr>
              <a:t>                                                                                      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  <a:tabLst>
                <a:tab pos="628650" algn="l"/>
              </a:tabLst>
            </a:pPr>
            <a:endParaRPr lang="ru-RU" sz="2400" b="1" dirty="0">
              <a:latin typeface="Times New Roman"/>
              <a:ea typeface="Calibri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  <a:tabLst>
                <a:tab pos="628650" algn="l"/>
              </a:tabLst>
            </a:pPr>
            <a:endParaRPr lang="ru-RU" sz="2400" b="1" dirty="0" smtClean="0">
              <a:latin typeface="Times New Roman"/>
              <a:ea typeface="Calibri"/>
            </a:endParaRPr>
          </a:p>
          <a:p>
            <a:pPr indent="228600" algn="ctr">
              <a:lnSpc>
                <a:spcPct val="105000"/>
              </a:lnSpc>
              <a:spcAft>
                <a:spcPts val="0"/>
              </a:spcAft>
              <a:tabLst>
                <a:tab pos="628650" algn="l"/>
              </a:tabLst>
            </a:pPr>
            <a:r>
              <a:rPr lang="ru-RU" sz="2400" b="1" dirty="0" smtClean="0">
                <a:latin typeface="Times New Roman"/>
                <a:ea typeface="Calibri"/>
              </a:rPr>
              <a:t>Такого рода многогранники получили название </a:t>
            </a:r>
            <a:r>
              <a:rPr lang="ru-RU" sz="4000" b="1" dirty="0" smtClean="0">
                <a:solidFill>
                  <a:srgbClr val="FF0000"/>
                </a:solidFill>
                <a:latin typeface="Times New Roman"/>
                <a:ea typeface="Calibri"/>
              </a:rPr>
              <a:t>многогранников нулевого рода.</a:t>
            </a:r>
            <a:endParaRPr lang="ru-RU" sz="4000" dirty="0">
              <a:effectLst/>
              <a:latin typeface="Arial"/>
              <a:ea typeface="Calibri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04864"/>
            <a:ext cx="324036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83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Призма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43841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u="sng" dirty="0" smtClean="0">
              <a:solidFill>
                <a:srgbClr val="FF0000"/>
              </a:solidFill>
              <a:effectLst/>
              <a:latin typeface="robotobold"/>
            </a:endParaRPr>
          </a:p>
          <a:p>
            <a:pPr algn="ctr"/>
            <a:endParaRPr lang="ru-RU" b="1" i="1" u="sng" dirty="0">
              <a:solidFill>
                <a:srgbClr val="FF0000"/>
              </a:solidFill>
              <a:latin typeface="robotobold"/>
            </a:endParaRPr>
          </a:p>
          <a:p>
            <a:pPr algn="ctr"/>
            <a:endParaRPr lang="ru-RU" b="1" i="1" u="sng" dirty="0" smtClean="0">
              <a:solidFill>
                <a:srgbClr val="FF0000"/>
              </a:solidFill>
              <a:effectLst/>
              <a:latin typeface="robotobold"/>
            </a:endParaRPr>
          </a:p>
          <a:p>
            <a:pPr algn="ctr"/>
            <a:endParaRPr lang="ru-RU" b="1" i="1" u="sng" dirty="0">
              <a:solidFill>
                <a:srgbClr val="FF0000"/>
              </a:solidFill>
              <a:latin typeface="robotobold"/>
            </a:endParaRPr>
          </a:p>
          <a:p>
            <a:pPr algn="ctr"/>
            <a:endParaRPr lang="ru-RU" b="1" i="1" u="sng" dirty="0" smtClean="0">
              <a:solidFill>
                <a:srgbClr val="FF0000"/>
              </a:solidFill>
              <a:effectLst/>
              <a:latin typeface="robotobold"/>
            </a:endParaRPr>
          </a:p>
          <a:p>
            <a:pPr algn="ctr"/>
            <a:endParaRPr lang="ru-RU" b="1" i="1" u="sng" dirty="0">
              <a:solidFill>
                <a:srgbClr val="FF0000"/>
              </a:solidFill>
              <a:latin typeface="robotobold"/>
            </a:endParaRPr>
          </a:p>
          <a:p>
            <a:pPr algn="ctr"/>
            <a:endParaRPr lang="ru-RU" b="1" i="1" u="sng" dirty="0" smtClean="0">
              <a:solidFill>
                <a:srgbClr val="FF0000"/>
              </a:solidFill>
              <a:effectLst/>
              <a:latin typeface="robotobold"/>
            </a:endParaRPr>
          </a:p>
          <a:p>
            <a:pPr algn="ctr"/>
            <a:endParaRPr lang="ru-RU" b="1" i="1" u="sng" dirty="0">
              <a:solidFill>
                <a:srgbClr val="FF0000"/>
              </a:solidFill>
              <a:latin typeface="robotobold"/>
            </a:endParaRPr>
          </a:p>
          <a:p>
            <a:pPr algn="ctr"/>
            <a:endParaRPr lang="ru-RU" b="1" i="1" u="sng" dirty="0" smtClean="0">
              <a:solidFill>
                <a:srgbClr val="FF0000"/>
              </a:solidFill>
              <a:effectLst/>
              <a:latin typeface="robotobold"/>
            </a:endParaRPr>
          </a:p>
          <a:p>
            <a:pPr algn="ctr"/>
            <a:r>
              <a:rPr lang="ru-RU" b="1" i="1" u="sng" dirty="0" smtClean="0">
                <a:solidFill>
                  <a:srgbClr val="FF0000"/>
                </a:solidFill>
                <a:effectLst/>
                <a:latin typeface="robotobold"/>
              </a:rPr>
              <a:t>На уроке</a:t>
            </a:r>
            <a:r>
              <a:rPr lang="ru-RU" b="1" i="1" u="sng" dirty="0">
                <a:solidFill>
                  <a:srgbClr val="FF0000"/>
                </a:solidFill>
                <a:latin typeface="robotoregular"/>
              </a:rPr>
              <a:t> </a:t>
            </a:r>
            <a:r>
              <a:rPr lang="ru-RU" b="1" i="1" u="sng" dirty="0" smtClean="0">
                <a:solidFill>
                  <a:srgbClr val="FF0000"/>
                </a:solidFill>
                <a:latin typeface="robotoregular"/>
              </a:rPr>
              <a:t>  </a:t>
            </a:r>
            <a:r>
              <a:rPr lang="ru-RU" b="1" i="1" u="sng" dirty="0" smtClean="0">
                <a:solidFill>
                  <a:srgbClr val="FF0000"/>
                </a:solidFill>
                <a:effectLst/>
                <a:latin typeface="robotobold"/>
              </a:rPr>
              <a:t>мы узнаем:</a:t>
            </a:r>
            <a:endParaRPr lang="ru-RU" b="1" i="1" u="sng" dirty="0" smtClean="0">
              <a:solidFill>
                <a:srgbClr val="FF0000"/>
              </a:solidFill>
              <a:effectLst/>
              <a:latin typeface="robotoregular"/>
            </a:endParaRPr>
          </a:p>
          <a:p>
            <a:pPr algn="ctr">
              <a:buFont typeface="Arial"/>
              <a:buChar char="•"/>
            </a:pPr>
            <a:r>
              <a:rPr lang="ru-RU" b="0" i="0" dirty="0" smtClean="0">
                <a:solidFill>
                  <a:srgbClr val="1D1D1B"/>
                </a:solidFill>
                <a:effectLst/>
                <a:latin typeface="robotoregular"/>
              </a:rPr>
              <a:t>что такое призма;</a:t>
            </a:r>
          </a:p>
          <a:p>
            <a:pPr algn="ctr">
              <a:buFont typeface="Arial"/>
              <a:buChar char="•"/>
            </a:pPr>
            <a:r>
              <a:rPr lang="ru-RU" b="0" i="0" dirty="0" smtClean="0">
                <a:solidFill>
                  <a:srgbClr val="1D1D1B"/>
                </a:solidFill>
                <a:effectLst/>
                <a:latin typeface="robotoregular"/>
              </a:rPr>
              <a:t>элементы призмы и виды призм;</a:t>
            </a:r>
          </a:p>
          <a:p>
            <a:pPr algn="ctr"/>
            <a:r>
              <a:rPr lang="ru-RU" b="1" i="1" u="sng" dirty="0" smtClean="0">
                <a:solidFill>
                  <a:srgbClr val="FF0000"/>
                </a:solidFill>
                <a:effectLst/>
                <a:latin typeface="robotobold"/>
              </a:rPr>
              <a:t>мы научимся:</a:t>
            </a:r>
            <a:endParaRPr lang="ru-RU" b="0" i="1" u="sng" dirty="0" smtClean="0">
              <a:solidFill>
                <a:srgbClr val="FF0000"/>
              </a:solidFill>
              <a:effectLst/>
              <a:latin typeface="robotoregular"/>
            </a:endParaRPr>
          </a:p>
          <a:p>
            <a:pPr algn="ctr">
              <a:buFont typeface="Arial"/>
              <a:buChar char="•"/>
            </a:pPr>
            <a:r>
              <a:rPr lang="ru-RU" b="0" i="0" dirty="0" smtClean="0">
                <a:solidFill>
                  <a:srgbClr val="1D1D1B"/>
                </a:solidFill>
                <a:effectLst/>
                <a:latin typeface="robotoregular"/>
              </a:rPr>
              <a:t>отличать призмы от других геометрических тел;</a:t>
            </a:r>
          </a:p>
          <a:p>
            <a:pPr algn="ctr">
              <a:buFont typeface="Arial"/>
              <a:buChar char="•"/>
            </a:pPr>
            <a:r>
              <a:rPr lang="ru-RU" b="0" i="0" dirty="0" smtClean="0">
                <a:solidFill>
                  <a:srgbClr val="1D1D1B"/>
                </a:solidFill>
                <a:effectLst/>
                <a:latin typeface="robotoregular"/>
              </a:rPr>
              <a:t>выделять элементы призмы;</a:t>
            </a:r>
          </a:p>
          <a:p>
            <a:pPr algn="ctr"/>
            <a:r>
              <a:rPr lang="ru-RU" b="1" i="1" u="sng" dirty="0" smtClean="0">
                <a:solidFill>
                  <a:srgbClr val="FF0000"/>
                </a:solidFill>
                <a:effectLst/>
                <a:latin typeface="robotobold"/>
              </a:rPr>
              <a:t>мы сможем:</a:t>
            </a:r>
            <a:endParaRPr lang="ru-RU" b="0" i="1" u="sng" dirty="0" smtClean="0">
              <a:solidFill>
                <a:srgbClr val="FF0000"/>
              </a:solidFill>
              <a:effectLst/>
              <a:latin typeface="robotoregular"/>
            </a:endParaRPr>
          </a:p>
          <a:p>
            <a:pPr algn="ctr">
              <a:buFont typeface="Arial"/>
              <a:buChar char="•"/>
            </a:pPr>
            <a:r>
              <a:rPr lang="ru-RU" b="0" i="0" dirty="0" smtClean="0">
                <a:solidFill>
                  <a:srgbClr val="1D1D1B"/>
                </a:solidFill>
                <a:effectLst/>
                <a:latin typeface="robotoregular"/>
              </a:rPr>
              <a:t>вычислять площадь полной и боковой поверхности призмы.</a:t>
            </a:r>
            <a:endParaRPr lang="ru-RU" b="0" i="0" dirty="0">
              <a:solidFill>
                <a:srgbClr val="1D1D1B"/>
              </a:solidFill>
              <a:effectLst/>
              <a:latin typeface="robotoregular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896" y="1052736"/>
            <a:ext cx="6120679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681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3200" b="1" i="1" u="sng" dirty="0" smtClean="0">
                <a:solidFill>
                  <a:srgbClr val="002060"/>
                </a:solidFill>
                <a:latin typeface="Times New Roman"/>
                <a:ea typeface="+mn-ea"/>
                <a:cs typeface="+mn-cs"/>
              </a:rPr>
              <a:t>Заполни пропуски</a:t>
            </a:r>
            <a:endParaRPr lang="ru-RU" sz="3200" b="1" i="1" u="sng" dirty="0">
              <a:solidFill>
                <a:srgbClr val="002060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85689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1D1D1B"/>
              </a:solidFill>
              <a:latin typeface="robotobold"/>
            </a:endParaRPr>
          </a:p>
          <a:p>
            <a:r>
              <a:rPr lang="ru-RU" sz="2000" b="1" dirty="0" smtClean="0">
                <a:solidFill>
                  <a:srgbClr val="1D1D1B"/>
                </a:solidFill>
                <a:effectLst/>
                <a:latin typeface="robotobold"/>
              </a:rPr>
              <a:t>1. 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robotobold"/>
              </a:rPr>
              <a:t>Призма</a:t>
            </a:r>
            <a:r>
              <a:rPr lang="ru-RU" sz="2000" b="1" dirty="0" smtClean="0">
                <a:solidFill>
                  <a:srgbClr val="1D1D1B"/>
                </a:solidFill>
                <a:effectLst/>
                <a:latin typeface="robotobold"/>
              </a:rPr>
              <a:t> </a:t>
            </a:r>
            <a:r>
              <a:rPr lang="ru-RU" sz="2000" b="1" dirty="0" smtClean="0">
                <a:solidFill>
                  <a:srgbClr val="1D1D1B"/>
                </a:solidFill>
                <a:effectLst/>
                <a:latin typeface="robotoregular"/>
              </a:rPr>
              <a:t>– многогранник, составленный из…….. многоугольников, расположенных в …………….. плоскостях, и n ……………………..</a:t>
            </a:r>
          </a:p>
          <a:p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2.  Р</a:t>
            </a:r>
            <a:r>
              <a:rPr lang="ru-RU" sz="2000" b="1" dirty="0" smtClean="0">
                <a:solidFill>
                  <a:srgbClr val="1D1D1B"/>
                </a:solidFill>
                <a:effectLst/>
                <a:latin typeface="robotoregular"/>
              </a:rPr>
              <a:t>авные многоугольники, расположенные в параллельных плоскостях, называются 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…………..  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robotobold"/>
              </a:rPr>
              <a:t>призмы</a:t>
            </a:r>
            <a:r>
              <a:rPr lang="ru-RU" sz="2000" b="1" dirty="0" smtClean="0">
                <a:solidFill>
                  <a:srgbClr val="1D1D1B"/>
                </a:solidFill>
                <a:effectLst/>
                <a:latin typeface="robotoregular"/>
              </a:rPr>
              <a:t>, а параллелограммы – 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……………………….</a:t>
            </a:r>
            <a:r>
              <a:rPr lang="ru-RU" sz="2000" b="1" dirty="0" smtClean="0">
                <a:solidFill>
                  <a:srgbClr val="1D1D1B"/>
                </a:solidFill>
                <a:effectLst/>
                <a:latin typeface="robotobold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robotobold"/>
              </a:rPr>
              <a:t>призмы</a:t>
            </a:r>
            <a:r>
              <a:rPr lang="ru-RU" sz="2000" b="1" dirty="0" smtClean="0">
                <a:solidFill>
                  <a:srgbClr val="1D1D1B"/>
                </a:solidFill>
                <a:effectLst/>
                <a:latin typeface="robotobold"/>
              </a:rPr>
              <a:t>. </a:t>
            </a:r>
          </a:p>
          <a:p>
            <a:r>
              <a:rPr lang="ru-RU" sz="2000" b="1" dirty="0" smtClean="0">
                <a:solidFill>
                  <a:srgbClr val="1D1D1B"/>
                </a:solidFill>
                <a:effectLst/>
                <a:latin typeface="robotoregular"/>
              </a:rPr>
              <a:t>3.Общие стороны боковых граней будем называть</a:t>
            </a:r>
            <a:r>
              <a:rPr lang="ru-RU" sz="2000" b="1" dirty="0" smtClean="0">
                <a:solidFill>
                  <a:srgbClr val="1D1D1B"/>
                </a:solidFill>
                <a:effectLst/>
                <a:latin typeface="robotobold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robotobold"/>
              </a:rPr>
              <a:t>боковыми</a:t>
            </a:r>
            <a:r>
              <a:rPr lang="ru-RU" sz="2000" b="1" dirty="0" smtClean="0">
                <a:solidFill>
                  <a:srgbClr val="1D1D1B"/>
                </a:solidFill>
                <a:effectLst/>
                <a:latin typeface="robotobold"/>
              </a:rPr>
              <a:t> …………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robotobold"/>
              </a:rPr>
              <a:t>призмы</a:t>
            </a:r>
            <a:r>
              <a:rPr lang="ru-RU" sz="2000" b="1" dirty="0" smtClean="0">
                <a:solidFill>
                  <a:srgbClr val="1D1D1B"/>
                </a:solidFill>
                <a:effectLst/>
                <a:latin typeface="robotobold"/>
              </a:rPr>
              <a:t>.</a:t>
            </a:r>
            <a:endParaRPr lang="ru-RU" sz="2000" b="1" dirty="0" smtClean="0">
              <a:solidFill>
                <a:srgbClr val="1D1D1B"/>
              </a:solidFill>
              <a:effectLst/>
              <a:latin typeface="robotoregular"/>
            </a:endParaRPr>
          </a:p>
          <a:p>
            <a:pPr marR="0" algn="just"/>
            <a:r>
              <a:rPr lang="ru-RU" sz="2000" b="1" dirty="0" smtClean="0">
                <a:latin typeface="Times New Roman"/>
              </a:rPr>
              <a:t>4.</a:t>
            </a:r>
            <a:r>
              <a:rPr lang="ru-RU" sz="2000" b="1" i="0" dirty="0" smtClean="0">
                <a:solidFill>
                  <a:srgbClr val="1D1D1B"/>
                </a:solidFill>
                <a:effectLst/>
                <a:latin typeface="robotoregular"/>
              </a:rPr>
              <a:t> </a:t>
            </a:r>
            <a:r>
              <a:rPr lang="ru-RU" sz="2000" b="1" i="0" dirty="0" smtClean="0">
                <a:solidFill>
                  <a:srgbClr val="FF0000"/>
                </a:solidFill>
                <a:effectLst/>
                <a:latin typeface="robotoregular"/>
              </a:rPr>
              <a:t>Перпендикуляр</a:t>
            </a:r>
            <a:r>
              <a:rPr lang="ru-RU" sz="2000" b="1" i="0" dirty="0" smtClean="0">
                <a:solidFill>
                  <a:srgbClr val="1D1D1B"/>
                </a:solidFill>
                <a:effectLst/>
                <a:latin typeface="robotoregular"/>
              </a:rPr>
              <a:t>, проведенный из какой-нибудь точки одного основания к плоскости другого основания, называется ……….. призмы.</a:t>
            </a:r>
            <a:endParaRPr lang="ru-RU" sz="2000" b="1" dirty="0">
              <a:latin typeface="Times New Roman"/>
            </a:endParaRPr>
          </a:p>
          <a:p>
            <a:pPr marR="0" algn="just"/>
            <a:r>
              <a:rPr lang="ru-RU" sz="2000" b="1" i="0" u="none" strike="noStrike" baseline="0" dirty="0" smtClean="0">
                <a:latin typeface="Times New Roman"/>
              </a:rPr>
              <a:t>5.</a:t>
            </a:r>
            <a:r>
              <a:rPr lang="ru-RU" sz="2000" b="1" i="0" dirty="0" smtClean="0">
                <a:solidFill>
                  <a:srgbClr val="1D1D1B"/>
                </a:solidFill>
                <a:effectLst/>
                <a:latin typeface="robotoregular"/>
              </a:rPr>
              <a:t> Если </a:t>
            </a:r>
            <a:r>
              <a:rPr lang="ru-RU" sz="2000" b="1" i="0" dirty="0" smtClean="0">
                <a:solidFill>
                  <a:srgbClr val="FF0000"/>
                </a:solidFill>
                <a:effectLst/>
                <a:latin typeface="robotoregular"/>
              </a:rPr>
              <a:t>боковые ребра призмы перпендикулярны основаниям</a:t>
            </a:r>
            <a:r>
              <a:rPr lang="ru-RU" sz="2000" b="1" i="0" dirty="0" smtClean="0">
                <a:solidFill>
                  <a:srgbClr val="1D1D1B"/>
                </a:solidFill>
                <a:effectLst/>
                <a:latin typeface="robotoregular"/>
              </a:rPr>
              <a:t>, то призма называется 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………</a:t>
            </a:r>
            <a:r>
              <a:rPr lang="ru-RU" sz="2000" b="1" i="0" dirty="0" smtClean="0">
                <a:solidFill>
                  <a:srgbClr val="1D1D1B"/>
                </a:solidFill>
                <a:effectLst/>
                <a:latin typeface="robotoregular"/>
              </a:rPr>
              <a:t>. В противном случае, призма называется 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………....</a:t>
            </a:r>
          </a:p>
          <a:p>
            <a:pPr marR="0" algn="just"/>
            <a:r>
              <a:rPr lang="ru-RU" sz="2000" b="1" i="0" u="none" strike="noStrike" baseline="0" dirty="0" smtClean="0">
                <a:solidFill>
                  <a:srgbClr val="1D1D1B"/>
                </a:solidFill>
                <a:latin typeface="robotobold"/>
              </a:rPr>
              <a:t>6.  </a:t>
            </a:r>
            <a:r>
              <a:rPr lang="ru-RU" sz="2000" b="1" i="0" u="none" strike="noStrike" baseline="0" dirty="0" smtClean="0">
                <a:solidFill>
                  <a:srgbClr val="FF0000"/>
                </a:solidFill>
                <a:latin typeface="robotobold"/>
              </a:rPr>
              <a:t>Прямая призма </a:t>
            </a:r>
            <a:r>
              <a:rPr lang="ru-RU" sz="2000" b="1" i="0" u="none" strike="noStrike" baseline="0" dirty="0" smtClean="0">
                <a:solidFill>
                  <a:srgbClr val="1D1D1B"/>
                </a:solidFill>
                <a:latin typeface="robotobold"/>
              </a:rPr>
              <a:t>называется </a:t>
            </a:r>
            <a:r>
              <a:rPr lang="ru-RU" sz="2000" b="1" i="0" u="none" strike="noStrike" baseline="0" dirty="0" smtClean="0">
                <a:solidFill>
                  <a:srgbClr val="FF0000"/>
                </a:solidFill>
                <a:latin typeface="robotobold"/>
              </a:rPr>
              <a:t>правильной</a:t>
            </a:r>
            <a:r>
              <a:rPr lang="ru-RU" sz="2000" b="1" i="0" u="none" strike="noStrike" baseline="0" dirty="0" smtClean="0">
                <a:solidFill>
                  <a:srgbClr val="1D1D1B"/>
                </a:solidFill>
                <a:latin typeface="robotobold"/>
              </a:rPr>
              <a:t>,</a:t>
            </a:r>
            <a:r>
              <a:rPr lang="ru-RU" sz="2000" b="1" i="0" u="none" strike="noStrike" dirty="0" smtClean="0">
                <a:solidFill>
                  <a:srgbClr val="1D1D1B"/>
                </a:solidFill>
                <a:latin typeface="robotobold"/>
              </a:rPr>
              <a:t> если её основания -      ……………….  </a:t>
            </a:r>
            <a:r>
              <a:rPr lang="ru-RU" sz="2000" b="1" dirty="0">
                <a:solidFill>
                  <a:srgbClr val="1D1D1B"/>
                </a:solidFill>
                <a:latin typeface="robotobold"/>
              </a:rPr>
              <a:t>м</a:t>
            </a:r>
            <a:r>
              <a:rPr lang="ru-RU" sz="2000" b="1" i="0" u="none" strike="noStrike" dirty="0" smtClean="0">
                <a:solidFill>
                  <a:srgbClr val="1D1D1B"/>
                </a:solidFill>
                <a:latin typeface="robotobold"/>
              </a:rPr>
              <a:t>ногоугольники.</a:t>
            </a:r>
            <a:endParaRPr lang="ru-RU" sz="2000" b="1" i="0" u="none" strike="noStrike" baseline="0" dirty="0" smtClean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774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3200" b="1" i="1" u="sng" dirty="0" smtClean="0">
                <a:solidFill>
                  <a:srgbClr val="002060"/>
                </a:solidFill>
                <a:latin typeface="Times New Roman"/>
                <a:ea typeface="+mn-ea"/>
                <a:cs typeface="+mn-cs"/>
              </a:rPr>
              <a:t>Заполни пропуски</a:t>
            </a:r>
            <a:endParaRPr lang="ru-RU" sz="3200" b="1" i="1" u="sng" dirty="0">
              <a:solidFill>
                <a:srgbClr val="002060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1D1D1B"/>
              </a:solidFill>
              <a:latin typeface="robotobold"/>
            </a:endParaRPr>
          </a:p>
          <a:p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1.  </a:t>
            </a:r>
            <a:r>
              <a:rPr lang="ru-RU" sz="2000" b="1" dirty="0" smtClean="0">
                <a:solidFill>
                  <a:srgbClr val="FF0000"/>
                </a:solidFill>
                <a:latin typeface="robotobold"/>
              </a:rPr>
              <a:t>Призма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 </a:t>
            </a:r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– многогранник, составленный из…</a:t>
            </a:r>
            <a:r>
              <a:rPr lang="ru-RU" sz="2000" b="1" dirty="0" smtClean="0">
                <a:solidFill>
                  <a:srgbClr val="00B050"/>
                </a:solidFill>
                <a:latin typeface="robotoregular"/>
              </a:rPr>
              <a:t>равных</a:t>
            </a:r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….. многоугольников, расположенных в …</a:t>
            </a:r>
            <a:r>
              <a:rPr lang="ru-RU" sz="2000" b="1" dirty="0" smtClean="0">
                <a:solidFill>
                  <a:srgbClr val="00B050"/>
                </a:solidFill>
                <a:latin typeface="robotoregular"/>
              </a:rPr>
              <a:t>параллельных</a:t>
            </a:r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………….. плоскостях, и n ……</a:t>
            </a:r>
            <a:r>
              <a:rPr lang="ru-RU" sz="2000" b="1" dirty="0" smtClean="0">
                <a:solidFill>
                  <a:srgbClr val="00B050"/>
                </a:solidFill>
                <a:latin typeface="robotoregular"/>
              </a:rPr>
              <a:t>параллелограммов</a:t>
            </a:r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………………..</a:t>
            </a:r>
          </a:p>
          <a:p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2.  Равные многоугольники, расположенные в параллельных плоскостях, называются 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…</a:t>
            </a:r>
            <a:r>
              <a:rPr lang="ru-RU" sz="2000" b="1" dirty="0" smtClean="0">
                <a:solidFill>
                  <a:srgbClr val="00B050"/>
                </a:solidFill>
                <a:latin typeface="robotobold"/>
              </a:rPr>
              <a:t>основаниями………..   </a:t>
            </a:r>
            <a:r>
              <a:rPr lang="ru-RU" sz="2000" b="1" dirty="0" smtClean="0">
                <a:solidFill>
                  <a:srgbClr val="FF0000"/>
                </a:solidFill>
                <a:latin typeface="robotobold"/>
              </a:rPr>
              <a:t>призмы</a:t>
            </a:r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, а параллелограммы – 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………</a:t>
            </a:r>
            <a:r>
              <a:rPr lang="ru-RU" sz="2000" b="1" dirty="0" smtClean="0">
                <a:solidFill>
                  <a:srgbClr val="00B050"/>
                </a:solidFill>
                <a:latin typeface="robotobold"/>
              </a:rPr>
              <a:t>боковыми гранями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………………. </a:t>
            </a:r>
            <a:r>
              <a:rPr lang="ru-RU" sz="2000" b="1" dirty="0" smtClean="0">
                <a:solidFill>
                  <a:srgbClr val="FF0000"/>
                </a:solidFill>
                <a:latin typeface="robotobold"/>
              </a:rPr>
              <a:t>призмы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. </a:t>
            </a:r>
          </a:p>
          <a:p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3.Общие стороны боковых граней будем называть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robotobold"/>
              </a:rPr>
              <a:t>боковыми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 ……</a:t>
            </a:r>
            <a:r>
              <a:rPr lang="ru-RU" sz="2000" b="1" dirty="0" smtClean="0">
                <a:solidFill>
                  <a:srgbClr val="00B050"/>
                </a:solidFill>
                <a:latin typeface="robotobold"/>
              </a:rPr>
              <a:t>рёбрами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…… </a:t>
            </a:r>
            <a:r>
              <a:rPr lang="ru-RU" sz="2000" b="1" dirty="0" smtClean="0">
                <a:solidFill>
                  <a:srgbClr val="FF0000"/>
                </a:solidFill>
                <a:latin typeface="robotobold"/>
              </a:rPr>
              <a:t>призмы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.</a:t>
            </a:r>
            <a:endParaRPr lang="ru-RU" sz="2000" b="1" dirty="0" smtClean="0">
              <a:solidFill>
                <a:srgbClr val="1D1D1B"/>
              </a:solidFill>
              <a:latin typeface="robotoregular"/>
            </a:endParaRPr>
          </a:p>
          <a:p>
            <a:pPr algn="just"/>
            <a:r>
              <a:rPr lang="ru-RU" sz="2000" b="1" dirty="0" smtClean="0">
                <a:solidFill>
                  <a:prstClr val="black"/>
                </a:solidFill>
                <a:latin typeface="Times New Roman"/>
              </a:rPr>
              <a:t>4.</a:t>
            </a:r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robotoregular"/>
              </a:rPr>
              <a:t>Перпендикуляр</a:t>
            </a:r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, проведенный из какой-нибудь точки одного основания к плоскости другого основания, называется </a:t>
            </a:r>
            <a:r>
              <a:rPr lang="ru-RU" sz="2000" b="1" dirty="0" smtClean="0">
                <a:solidFill>
                  <a:srgbClr val="00B050"/>
                </a:solidFill>
                <a:latin typeface="robotoregular"/>
              </a:rPr>
              <a:t>высотой</a:t>
            </a:r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……….. призмы.</a:t>
            </a:r>
            <a:endParaRPr lang="ru-RU" sz="2000" b="1" dirty="0">
              <a:solidFill>
                <a:prstClr val="black"/>
              </a:solidFill>
              <a:latin typeface="Times New Roman"/>
            </a:endParaRPr>
          </a:p>
          <a:p>
            <a:pPr algn="just"/>
            <a:r>
              <a:rPr lang="ru-RU" sz="2000" b="1" dirty="0" smtClean="0">
                <a:solidFill>
                  <a:prstClr val="black"/>
                </a:solidFill>
                <a:latin typeface="Times New Roman"/>
              </a:rPr>
              <a:t>5.</a:t>
            </a:r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 Если </a:t>
            </a:r>
            <a:r>
              <a:rPr lang="ru-RU" sz="2000" b="1" dirty="0" smtClean="0">
                <a:solidFill>
                  <a:srgbClr val="FF0000"/>
                </a:solidFill>
                <a:latin typeface="robotoregular"/>
              </a:rPr>
              <a:t>боковые ребра призмы перпендикулярны основаниям</a:t>
            </a:r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, то призма называется </a:t>
            </a:r>
            <a:r>
              <a:rPr lang="ru-RU" sz="2000" b="1" dirty="0" smtClean="0">
                <a:solidFill>
                  <a:srgbClr val="00B050"/>
                </a:solidFill>
                <a:latin typeface="robotobold"/>
              </a:rPr>
              <a:t>…прямой……</a:t>
            </a:r>
            <a:r>
              <a:rPr lang="ru-RU" sz="2000" b="1" dirty="0" smtClean="0">
                <a:solidFill>
                  <a:srgbClr val="00B050"/>
                </a:solidFill>
                <a:latin typeface="robotoregular"/>
              </a:rPr>
              <a:t>. </a:t>
            </a:r>
            <a:r>
              <a:rPr lang="ru-RU" sz="2000" b="1" dirty="0" smtClean="0">
                <a:solidFill>
                  <a:srgbClr val="1D1D1B"/>
                </a:solidFill>
                <a:latin typeface="robotoregular"/>
              </a:rPr>
              <a:t>В противном случае, призма называется 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…</a:t>
            </a:r>
            <a:r>
              <a:rPr lang="ru-RU" sz="2000" b="1" dirty="0" smtClean="0">
                <a:solidFill>
                  <a:srgbClr val="00B050"/>
                </a:solidFill>
                <a:latin typeface="robotobold"/>
              </a:rPr>
              <a:t>наклонной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……....</a:t>
            </a:r>
          </a:p>
          <a:p>
            <a:pPr algn="just"/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6.  </a:t>
            </a:r>
            <a:r>
              <a:rPr lang="ru-RU" sz="2000" b="1" dirty="0" smtClean="0">
                <a:solidFill>
                  <a:srgbClr val="FF0000"/>
                </a:solidFill>
                <a:latin typeface="robotobold"/>
              </a:rPr>
              <a:t>Прямая призма 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называется </a:t>
            </a:r>
            <a:r>
              <a:rPr lang="ru-RU" sz="2000" b="1" dirty="0" smtClean="0">
                <a:solidFill>
                  <a:srgbClr val="FF0000"/>
                </a:solidFill>
                <a:latin typeface="robotobold"/>
              </a:rPr>
              <a:t>правильной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, если её основания -      ……</a:t>
            </a:r>
            <a:r>
              <a:rPr lang="ru-RU" sz="2000" b="1" dirty="0" smtClean="0">
                <a:solidFill>
                  <a:srgbClr val="00B050"/>
                </a:solidFill>
                <a:latin typeface="robotobold"/>
              </a:rPr>
              <a:t>правильные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………….  </a:t>
            </a:r>
            <a:r>
              <a:rPr lang="ru-RU" sz="2000" b="1" dirty="0">
                <a:solidFill>
                  <a:srgbClr val="1D1D1B"/>
                </a:solidFill>
                <a:latin typeface="robotobold"/>
              </a:rPr>
              <a:t>м</a:t>
            </a:r>
            <a:r>
              <a:rPr lang="ru-RU" sz="2000" b="1" dirty="0" smtClean="0">
                <a:solidFill>
                  <a:srgbClr val="1D1D1B"/>
                </a:solidFill>
                <a:latin typeface="robotobold"/>
              </a:rPr>
              <a:t>ногоугольники.</a:t>
            </a:r>
            <a:endParaRPr lang="ru-RU" sz="2000" b="1" dirty="0" smtClean="0">
              <a:solidFill>
                <a:prstClr val="black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8118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121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Roboto"/>
              </a:rPr>
              <a:t>Формула</a:t>
            </a:r>
            <a:br>
              <a:rPr lang="ru-RU" b="1" dirty="0" smtClean="0">
                <a:solidFill>
                  <a:srgbClr val="002060"/>
                </a:solidFill>
                <a:latin typeface="Roboto"/>
              </a:rPr>
            </a:br>
            <a:r>
              <a:rPr lang="ru-RU" b="1" dirty="0" smtClean="0">
                <a:solidFill>
                  <a:srgbClr val="002060"/>
                </a:solidFill>
                <a:latin typeface="Roboto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площади правильной призмы</a:t>
            </a:r>
            <a:endParaRPr lang="ru-RU" b="1" i="0" dirty="0">
              <a:solidFill>
                <a:srgbClr val="002060"/>
              </a:solidFill>
              <a:effectLst/>
              <a:latin typeface="Roboto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82341"/>
            <a:ext cx="8568952" cy="1692771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22222"/>
                </a:solidFill>
                <a:effectLst/>
                <a:latin typeface="Open Sans"/>
              </a:rPr>
              <a:t>Площадь (S) полной поверхности призмы равна сумме площади ее боковой поверхности и двух площадей основания.</a:t>
            </a:r>
          </a:p>
          <a:p>
            <a:endParaRPr lang="ru-RU" b="0" i="0" dirty="0" smtClean="0">
              <a:solidFill>
                <a:srgbClr val="222222"/>
              </a:solidFill>
              <a:effectLst/>
              <a:latin typeface="Open Sans"/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  <a:effectLst/>
                <a:latin typeface="Open Sans"/>
              </a:rPr>
              <a:t>                 </a:t>
            </a:r>
            <a:r>
              <a:rPr lang="ru-RU" sz="3200" b="1" i="1" dirty="0" err="1" smtClean="0">
                <a:solidFill>
                  <a:srgbClr val="FF0000"/>
                </a:solidFill>
                <a:effectLst/>
                <a:latin typeface="Open Sans"/>
              </a:rPr>
              <a:t>S</a:t>
            </a:r>
            <a:r>
              <a:rPr lang="ru-RU" sz="3200" b="1" i="1" baseline="-25000" dirty="0" err="1" smtClean="0">
                <a:solidFill>
                  <a:srgbClr val="FF0000"/>
                </a:solidFill>
                <a:effectLst/>
                <a:latin typeface="Open Sans"/>
              </a:rPr>
              <a:t>полн</a:t>
            </a:r>
            <a:r>
              <a:rPr lang="ru-RU" sz="3200" b="1" i="1" baseline="-25000" dirty="0" smtClean="0">
                <a:solidFill>
                  <a:srgbClr val="FF0000"/>
                </a:solidFill>
                <a:effectLst/>
                <a:latin typeface="Open Sans"/>
              </a:rPr>
              <a:t>.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Open Sans"/>
              </a:rPr>
              <a:t> = </a:t>
            </a:r>
            <a:r>
              <a:rPr lang="ru-RU" sz="3200" b="1" i="1" dirty="0" err="1" smtClean="0">
                <a:solidFill>
                  <a:srgbClr val="FF0000"/>
                </a:solidFill>
                <a:effectLst/>
                <a:latin typeface="Open Sans"/>
              </a:rPr>
              <a:t>S</a:t>
            </a:r>
            <a:r>
              <a:rPr lang="ru-RU" sz="3200" b="1" i="1" baseline="-25000" dirty="0" err="1" smtClean="0">
                <a:solidFill>
                  <a:srgbClr val="FF0000"/>
                </a:solidFill>
                <a:effectLst/>
                <a:latin typeface="Open Sans"/>
              </a:rPr>
              <a:t>бок</a:t>
            </a:r>
            <a:r>
              <a:rPr lang="ru-RU" sz="3200" b="1" i="1" baseline="-25000" dirty="0" smtClean="0">
                <a:solidFill>
                  <a:srgbClr val="FF0000"/>
                </a:solidFill>
                <a:effectLst/>
                <a:latin typeface="Open Sans"/>
              </a:rPr>
              <a:t>.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Open Sans"/>
              </a:rPr>
              <a:t> + 2S</a:t>
            </a:r>
            <a:r>
              <a:rPr lang="ru-RU" sz="3200" b="1" i="1" baseline="-25000" dirty="0" smtClean="0">
                <a:solidFill>
                  <a:srgbClr val="FF0000"/>
                </a:solidFill>
                <a:effectLst/>
                <a:latin typeface="Open Sans"/>
              </a:rPr>
              <a:t>осн</a:t>
            </a:r>
            <a:r>
              <a:rPr lang="ru-RU" b="1" i="1" baseline="-25000" dirty="0" smtClean="0">
                <a:solidFill>
                  <a:srgbClr val="222222"/>
                </a:solidFill>
                <a:effectLst/>
                <a:latin typeface="Open Sans"/>
              </a:rPr>
              <a:t>.</a:t>
            </a:r>
          </a:p>
          <a:p>
            <a:endParaRPr lang="ru-RU" b="0" i="0" dirty="0" smtClean="0">
              <a:solidFill>
                <a:srgbClr val="222222"/>
              </a:solidFill>
              <a:effectLst/>
              <a:latin typeface="Open Sans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871097"/>
              </p:ext>
            </p:extLst>
          </p:nvPr>
        </p:nvGraphicFramePr>
        <p:xfrm>
          <a:off x="3636392" y="3861048"/>
          <a:ext cx="863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Объект упаковщика для оболочки" showAsIcon="1" r:id="rId3" imgW="863640" imgH="685800" progId="Package">
                  <p:embed/>
                </p:oleObj>
              </mc:Choice>
              <mc:Fallback>
                <p:oleObj name="Объект упаковщика для оболочки" showAsIcon="1" r:id="rId3" imgW="86364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36392" y="3861048"/>
                        <a:ext cx="8636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3868" r="57667" b="9511"/>
          <a:stretch/>
        </p:blipFill>
        <p:spPr bwMode="auto">
          <a:xfrm>
            <a:off x="2517303" y="3301008"/>
            <a:ext cx="3190201" cy="3059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015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446074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400" b="1" i="1" dirty="0" smtClean="0">
                <a:solidFill>
                  <a:srgbClr val="0070C0"/>
                </a:solidFill>
                <a:latin typeface="Open Sans"/>
                <a:ea typeface="+mn-ea"/>
                <a:cs typeface="+mn-cs"/>
              </a:rPr>
              <a:t/>
            </a:r>
            <a:br>
              <a:rPr lang="ru-RU" sz="2400" b="1" i="1" dirty="0" smtClean="0">
                <a:solidFill>
                  <a:srgbClr val="0070C0"/>
                </a:solidFill>
                <a:latin typeface="Open Sans"/>
                <a:ea typeface="+mn-ea"/>
                <a:cs typeface="+mn-cs"/>
              </a:rPr>
            </a:br>
            <a:r>
              <a:rPr lang="ru-RU" sz="2400" b="1" i="1" dirty="0">
                <a:solidFill>
                  <a:srgbClr val="0070C0"/>
                </a:solidFill>
                <a:latin typeface="Open Sans"/>
                <a:ea typeface="+mn-ea"/>
                <a:cs typeface="+mn-cs"/>
              </a:rPr>
              <a:t/>
            </a:r>
            <a:br>
              <a:rPr lang="ru-RU" sz="2400" b="1" i="1" dirty="0">
                <a:solidFill>
                  <a:srgbClr val="0070C0"/>
                </a:solidFill>
                <a:latin typeface="Open Sans"/>
                <a:ea typeface="+mn-ea"/>
                <a:cs typeface="+mn-cs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Open Sans"/>
                <a:ea typeface="+mn-ea"/>
                <a:cs typeface="+mn-cs"/>
              </a:rPr>
              <a:t/>
            </a:r>
            <a:br>
              <a:rPr lang="ru-RU" sz="2400" b="1" i="1" dirty="0" smtClean="0">
                <a:solidFill>
                  <a:srgbClr val="0070C0"/>
                </a:solidFill>
                <a:latin typeface="Open Sans"/>
                <a:ea typeface="+mn-ea"/>
                <a:cs typeface="+mn-cs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Open Sans"/>
                <a:ea typeface="+mn-ea"/>
                <a:cs typeface="+mn-cs"/>
              </a:rPr>
              <a:t>Площадь </a:t>
            </a:r>
            <a:r>
              <a:rPr lang="ru-RU" sz="2400" b="1" i="1" dirty="0">
                <a:solidFill>
                  <a:srgbClr val="0070C0"/>
                </a:solidFill>
                <a:latin typeface="Open Sans"/>
                <a:ea typeface="+mn-ea"/>
                <a:cs typeface="+mn-cs"/>
              </a:rPr>
              <a:t>боковой поверхности прямой призмы равняется произведению периметра ее основания на высоту.</a:t>
            </a:r>
            <a:br>
              <a:rPr lang="ru-RU" sz="2400" b="1" i="1" dirty="0">
                <a:solidFill>
                  <a:srgbClr val="0070C0"/>
                </a:solidFill>
                <a:latin typeface="Open Sans"/>
                <a:ea typeface="+mn-ea"/>
                <a:cs typeface="+mn-cs"/>
              </a:rPr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74674"/>
            <a:ext cx="835292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 err="1" smtClean="0">
                <a:solidFill>
                  <a:srgbClr val="FF0000"/>
                </a:solidFill>
                <a:latin typeface="Open Sans"/>
              </a:rPr>
              <a:t>S</a:t>
            </a:r>
            <a:r>
              <a:rPr lang="ru-RU" sz="3200" b="1" i="1" baseline="-25000" dirty="0" err="1" smtClean="0">
                <a:solidFill>
                  <a:srgbClr val="FF0000"/>
                </a:solidFill>
                <a:latin typeface="Open Sans"/>
              </a:rPr>
              <a:t>бок</a:t>
            </a:r>
            <a:r>
              <a:rPr lang="ru-RU" sz="3200" b="1" i="1" baseline="-25000" dirty="0">
                <a:solidFill>
                  <a:srgbClr val="FF0000"/>
                </a:solidFill>
                <a:latin typeface="Open Sans"/>
              </a:rPr>
              <a:t>.</a:t>
            </a:r>
            <a:r>
              <a:rPr lang="ru-RU" sz="3200" b="1" i="1" dirty="0">
                <a:solidFill>
                  <a:srgbClr val="FF0000"/>
                </a:solidFill>
                <a:latin typeface="Open Sans"/>
              </a:rPr>
              <a:t> = </a:t>
            </a:r>
            <a:r>
              <a:rPr lang="ru-RU" sz="3200" b="1" i="1" dirty="0" err="1">
                <a:solidFill>
                  <a:srgbClr val="FF0000"/>
                </a:solidFill>
                <a:latin typeface="Open Sans"/>
              </a:rPr>
              <a:t>P</a:t>
            </a:r>
            <a:r>
              <a:rPr lang="ru-RU" sz="3200" b="1" i="1" baseline="-25000" dirty="0" err="1">
                <a:solidFill>
                  <a:srgbClr val="FF0000"/>
                </a:solidFill>
                <a:latin typeface="Open Sans"/>
              </a:rPr>
              <a:t>осн</a:t>
            </a:r>
            <a:r>
              <a:rPr lang="ru-RU" sz="3200" b="1" i="1" baseline="-25000" dirty="0">
                <a:solidFill>
                  <a:srgbClr val="FF0000"/>
                </a:solidFill>
                <a:latin typeface="Open Sans"/>
              </a:rPr>
              <a:t>.</a:t>
            </a:r>
            <a:r>
              <a:rPr lang="ru-RU" sz="3200" b="1" i="1" dirty="0">
                <a:solidFill>
                  <a:srgbClr val="FF0000"/>
                </a:solidFill>
                <a:latin typeface="Open Sans"/>
              </a:rPr>
              <a:t> ⋅ </a:t>
            </a:r>
            <a:r>
              <a:rPr lang="ru-RU" sz="3200" b="1" i="1" dirty="0" smtClean="0">
                <a:solidFill>
                  <a:srgbClr val="FF0000"/>
                </a:solidFill>
                <a:latin typeface="Open Sans"/>
              </a:rPr>
              <a:t>h</a:t>
            </a:r>
            <a:endParaRPr lang="ru-RU" sz="3200" b="1" i="1" dirty="0">
              <a:solidFill>
                <a:srgbClr val="FF0000"/>
              </a:solidFill>
              <a:latin typeface="Open Sans"/>
            </a:endParaRPr>
          </a:p>
          <a:p>
            <a:pPr lvl="0"/>
            <a:endParaRPr lang="ru-RU" sz="3200" dirty="0">
              <a:solidFill>
                <a:srgbClr val="FF0000"/>
              </a:solidFill>
              <a:latin typeface="Open Sans"/>
            </a:endParaRPr>
          </a:p>
          <a:p>
            <a:pPr lvl="0" algn="ctr"/>
            <a:r>
              <a:rPr lang="ru-RU" b="1" dirty="0">
                <a:solidFill>
                  <a:srgbClr val="222222"/>
                </a:solidFill>
                <a:latin typeface="Open Sans"/>
              </a:rPr>
              <a:t>Формула периметра и площади основания правильной призмы зависит от вида многогранника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. </a:t>
            </a:r>
            <a:endParaRPr lang="ru-RU" dirty="0" smtClean="0">
              <a:solidFill>
                <a:srgbClr val="222222"/>
              </a:solidFill>
              <a:latin typeface="Open Sans"/>
            </a:endParaRPr>
          </a:p>
          <a:p>
            <a:pPr lvl="0" algn="ctr"/>
            <a:endParaRPr lang="ru-RU" dirty="0">
              <a:solidFill>
                <a:srgbClr val="222222"/>
              </a:solidFill>
              <a:latin typeface="Open Sans"/>
            </a:endParaRPr>
          </a:p>
          <a:p>
            <a:pPr lvl="0" algn="ctr"/>
            <a:endParaRPr lang="ru-RU" dirty="0" smtClean="0">
              <a:solidFill>
                <a:srgbClr val="222222"/>
              </a:solidFill>
              <a:latin typeface="Open Sans"/>
            </a:endParaRPr>
          </a:p>
          <a:p>
            <a:pPr lvl="0" algn="ctr"/>
            <a:endParaRPr lang="ru-RU" dirty="0">
              <a:solidFill>
                <a:srgbClr val="222222"/>
              </a:solidFill>
              <a:latin typeface="Open San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58" y="3789040"/>
            <a:ext cx="2088917" cy="203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908" y="3789040"/>
            <a:ext cx="1800200" cy="2224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775" y="3831167"/>
            <a:ext cx="1775098" cy="195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837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1/01/08/s_5ff85337531d4/1608083_1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865"/>
          <a:stretch/>
        </p:blipFill>
        <p:spPr bwMode="auto">
          <a:xfrm>
            <a:off x="1259632" y="548680"/>
            <a:ext cx="6192687" cy="52565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8729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208</TotalTime>
  <Words>186</Words>
  <Application>Microsoft Office PowerPoint</Application>
  <PresentationFormat>Экран (4:3)</PresentationFormat>
  <Paragraphs>116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Официальная</vt:lpstr>
      <vt:lpstr>Объект упаковщика для оболочки</vt:lpstr>
      <vt:lpstr>Многогранники. Призма.</vt:lpstr>
      <vt:lpstr>Практическая работа</vt:lpstr>
      <vt:lpstr>Презентация PowerPoint</vt:lpstr>
      <vt:lpstr>Призма</vt:lpstr>
      <vt:lpstr>Заполни пропуски</vt:lpstr>
      <vt:lpstr>Заполни пропуски</vt:lpstr>
      <vt:lpstr>Формула  площади правильной призмы</vt:lpstr>
      <vt:lpstr>   Площадь боковой поверхности прямой призмы равняется произведению периметра ее основания на высоту. 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Многогранники. Призма.</dc:title>
  <dc:creator>ushitel3</dc:creator>
  <cp:lastModifiedBy>ushitel3</cp:lastModifiedBy>
  <cp:revision>15</cp:revision>
  <dcterms:created xsi:type="dcterms:W3CDTF">2023-01-23T13:58:36Z</dcterms:created>
  <dcterms:modified xsi:type="dcterms:W3CDTF">2023-01-24T08:40:21Z</dcterms:modified>
</cp:coreProperties>
</file>