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8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7D94D0-391C-4F06-9D24-BC5F267F2865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95C02E-021F-48CB-9055-3E49D5346A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17033"/>
            <a:ext cx="7632847" cy="221763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*Обобщающее повторение можно проводить в форме подготовки к ЕГЭ. Каждый урок посвящен отдельному разделу курса, включает в себя опорный конспект, содержащий основной теоретический материал, и  задания для решения различного уровня сложности.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836712"/>
            <a:ext cx="7175351" cy="4088745"/>
          </a:xfrm>
        </p:spPr>
        <p:txBody>
          <a:bodyPr/>
          <a:lstStyle/>
          <a:p>
            <a:pPr marL="182880" marR="0" indent="0" algn="ctr">
              <a:buNone/>
            </a:pPr>
            <a:r>
              <a:rPr lang="ru-RU" sz="4400" b="0" baseline="30000" dirty="0" smtClean="0">
                <a:solidFill>
                  <a:srgbClr val="002060"/>
                </a:solidFill>
                <a:latin typeface="Segoe Script" pitchFamily="34" charset="0"/>
              </a:rPr>
              <a:t> </a:t>
            </a:r>
            <a:r>
              <a:rPr lang="ru-RU" sz="4400" b="0" dirty="0" smtClean="0">
                <a:solidFill>
                  <a:srgbClr val="002060"/>
                </a:solidFill>
                <a:latin typeface="Segoe Script" pitchFamily="34" charset="0"/>
              </a:rPr>
              <a:t>Обобщающее                                          повторение   </a:t>
            </a:r>
            <a:br>
              <a:rPr lang="ru-RU" sz="4400" b="0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sz="4400" b="0" dirty="0" smtClean="0">
                <a:solidFill>
                  <a:srgbClr val="002060"/>
                </a:solidFill>
                <a:latin typeface="Segoe Script" pitchFamily="34" charset="0"/>
              </a:rPr>
              <a:t>Алгебра 11 класс</a:t>
            </a:r>
            <a:endParaRPr lang="ru-RU" sz="4400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84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924944"/>
            <a:ext cx="7550224" cy="2808312"/>
          </a:xfrm>
        </p:spPr>
        <p:txBody>
          <a:bodyPr/>
          <a:lstStyle/>
          <a:p>
            <a:pPr marL="0" marR="0" indent="0" algn="ctr">
              <a:buNone/>
            </a:pPr>
            <a:r>
              <a:rPr lang="ru-RU" sz="1800" dirty="0">
                <a:latin typeface="Times New Roman"/>
              </a:rPr>
              <a:t/>
            </a:r>
            <a:br>
              <a:rPr lang="ru-RU" sz="1800" dirty="0">
                <a:latin typeface="Times New Roman"/>
              </a:rPr>
            </a:br>
            <a:r>
              <a:rPr lang="ru-RU" sz="1800" dirty="0">
                <a:solidFill>
                  <a:srgbClr val="002060"/>
                </a:solidFill>
                <a:latin typeface="Times New Roman"/>
              </a:rPr>
              <a:t>Обобщить знания: дроби, проценты, рациональные числа</a:t>
            </a:r>
            <a:r>
              <a:rPr lang="ru-RU" sz="1800" dirty="0" smtClean="0">
                <a:solidFill>
                  <a:srgbClr val="002060"/>
                </a:solidFill>
                <a:latin typeface="Times New Roman"/>
              </a:rPr>
              <a:t>.</a:t>
            </a:r>
            <a:br>
              <a:rPr lang="ru-RU" sz="1800" dirty="0" smtClean="0">
                <a:solidFill>
                  <a:srgbClr val="002060"/>
                </a:solidFill>
                <a:latin typeface="Times New Roman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/>
              </a:rPr>
              <a:t>Понятие </a:t>
            </a:r>
            <a:r>
              <a:rPr lang="ru-RU" sz="1800" dirty="0">
                <a:solidFill>
                  <a:srgbClr val="002060"/>
                </a:solidFill>
                <a:latin typeface="Times New Roman"/>
              </a:rPr>
              <a:t>модуля (абсолютной величины) числа. Понятие, свойства и правила действий над алгебраическими дробями. Понятие степени с рациональным показателем и ее свойства. Свойства степени с действительным показателем. Понятие корня степени </a:t>
            </a:r>
            <a:r>
              <a:rPr lang="ru-RU" sz="1800" i="1" dirty="0">
                <a:solidFill>
                  <a:srgbClr val="002060"/>
                </a:solidFill>
                <a:latin typeface="Times New Roman"/>
              </a:rPr>
              <a:t>n</a:t>
            </a:r>
            <a:r>
              <a:rPr lang="ru-RU" sz="1800" dirty="0">
                <a:solidFill>
                  <a:srgbClr val="002060"/>
                </a:solidFill>
                <a:latin typeface="Times New Roman"/>
              </a:rPr>
              <a:t> &gt; 1 и ее свойства. Понятие и свойства многочлена. Понятие тождественного преобразования алгебраического выражения. Формулы сокращенного умножения.</a:t>
            </a:r>
            <a:br>
              <a:rPr lang="ru-RU" sz="1800" dirty="0">
                <a:solidFill>
                  <a:srgbClr val="002060"/>
                </a:solidFill>
                <a:latin typeface="Times New Roman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07704" y="260648"/>
            <a:ext cx="5636096" cy="266429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800" b="1" i="1" dirty="0">
                <a:solidFill>
                  <a:srgbClr val="C00000"/>
                </a:solidFill>
                <a:latin typeface="Times New Roman"/>
              </a:rPr>
              <a:t>Числа, корни и степени.</a:t>
            </a:r>
            <a:br>
              <a:rPr lang="ru-RU" sz="2800" b="1" i="1" dirty="0">
                <a:solidFill>
                  <a:srgbClr val="C00000"/>
                </a:solidFill>
                <a:latin typeface="Times New Roman"/>
              </a:rPr>
            </a:br>
            <a:r>
              <a:rPr lang="ru-RU" sz="2800" b="1" i="1" dirty="0">
                <a:solidFill>
                  <a:srgbClr val="C00000"/>
                </a:solidFill>
                <a:latin typeface="Times New Roman"/>
              </a:rPr>
              <a:t>Модуль </a:t>
            </a:r>
            <a:endParaRPr lang="ru-RU" sz="2800" b="1" i="1" dirty="0" smtClean="0">
              <a:solidFill>
                <a:srgbClr val="C00000"/>
              </a:solidFill>
              <a:latin typeface="Times New Roman"/>
            </a:endParaRPr>
          </a:p>
          <a:p>
            <a:pPr marL="45720" indent="0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2800" b="1" i="1" dirty="0">
                <a:solidFill>
                  <a:srgbClr val="C00000"/>
                </a:solidFill>
                <a:latin typeface="Times New Roman"/>
              </a:rPr>
              <a:t>абсолютная величина числа).</a:t>
            </a:r>
            <a:br>
              <a:rPr lang="ru-RU" sz="2800" b="1" i="1" dirty="0">
                <a:solidFill>
                  <a:srgbClr val="C00000"/>
                </a:solidFill>
                <a:latin typeface="Times New Roman"/>
              </a:rPr>
            </a:br>
            <a:r>
              <a:rPr lang="ru-RU" sz="2800" b="1" i="1" dirty="0">
                <a:solidFill>
                  <a:srgbClr val="C00000"/>
                </a:solidFill>
                <a:latin typeface="Times New Roman"/>
              </a:rPr>
              <a:t>Преобразование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/>
              </a:rPr>
              <a:t>выражений</a:t>
            </a:r>
          </a:p>
          <a:p>
            <a:pPr marL="45720" indent="0">
              <a:buNone/>
            </a:pPr>
            <a:r>
              <a:rPr lang="ru-RU" sz="2400" b="1" dirty="0" smtClean="0"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/>
                <a:ea typeface="+mj-ea"/>
                <a:cs typeface="+mj-cs"/>
              </a:rPr>
              <a:t>                        Цели: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6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>
              <a:buNone/>
            </a:pPr>
            <a:r>
              <a:rPr lang="ru-RU" sz="4800" dirty="0">
                <a:latin typeface="Times New Roman"/>
              </a:rPr>
              <a:t/>
            </a:r>
            <a:br>
              <a:rPr lang="ru-RU" sz="4800" dirty="0">
                <a:latin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4785712"/>
          </a:xfrm>
          <a:ln w="5715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dirty="0" smtClean="0"/>
              <a:t>             </a:t>
            </a:r>
            <a:r>
              <a:rPr lang="ru-RU" sz="3200" b="1" i="1" u="sng" dirty="0" smtClean="0">
                <a:solidFill>
                  <a:srgbClr val="002060"/>
                </a:solidFill>
              </a:rPr>
              <a:t>Определение </a:t>
            </a:r>
            <a:r>
              <a:rPr lang="ru-RU" sz="3200" b="1" i="1" u="sng" dirty="0">
                <a:solidFill>
                  <a:srgbClr val="002060"/>
                </a:solidFill>
              </a:rPr>
              <a:t>модуля числа</a:t>
            </a:r>
            <a:r>
              <a:rPr lang="ru-RU" sz="3200" b="1" i="1" u="sng" dirty="0" smtClean="0">
                <a:solidFill>
                  <a:srgbClr val="002060"/>
                </a:solidFill>
              </a:rPr>
              <a:t>.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        </a:t>
            </a:r>
            <a:r>
              <a:rPr lang="en-US" sz="3200" dirty="0" smtClean="0"/>
              <a:t>| </a:t>
            </a:r>
            <a:r>
              <a:rPr lang="en-US" sz="3200" i="1" dirty="0"/>
              <a:t>x</a:t>
            </a:r>
            <a:r>
              <a:rPr lang="en-US" sz="3200" dirty="0"/>
              <a:t> | = </a:t>
            </a:r>
          </a:p>
          <a:p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64904"/>
            <a:ext cx="3075722" cy="184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977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301208"/>
            <a:ext cx="7920879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Свойства корней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208912" cy="5040560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92696"/>
            <a:ext cx="2005854" cy="648072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41" y="1474481"/>
            <a:ext cx="2232249" cy="63626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724" y="2276872"/>
            <a:ext cx="2195663" cy="655778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732" y="3068960"/>
            <a:ext cx="2312459" cy="63792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861047"/>
            <a:ext cx="2168743" cy="622049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825" y="4610841"/>
            <a:ext cx="2719297" cy="60877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7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568952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i="1" dirty="0">
                <a:solidFill>
                  <a:schemeClr val="accent6">
                    <a:lumMod val="75000"/>
                  </a:schemeClr>
                </a:solidFill>
              </a:rPr>
              <a:t>Степень с рациональным показателем 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sz="3200" i="1" dirty="0">
                <a:solidFill>
                  <a:schemeClr val="accent6">
                    <a:lumMod val="75000"/>
                  </a:schemeClr>
                </a:solidFill>
              </a:rPr>
              <a:t>ее свойства</a:t>
            </a:r>
            <a:r>
              <a:rPr lang="ru-RU" sz="3200" b="0" dirty="0"/>
              <a:t>.</a:t>
            </a:r>
            <a:r>
              <a:rPr lang="ru-RU" sz="2400" b="0" dirty="0"/>
              <a:t/>
            </a:r>
            <a:br>
              <a:rPr lang="ru-RU" sz="2400" b="0" dirty="0"/>
            </a:br>
            <a:r>
              <a:rPr lang="ru-RU" b="0" dirty="0"/>
              <a:t>.</a:t>
            </a:r>
            <a:br>
              <a:rPr lang="ru-RU" b="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6456" y="260648"/>
            <a:ext cx="7992888" cy="3945592"/>
          </a:xfrm>
          <a:ln w="38100">
            <a:solidFill>
              <a:srgbClr val="C00000"/>
            </a:solidFill>
            <a:prstDash val="sysDot"/>
          </a:ln>
        </p:spPr>
        <p:txBody>
          <a:bodyPr/>
          <a:lstStyle/>
          <a:p>
            <a:pPr marL="45720" marR="0" indent="0" algn="just">
              <a:buNone/>
            </a:pPr>
            <a:endParaRPr lang="ru-RU" sz="2400" i="1" dirty="0">
              <a:latin typeface="Times New Roman"/>
            </a:endParaRPr>
          </a:p>
          <a:p>
            <a:pPr marL="45720" marR="0" indent="0" algn="just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/>
              </a:rPr>
              <a:t>                          </a:t>
            </a:r>
            <a:r>
              <a:rPr lang="en-US" sz="2800" b="1" i="1" dirty="0" err="1" smtClean="0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800" b="1" i="1" baseline="30000" dirty="0" err="1" smtClean="0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800" b="1" i="1" dirty="0" err="1" smtClean="0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800" b="1" i="1" baseline="30000" dirty="0" err="1" smtClean="0">
                <a:solidFill>
                  <a:srgbClr val="FF0000"/>
                </a:solidFill>
                <a:latin typeface="Times New Roman"/>
              </a:rPr>
              <a:t>q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= 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800" b="1" i="1" baseline="30000" dirty="0" err="1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800" b="1" baseline="30000" dirty="0">
                <a:solidFill>
                  <a:srgbClr val="FF0000"/>
                </a:solidFill>
                <a:latin typeface="Times New Roman"/>
              </a:rPr>
              <a:t> + </a:t>
            </a:r>
            <a:r>
              <a:rPr lang="en-US" sz="2800" b="1" i="1" baseline="30000" dirty="0">
                <a:solidFill>
                  <a:srgbClr val="FF0000"/>
                </a:solidFill>
                <a:latin typeface="Times New Roman"/>
              </a:rPr>
              <a:t>q</a:t>
            </a: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;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/>
              </a:rPr>
              <a:t>         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</a:rPr>
              <a:t>= </a:t>
            </a:r>
            <a:r>
              <a:rPr lang="en-US" sz="2400" b="1" i="1" dirty="0" err="1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400" b="1" i="1" baseline="30000" dirty="0" err="1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400" b="1" baseline="30000" dirty="0">
                <a:solidFill>
                  <a:srgbClr val="FF0000"/>
                </a:solidFill>
                <a:latin typeface="Times New Roman"/>
              </a:rPr>
              <a:t> – </a:t>
            </a:r>
            <a:r>
              <a:rPr lang="en-US" sz="2400" b="1" i="1" baseline="30000" dirty="0">
                <a:solidFill>
                  <a:srgbClr val="FF0000"/>
                </a:solidFill>
                <a:latin typeface="Times New Roman"/>
              </a:rPr>
              <a:t>q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;</a:t>
            </a:r>
          </a:p>
          <a:p>
            <a:pPr marL="45720" indent="0">
              <a:buNone/>
            </a:pPr>
            <a:r>
              <a:rPr lang="ru-RU" dirty="0" smtClean="0"/>
              <a:t>   </a:t>
            </a:r>
          </a:p>
          <a:p>
            <a:endParaRPr lang="ru-RU" dirty="0" smtClean="0"/>
          </a:p>
          <a:p>
            <a:endParaRPr lang="ru-RU" dirty="0"/>
          </a:p>
          <a:p>
            <a:pPr marL="45720" marR="0" indent="0" algn="just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             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(</a:t>
            </a:r>
            <a:r>
              <a:rPr lang="en-US" sz="2400" b="1" i="1" dirty="0" err="1">
                <a:solidFill>
                  <a:srgbClr val="FF0000"/>
                </a:solidFill>
                <a:latin typeface="Times New Roman"/>
              </a:rPr>
              <a:t>ab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)</a:t>
            </a:r>
            <a:r>
              <a:rPr lang="en-US" sz="2400" b="1" i="1" baseline="30000" dirty="0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 = </a:t>
            </a:r>
            <a:r>
              <a:rPr lang="en-US" sz="2400" b="1" i="1" dirty="0" err="1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400" b="1" i="1" baseline="30000" dirty="0" err="1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400" b="1" i="1" dirty="0" err="1">
                <a:solidFill>
                  <a:srgbClr val="FF0000"/>
                </a:solidFill>
                <a:latin typeface="Times New Roman"/>
              </a:rPr>
              <a:t>b</a:t>
            </a:r>
            <a:r>
              <a:rPr lang="en-US" sz="2400" b="1" i="1" baseline="30000" dirty="0" err="1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174" y="3520031"/>
            <a:ext cx="1872208" cy="583168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800" y="1223973"/>
            <a:ext cx="418200" cy="74678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2348880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en-US" sz="2800" b="1" i="0" u="none" strike="noStrike" baseline="0" dirty="0" smtClean="0">
                <a:solidFill>
                  <a:srgbClr val="FF0000"/>
                </a:solidFill>
                <a:latin typeface="Times New Roman"/>
              </a:rPr>
              <a:t>(</a:t>
            </a:r>
            <a:r>
              <a:rPr lang="en-US" sz="2800" b="1" i="1" u="none" strike="noStrike" baseline="0" dirty="0" err="1" smtClean="0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800" b="1" i="1" u="none" strike="noStrike" baseline="30000" dirty="0" err="1" smtClean="0">
                <a:solidFill>
                  <a:srgbClr val="FF0000"/>
                </a:solidFill>
                <a:latin typeface="Times New Roman"/>
              </a:rPr>
              <a:t>p</a:t>
            </a:r>
            <a:r>
              <a:rPr lang="en-US" sz="2800" b="1" i="0" u="none" strike="noStrike" baseline="0" dirty="0" smtClean="0">
                <a:solidFill>
                  <a:srgbClr val="FF0000"/>
                </a:solidFill>
                <a:latin typeface="Times New Roman"/>
              </a:rPr>
              <a:t>)</a:t>
            </a:r>
            <a:r>
              <a:rPr lang="en-US" sz="2800" b="1" i="1" u="none" strike="noStrike" baseline="30000" dirty="0" smtClean="0">
                <a:solidFill>
                  <a:srgbClr val="FF0000"/>
                </a:solidFill>
                <a:latin typeface="Times New Roman"/>
              </a:rPr>
              <a:t>q</a:t>
            </a:r>
            <a:r>
              <a:rPr lang="en-US" sz="2800" b="1" i="0" u="none" strike="noStrike" baseline="0" dirty="0" smtClean="0">
                <a:solidFill>
                  <a:srgbClr val="FF0000"/>
                </a:solidFill>
                <a:latin typeface="Times New Roman"/>
              </a:rPr>
              <a:t> = </a:t>
            </a:r>
            <a:r>
              <a:rPr lang="en-US" sz="2800" b="1" i="1" u="none" strike="noStrike" baseline="0" dirty="0" err="1" smtClean="0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800" b="1" i="1" u="none" strike="noStrike" baseline="30000" dirty="0" err="1" smtClean="0">
                <a:solidFill>
                  <a:srgbClr val="FF0000"/>
                </a:solidFill>
                <a:latin typeface="Times New Roman"/>
              </a:rPr>
              <a:t>pq</a:t>
            </a:r>
            <a:r>
              <a:rPr lang="en-US" sz="2800" b="1" i="0" u="none" strike="noStrike" baseline="0" dirty="0" smtClean="0">
                <a:solidFill>
                  <a:srgbClr val="FF0000"/>
                </a:solidFill>
                <a:latin typeface="Times New Roman"/>
              </a:rPr>
              <a:t>;</a:t>
            </a:r>
            <a:endParaRPr lang="en-US" sz="2800" b="1" i="0" u="none" strike="noStrike" baseline="0" dirty="0" smtClean="0">
              <a:solidFill>
                <a:srgbClr val="FF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5346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i="1" u="sng" dirty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+mn-ea"/>
                <a:cs typeface="+mn-cs"/>
              </a:rPr>
              <a:t>Формулы сокращенного умножения.</a:t>
            </a:r>
            <a:r>
              <a:rPr lang="ru-RU" sz="3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/>
                <a:ea typeface="+mn-ea"/>
                <a:cs typeface="+mn-cs"/>
              </a:rPr>
              <a:t/>
            </a:r>
            <a:br>
              <a:rPr lang="ru-RU" sz="3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/>
                <a:ea typeface="+mn-ea"/>
                <a:cs typeface="+mn-cs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ln w="57150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>
            <a:normAutofit lnSpcReduction="10000"/>
          </a:bodyPr>
          <a:lstStyle/>
          <a:p>
            <a:pPr marR="0" algn="just"/>
            <a:endParaRPr lang="ru-RU" sz="2400" dirty="0" smtClean="0">
              <a:latin typeface="Times New Roman"/>
            </a:endParaRPr>
          </a:p>
          <a:p>
            <a:pPr marR="0" algn="just"/>
            <a:r>
              <a:rPr lang="pt-BR" sz="2400" dirty="0" smtClean="0">
                <a:latin typeface="Times New Roman"/>
              </a:rPr>
              <a:t>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±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=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± 2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;</a:t>
            </a:r>
          </a:p>
          <a:p>
            <a:pPr marR="0" algn="just"/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±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=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± 3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+ 3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±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;</a:t>
            </a:r>
          </a:p>
          <a:p>
            <a:pPr marR="0" algn="just"/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–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= 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–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);</a:t>
            </a:r>
          </a:p>
          <a:p>
            <a:pPr marR="0" algn="just"/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–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= 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–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);</a:t>
            </a:r>
          </a:p>
          <a:p>
            <a:pPr marR="0" algn="just"/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3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= 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)(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–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ab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 + </a:t>
            </a:r>
            <a:r>
              <a:rPr lang="pt-BR" sz="3200" b="1" i="1" dirty="0">
                <a:solidFill>
                  <a:srgbClr val="002060"/>
                </a:solidFill>
                <a:latin typeface="Times New Roman"/>
              </a:rPr>
              <a:t>b</a:t>
            </a:r>
            <a:r>
              <a:rPr lang="pt-BR" sz="3200" b="1" baseline="30000" dirty="0">
                <a:solidFill>
                  <a:srgbClr val="002060"/>
                </a:solidFill>
                <a:latin typeface="Times New Roman"/>
              </a:rPr>
              <a:t>2</a:t>
            </a:r>
            <a:r>
              <a:rPr lang="pt-BR" sz="3200" b="1" dirty="0">
                <a:solidFill>
                  <a:srgbClr val="002060"/>
                </a:solidFill>
                <a:latin typeface="Times New Roman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227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700809"/>
            <a:ext cx="7498835" cy="2520280"/>
          </a:xfrm>
        </p:spPr>
        <p:txBody>
          <a:bodyPr/>
          <a:lstStyle/>
          <a:p>
            <a:pPr marL="182880" marR="0" indent="0">
              <a:buNone/>
            </a:pPr>
            <a:r>
              <a:rPr lang="ru-RU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</a:rPr>
              <a:t>       Формирование          умений </a:t>
            </a:r>
            <a:r>
              <a:rPr lang="ru-RU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</a:rPr>
              <a:t>и навыков.</a:t>
            </a:r>
            <a:br>
              <a:rPr lang="ru-RU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</a:rPr>
            </a:br>
            <a:endParaRPr lang="ru-RU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37731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1999" y="264214"/>
            <a:ext cx="6912767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ru-RU" b="1" i="0" u="none" strike="noStrike" baseline="0" dirty="0" smtClean="0">
                <a:solidFill>
                  <a:srgbClr val="FF0000"/>
                </a:solidFill>
                <a:latin typeface="Times New Roman"/>
              </a:rPr>
              <a:t>B1.</a:t>
            </a:r>
            <a:r>
              <a:rPr lang="ru-RU" b="0" i="0" u="none" strike="noStrike" baseline="0" dirty="0" smtClean="0">
                <a:solidFill>
                  <a:srgbClr val="FF0000"/>
                </a:solidFill>
                <a:latin typeface="Times New Roman"/>
              </a:rPr>
              <a:t> Найдите значение выражения:                       </a:t>
            </a:r>
            <a:r>
              <a:rPr lang="ru-RU" b="0" i="0" u="none" strike="noStrike" baseline="0" dirty="0" smtClean="0">
                <a:latin typeface="Times New Roman"/>
              </a:rPr>
              <a:t>· 0,48.</a:t>
            </a: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r>
              <a:rPr lang="ru-RU" b="1" i="0" u="none" strike="noStrike" baseline="0" dirty="0" smtClean="0">
                <a:solidFill>
                  <a:srgbClr val="0070C0"/>
                </a:solidFill>
                <a:latin typeface="Times New Roman"/>
              </a:rPr>
              <a:t>В2. Найдите значение выражения: </a:t>
            </a:r>
          </a:p>
          <a:p>
            <a:pPr marR="0" algn="just"/>
            <a:endParaRPr lang="ru-RU" i="0" u="none" strike="noStrike" baseline="0" dirty="0" smtClean="0">
              <a:solidFill>
                <a:srgbClr val="0070C0"/>
              </a:solidFill>
              <a:latin typeface="Times New Roman"/>
            </a:endParaRPr>
          </a:p>
          <a:p>
            <a:pPr marR="0" algn="just"/>
            <a:r>
              <a:rPr lang="ru-RU" b="0" i="0" u="none" strike="noStrike" baseline="0" dirty="0" smtClean="0">
                <a:latin typeface="Times New Roman"/>
              </a:rPr>
              <a:t>(9</a:t>
            </a:r>
            <a:r>
              <a:rPr lang="ru-RU" b="0" i="1" u="none" strike="noStrike" baseline="0" dirty="0" smtClean="0">
                <a:latin typeface="Times New Roman"/>
              </a:rPr>
              <a:t>x</a:t>
            </a:r>
            <a:r>
              <a:rPr lang="ru-RU" b="0" i="0" u="none" strike="noStrike" baseline="0" dirty="0" smtClean="0">
                <a:latin typeface="Times New Roman"/>
              </a:rPr>
              <a:t> – 6)(9</a:t>
            </a:r>
            <a:r>
              <a:rPr lang="ru-RU" b="0" i="1" u="none" strike="noStrike" baseline="0" dirty="0" smtClean="0">
                <a:latin typeface="Times New Roman"/>
              </a:rPr>
              <a:t>x</a:t>
            </a:r>
            <a:r>
              <a:rPr lang="ru-RU" b="0" i="0" u="none" strike="noStrike" baseline="0" dirty="0" smtClean="0">
                <a:latin typeface="Times New Roman"/>
              </a:rPr>
              <a:t> + 6) – 81</a:t>
            </a:r>
            <a:r>
              <a:rPr lang="ru-RU" b="0" i="1" u="none" strike="noStrike" baseline="0" dirty="0" smtClean="0">
                <a:latin typeface="Times New Roman"/>
              </a:rPr>
              <a:t>x</a:t>
            </a:r>
            <a:r>
              <a:rPr lang="ru-RU" b="0" i="0" u="none" strike="noStrike" baseline="30000" dirty="0" smtClean="0">
                <a:latin typeface="Times New Roman"/>
              </a:rPr>
              <a:t>2</a:t>
            </a:r>
            <a:r>
              <a:rPr lang="ru-RU" b="0" i="0" u="none" strike="noStrike" baseline="0" dirty="0" smtClean="0">
                <a:latin typeface="Times New Roman"/>
              </a:rPr>
              <a:t> – 6</a:t>
            </a:r>
            <a:r>
              <a:rPr lang="ru-RU" b="0" i="1" u="none" strike="noStrike" baseline="0" dirty="0" smtClean="0">
                <a:latin typeface="Times New Roman"/>
              </a:rPr>
              <a:t>x</a:t>
            </a:r>
            <a:r>
              <a:rPr lang="ru-RU" b="0" i="0" u="none" strike="noStrike" baseline="0" dirty="0" smtClean="0">
                <a:latin typeface="Times New Roman"/>
              </a:rPr>
              <a:t> + 38 при </a:t>
            </a:r>
            <a:r>
              <a:rPr lang="ru-RU" b="0" i="1" u="none" strike="noStrike" baseline="0" dirty="0" smtClean="0">
                <a:latin typeface="Times New Roman"/>
              </a:rPr>
              <a:t>x</a:t>
            </a:r>
            <a:r>
              <a:rPr lang="ru-RU" b="0" i="0" u="none" strike="noStrike" baseline="0" dirty="0" smtClean="0">
                <a:latin typeface="Times New Roman"/>
              </a:rPr>
              <a:t> = 100.</a:t>
            </a: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r>
              <a:rPr lang="en-US" b="1" i="0" u="none" strike="noStrike" baseline="0" dirty="0" smtClean="0">
                <a:solidFill>
                  <a:srgbClr val="FF0000"/>
                </a:solidFill>
                <a:latin typeface="Times New Roman"/>
              </a:rPr>
              <a:t>B3. </a:t>
            </a:r>
            <a:r>
              <a:rPr lang="ru-RU" b="1" i="0" u="none" strike="noStrike" baseline="0" dirty="0" smtClean="0">
                <a:solidFill>
                  <a:srgbClr val="FF0000"/>
                </a:solidFill>
                <a:latin typeface="Times New Roman"/>
              </a:rPr>
              <a:t>Найдите значение выражения: .</a:t>
            </a:r>
          </a:p>
          <a:p>
            <a:pPr marR="0" algn="just"/>
            <a:endParaRPr lang="ru-RU" b="1" dirty="0">
              <a:solidFill>
                <a:srgbClr val="FF0000"/>
              </a:solidFill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r>
              <a:rPr lang="en-US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B4. </a:t>
            </a:r>
            <a:r>
              <a:rPr lang="ru-RU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Вычислите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r>
              <a:rPr lang="en-US" b="1" i="0" u="none" strike="noStrike" baseline="0" dirty="0" smtClean="0">
                <a:solidFill>
                  <a:srgbClr val="C00000"/>
                </a:solidFill>
                <a:latin typeface="Times New Roman"/>
              </a:rPr>
              <a:t>B5. </a:t>
            </a:r>
            <a:r>
              <a:rPr lang="ru-RU" b="1" i="0" u="none" strike="noStrike" baseline="0" dirty="0" smtClean="0">
                <a:solidFill>
                  <a:srgbClr val="C00000"/>
                </a:solidFill>
                <a:latin typeface="Times New Roman"/>
              </a:rPr>
              <a:t>Вычислите </a:t>
            </a:r>
            <a:r>
              <a:rPr lang="ru-RU" b="0" i="0" u="none" strike="noStrike" baseline="0" dirty="0" smtClean="0">
                <a:latin typeface="Times New Roman"/>
              </a:rPr>
              <a:t>:                                      : : 0,3.</a:t>
            </a: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r>
              <a:rPr lang="ru-RU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B6. Найдите значение выражения: </a:t>
            </a:r>
            <a:r>
              <a:rPr lang="ru-RU" b="1" i="0" u="none" strike="noStrike" baseline="0" dirty="0" smtClean="0">
                <a:latin typeface="Times New Roman"/>
              </a:rPr>
              <a:t>                        при </a:t>
            </a:r>
            <a:r>
              <a:rPr lang="ru-RU" b="1" i="1" u="none" strike="noStrike" baseline="0" dirty="0" smtClean="0">
                <a:latin typeface="Times New Roman"/>
              </a:rPr>
              <a:t>x </a:t>
            </a:r>
            <a:r>
              <a:rPr lang="ru-RU" b="1" i="0" u="none" strike="noStrike" baseline="0" dirty="0" smtClean="0">
                <a:latin typeface="Times New Roman"/>
              </a:rPr>
              <a:t>= 4.</a:t>
            </a:r>
          </a:p>
          <a:p>
            <a:pPr marR="0" algn="just"/>
            <a:endParaRPr lang="ru-RU" b="1" i="0" u="none" strike="noStrike" baseline="0" dirty="0" smtClean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660" y="188640"/>
            <a:ext cx="1055499" cy="67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660" y="2355615"/>
            <a:ext cx="1487548" cy="44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059" y="3284984"/>
            <a:ext cx="2333054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859" y="4098418"/>
            <a:ext cx="2185789" cy="40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83" y="5128200"/>
            <a:ext cx="1123148" cy="662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475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48883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b="1" dirty="0">
                <a:solidFill>
                  <a:srgbClr val="C00000"/>
                </a:solidFill>
                <a:latin typeface="Times New Roman"/>
              </a:rPr>
              <a:t>B7. </a:t>
            </a:r>
            <a:r>
              <a:rPr lang="ru-RU" b="1" dirty="0">
                <a:solidFill>
                  <a:srgbClr val="C00000"/>
                </a:solidFill>
                <a:latin typeface="Times New Roman"/>
              </a:rPr>
              <a:t>Найдите значение выражения:      .</a:t>
            </a:r>
          </a:p>
          <a:p>
            <a:pPr marR="0" algn="just"/>
            <a:endParaRPr lang="ru-RU" b="1" i="0" u="none" strike="noStrike" baseline="0" dirty="0" smtClean="0">
              <a:solidFill>
                <a:srgbClr val="C00000"/>
              </a:solidFill>
              <a:latin typeface="Times New Roman"/>
            </a:endParaRPr>
          </a:p>
          <a:p>
            <a:pPr marR="0" algn="just"/>
            <a:endParaRPr lang="ru-RU" b="1" dirty="0">
              <a:latin typeface="Times New Roman"/>
            </a:endParaRPr>
          </a:p>
          <a:p>
            <a:pPr marR="0" algn="just"/>
            <a:endParaRPr lang="ru-RU" b="1" i="0" u="none" strike="noStrike" baseline="0" dirty="0" smtClean="0">
              <a:latin typeface="Times New Roman"/>
            </a:endParaRPr>
          </a:p>
          <a:p>
            <a:pPr marR="0" algn="just"/>
            <a:endParaRPr lang="ru-RU" b="1" dirty="0">
              <a:latin typeface="Times New Roman"/>
            </a:endParaRPr>
          </a:p>
          <a:p>
            <a:pPr marR="0" algn="just"/>
            <a:r>
              <a:rPr lang="ru-RU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B8. Найдите значение выражения , </a:t>
            </a:r>
            <a:r>
              <a:rPr lang="ru-RU" b="0" i="0" u="none" strike="noStrike" baseline="0" dirty="0" smtClean="0">
                <a:latin typeface="Times New Roman"/>
              </a:rPr>
              <a:t>                             ,  если          = 3.</a:t>
            </a: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r>
              <a:rPr lang="ru-RU" b="1" i="0" u="none" strike="noStrike" baseline="0" dirty="0" smtClean="0">
                <a:solidFill>
                  <a:srgbClr val="C00000"/>
                </a:solidFill>
                <a:latin typeface="Times New Roman"/>
              </a:rPr>
              <a:t>В9. Упростите выражение</a:t>
            </a:r>
            <a:r>
              <a:rPr lang="ru-RU" b="0" i="0" u="none" strike="noStrike" baseline="0" dirty="0" smtClean="0">
                <a:latin typeface="Times New Roman"/>
              </a:rPr>
              <a:t>: </a:t>
            </a:r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r>
              <a:rPr lang="en-US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B10. </a:t>
            </a:r>
            <a:r>
              <a:rPr lang="ru-RU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Вычислите значение выражения</a:t>
            </a:r>
            <a:r>
              <a:rPr lang="ru-RU" b="0" i="0" u="none" strike="noStrike" baseline="0" dirty="0" smtClean="0">
                <a:latin typeface="Times New Roman"/>
              </a:rPr>
              <a:t>: .</a:t>
            </a: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  <a:p>
            <a:pPr marR="0" algn="just"/>
            <a:endParaRPr lang="ru-RU" dirty="0">
              <a:latin typeface="Times New Roman"/>
            </a:endParaRPr>
          </a:p>
          <a:p>
            <a:pPr marR="0" algn="just"/>
            <a:endParaRPr lang="ru-RU" b="0" i="0" u="none" strike="noStrike" baseline="0" dirty="0" smtClean="0">
              <a:latin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5576"/>
            <a:ext cx="1440160" cy="71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23" y="1912689"/>
            <a:ext cx="4000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155" y="3068960"/>
            <a:ext cx="1954029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076" y="4505789"/>
            <a:ext cx="2373929" cy="42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169" y="548680"/>
            <a:ext cx="189547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6026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150</TotalTime>
  <Words>252</Words>
  <Application>Microsoft Office PowerPoint</Application>
  <PresentationFormat>Экран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Обобщающее                                          повторение    Алгебра 11 класс</vt:lpstr>
      <vt:lpstr> Обобщить знания: дроби, проценты, рациональные числа. Понятие модуля (абсолютной величины) числа. Понятие, свойства и правила действий над алгебраическими дробями. Понятие степени с рациональным показателем и ее свойства. Свойства степени с действительным показателем. Понятие корня степени n &gt; 1 и ее свойства. Понятие и свойства многочлена. Понятие тождественного преобразования алгебраического выражения. Формулы сокращенного умножения. </vt:lpstr>
      <vt:lpstr> </vt:lpstr>
      <vt:lpstr>Свойства корней </vt:lpstr>
      <vt:lpstr>Степень с рациональным показателем  и ее свойства. . </vt:lpstr>
      <vt:lpstr>Формулы сокращенного умножения. </vt:lpstr>
      <vt:lpstr>       Формирование          умений и навыков.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ushitel3</dc:creator>
  <cp:lastModifiedBy>ushitel3</cp:lastModifiedBy>
  <cp:revision>13</cp:revision>
  <dcterms:created xsi:type="dcterms:W3CDTF">2015-06-10T06:56:18Z</dcterms:created>
  <dcterms:modified xsi:type="dcterms:W3CDTF">2015-06-10T09:26:47Z</dcterms:modified>
</cp:coreProperties>
</file>