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56" r:id="rId4"/>
    <p:sldId id="257" r:id="rId5"/>
    <p:sldId id="258" r:id="rId6"/>
    <p:sldId id="259" r:id="rId7"/>
    <p:sldId id="262" r:id="rId8"/>
    <p:sldId id="268" r:id="rId9"/>
    <p:sldId id="269" r:id="rId10"/>
    <p:sldId id="267" r:id="rId11"/>
    <p:sldId id="270" r:id="rId12"/>
    <p:sldId id="271" r:id="rId13"/>
    <p:sldId id="260" r:id="rId14"/>
    <p:sldId id="266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13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18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DBF5F9"/>
                </a:solidFill>
              </a:rPr>
              <a:pPr/>
              <a:t>10.03.2022</a:t>
            </a:fld>
            <a:endParaRPr lang="ru-RU">
              <a:solidFill>
                <a:srgbClr val="DBF5F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DBF5F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444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26442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7259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7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087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75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54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93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00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97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DBF5F9"/>
                </a:solidFill>
              </a:rPr>
              <a:pPr/>
              <a:t>10.03.2022</a:t>
            </a:fld>
            <a:endParaRPr lang="ru-RU">
              <a:solidFill>
                <a:srgbClr val="DBF5F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DBF5F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2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28424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023122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2790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96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29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30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976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262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47CAEF4-4967-42B2-A07C-AA2F9F6113B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DF90A0-18E3-4CA3-BA71-B703EE6AC15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B3C52C-65CB-4170-856C-EBB9E0C28C59}" type="datetimeFigureOut">
              <a:rPr lang="ru-RU" smtClean="0">
                <a:solidFill>
                  <a:srgbClr val="04617B"/>
                </a:solidFill>
              </a:rPr>
              <a:pPr/>
              <a:t>10.03.2022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17517-1F3B-4DE0-A9B7-FF439CBFF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2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0.png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985864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Повторить теорию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0070C0"/>
                </a:solidFill>
              </a:rPr>
              <a:t>Вспомнить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способы решения уравнений</a:t>
            </a:r>
          </a:p>
          <a:p>
            <a:endParaRPr lang="ru-RU" sz="3200" dirty="0" smtClean="0">
              <a:solidFill>
                <a:srgbClr val="0070C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Подготовиться к ОГЭ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Решение линейных уравнений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Gabriola" pitchFamily="82" charset="0"/>
              </a:rPr>
              <a:t>( итоговое повторение)</a:t>
            </a:r>
            <a:endParaRPr lang="ru-RU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2051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72" y="4599175"/>
            <a:ext cx="1414108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286" y="4599175"/>
            <a:ext cx="1829714" cy="183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8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Ответы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b="1" dirty="0" smtClean="0"/>
              <a:t>№1      Ответ : Х= -2</a:t>
            </a:r>
          </a:p>
          <a:p>
            <a:endParaRPr lang="ru-RU" sz="3600" b="1" dirty="0" smtClean="0"/>
          </a:p>
          <a:p>
            <a:r>
              <a:rPr lang="ru-RU" sz="3600" b="1" dirty="0"/>
              <a:t> </a:t>
            </a:r>
            <a:r>
              <a:rPr lang="ru-RU" sz="3600" b="1" dirty="0" smtClean="0"/>
              <a:t>№2      Ответ : Х= 3</a:t>
            </a:r>
          </a:p>
          <a:p>
            <a:endParaRPr lang="ru-RU" sz="3600" b="1" dirty="0" smtClean="0"/>
          </a:p>
          <a:p>
            <a:r>
              <a:rPr lang="ru-RU" sz="3600" b="1" dirty="0"/>
              <a:t> </a:t>
            </a:r>
            <a:r>
              <a:rPr lang="ru-RU" sz="3600" b="1" dirty="0" smtClean="0"/>
              <a:t>№3     Ответ: Х= - 2,4</a:t>
            </a:r>
            <a:endParaRPr lang="ru-RU" sz="3600" b="1" dirty="0"/>
          </a:p>
        </p:txBody>
      </p:sp>
      <p:pic>
        <p:nvPicPr>
          <p:cNvPr id="8194" name="Picture 2" descr="C:\Program Files (x86)\Microsoft Office\MEDIA\OFFICE14\Lines\BD21325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7" y="5805264"/>
            <a:ext cx="5953125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61653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0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544488"/>
            <a:ext cx="2773823" cy="1444352"/>
          </a:xfrm>
        </p:spPr>
        <p:txBody>
          <a:bodyPr/>
          <a:lstStyle/>
          <a:p>
            <a:pPr algn="ctr"/>
            <a:r>
              <a:rPr lang="ru-RU" sz="2000" dirty="0"/>
              <a:t>Алгоритм </a:t>
            </a:r>
            <a:r>
              <a:rPr lang="ru-RU" sz="2000" dirty="0" smtClean="0"/>
              <a:t>              решения      линейных </a:t>
            </a:r>
            <a:r>
              <a:rPr lang="ru-RU" sz="2000" dirty="0"/>
              <a:t>уравнений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981200"/>
            <a:ext cx="2563688" cy="4144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lvl="0"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70000"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5(2х-3)= 2(3х+1)-6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124200" y="0"/>
            <a:ext cx="5638800" cy="6096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131840" y="620688"/>
            <a:ext cx="561662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3131840" y="1628800"/>
            <a:ext cx="5616624" cy="1296144"/>
          </a:xfrm>
          <a:prstGeom prst="downArrow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131840" y="3068960"/>
            <a:ext cx="5616624" cy="914400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131840" y="4149080"/>
            <a:ext cx="5616624" cy="1368152"/>
          </a:xfrm>
          <a:prstGeom prst="downArrowCallo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131841" y="5661248"/>
            <a:ext cx="5616622" cy="695850"/>
          </a:xfrm>
          <a:prstGeom prst="downArrow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0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71802" y="3214686"/>
            <a:ext cx="2648184" cy="1485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Линейное уравнение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ах=в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9986" y="2964317"/>
            <a:ext cx="2596430" cy="1357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Уравнения, содержащие, знак модуля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71802" y="1340768"/>
            <a:ext cx="2868350" cy="1359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Уравнения с числовыми знаменателями</a:t>
            </a:r>
            <a:endParaRPr lang="ru-RU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28925" y="5301208"/>
            <a:ext cx="3011227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Произведение </a:t>
            </a:r>
            <a:r>
              <a:rPr lang="ru-RU" sz="20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линейых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множителей равно нулю  </a:t>
            </a:r>
            <a:endParaRPr lang="ru-RU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 rot="6517343">
            <a:off x="5387727" y="2998763"/>
            <a:ext cx="734867" cy="954938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 rot="16689931">
            <a:off x="2489372" y="3970756"/>
            <a:ext cx="879107" cy="1028573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 rot="1411942">
            <a:off x="3798384" y="2535689"/>
            <a:ext cx="785818" cy="857256"/>
          </a:xfrm>
          <a:prstGeom prst="curvedRightArrow">
            <a:avLst>
              <a:gd name="adj1" fmla="val 25000"/>
              <a:gd name="adj2" fmla="val 51777"/>
              <a:gd name="adj3" fmla="val 25000"/>
            </a:avLst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628" y="25003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67544" y="2869638"/>
            <a:ext cx="2654527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ах+в</a:t>
            </a:r>
            <a:r>
              <a:rPr lang="ru-RU" sz="2800" b="1" dirty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dirty="0" err="1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сх</a:t>
            </a:r>
            <a:r>
              <a:rPr lang="ru-RU" sz="2800" b="1" dirty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 smtClean="0">
              <a:solidFill>
                <a:srgbClr val="0BD0D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а(</a:t>
            </a:r>
            <a:r>
              <a:rPr lang="ru-RU" sz="2800" b="1" dirty="0" err="1" smtClean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х+в</a:t>
            </a:r>
            <a:r>
              <a:rPr lang="ru-RU" sz="2800" b="1" dirty="0" smtClean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ru-RU" sz="2800" b="1" dirty="0" err="1" smtClean="0">
                <a:solidFill>
                  <a:srgbClr val="0BD0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сх</a:t>
            </a:r>
            <a:endParaRPr lang="ru-RU" sz="2800" b="1" dirty="0">
              <a:solidFill>
                <a:srgbClr val="0BD0D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лево стрелка 19"/>
          <p:cNvSpPr/>
          <p:nvPr/>
        </p:nvSpPr>
        <p:spPr>
          <a:xfrm rot="12376765">
            <a:off x="4384352" y="4513278"/>
            <a:ext cx="601362" cy="104186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634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0" grpId="0" animBg="1"/>
      <p:bldP spid="11" grpId="0" animBg="1"/>
      <p:bldP spid="15" grpId="0" animBg="1"/>
      <p:bldP spid="16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86" t="10088" r="7652" b="14057"/>
          <a:stretch/>
        </p:blipFill>
        <p:spPr bwMode="auto">
          <a:xfrm>
            <a:off x="899592" y="980728"/>
            <a:ext cx="6912768" cy="4968551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glow rad="495300">
              <a:schemeClr val="accent1">
                <a:lumMod val="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91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320"/>
              </a:spcBef>
              <a:spcAft>
                <a:spcPts val="1320"/>
              </a:spcAft>
            </a:pP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  <a:t>1.Чем данный урок был полезен для вас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  <a:t>?</a:t>
            </a:r>
            <a:b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</a:b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  <a:t>2. Какие пробелы в знаниях помог восполнить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  <a:t>?</a:t>
            </a:r>
            <a:b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</a:b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latin typeface="Helvetica"/>
                <a:ea typeface="Times New Roman"/>
              </a:rPr>
              <a:t>3. Что нового открыли для себя на уроке?</a:t>
            </a: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3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Повторяем </a:t>
            </a:r>
            <a:r>
              <a:rPr lang="ru-RU" sz="3600" b="1" u="sng" dirty="0" smtClean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правила !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1. </a:t>
            </a:r>
            <a:r>
              <a:rPr lang="ru-RU" sz="2800" b="1" dirty="0">
                <a:solidFill>
                  <a:srgbClr val="376092"/>
                </a:solidFill>
                <a:latin typeface="Times New Roman"/>
                <a:ea typeface="Calibri"/>
                <a:cs typeface="Times New Roman"/>
              </a:rPr>
              <a:t>Какие слагаемые  называются  подобными</a:t>
            </a:r>
            <a:r>
              <a:rPr lang="ru-RU" sz="2800" b="1" dirty="0">
                <a:solidFill>
                  <a:srgbClr val="376092"/>
                </a:solidFill>
                <a:latin typeface="Segoe Script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 2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. </a:t>
            </a:r>
            <a:r>
              <a:rPr lang="ru-RU" sz="2800" b="1" dirty="0">
                <a:solidFill>
                  <a:srgbClr val="37609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376092"/>
                </a:solidFill>
                <a:latin typeface="Times New Roman"/>
                <a:ea typeface="Calibri"/>
                <a:cs typeface="Times New Roman"/>
              </a:rPr>
              <a:t>Что значит  </a:t>
            </a:r>
            <a:r>
              <a:rPr lang="ru-RU" sz="2800" b="1" dirty="0">
                <a:solidFill>
                  <a:srgbClr val="376092"/>
                </a:solidFill>
                <a:latin typeface="Times New Roman"/>
                <a:ea typeface="Calibri"/>
                <a:cs typeface="Times New Roman"/>
              </a:rPr>
              <a:t>привести подобные слагаемые</a:t>
            </a:r>
            <a:r>
              <a:rPr lang="ru-RU" sz="2800" b="1" dirty="0">
                <a:solidFill>
                  <a:srgbClr val="376092"/>
                </a:solidFill>
                <a:latin typeface="Segoe Script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3.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раскрыть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скобки, перед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которыми  стоит знак</a:t>
            </a:r>
            <a:r>
              <a:rPr lang="ru-RU" sz="2800" b="1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 «+» 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4.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Как раскрыть скобки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перед,которыми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стоит знак</a:t>
            </a:r>
            <a:r>
              <a:rPr lang="ru-RU" sz="2800" b="1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«-»  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latin typeface="Segoe Scrip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56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Повторяем правила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5</a:t>
            </a: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.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Сформулировать правило умножения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одночлена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многочлен</a:t>
            </a:r>
            <a:r>
              <a:rPr lang="ru-RU" sz="2800" b="1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 а( </a:t>
            </a:r>
            <a:r>
              <a:rPr lang="ru-RU" sz="2800" b="1" dirty="0" err="1">
                <a:latin typeface="Segoe Script"/>
                <a:ea typeface="Calibri"/>
                <a:cs typeface="Times New Roman"/>
              </a:rPr>
              <a:t>в+с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) =</a:t>
            </a:r>
            <a:r>
              <a:rPr lang="ru-RU" sz="2800" b="1" dirty="0" err="1">
                <a:latin typeface="Segoe Script"/>
                <a:ea typeface="Calibri"/>
                <a:cs typeface="Times New Roman"/>
              </a:rPr>
              <a:t>ав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 +ас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Сформулировать правило умножения  многочлена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многочлен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(</a:t>
            </a:r>
            <a:r>
              <a:rPr lang="ru-RU" sz="2800" b="1" dirty="0" err="1">
                <a:latin typeface="Segoe Script"/>
                <a:ea typeface="Calibri"/>
                <a:cs typeface="Times New Roman"/>
              </a:rPr>
              <a:t>а+в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)(с+ </a:t>
            </a:r>
            <a:r>
              <a:rPr lang="en-US" sz="2800" b="1" dirty="0">
                <a:latin typeface="Segoe Script"/>
                <a:ea typeface="Calibri"/>
                <a:cs typeface="Times New Roman"/>
              </a:rPr>
              <a:t>d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)= ас +</a:t>
            </a:r>
            <a:r>
              <a:rPr lang="ru-RU" sz="2800" b="1" dirty="0" err="1">
                <a:latin typeface="Segoe Script"/>
                <a:ea typeface="Calibri"/>
                <a:cs typeface="Times New Roman"/>
              </a:rPr>
              <a:t>вс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 + а</a:t>
            </a:r>
            <a:r>
              <a:rPr lang="en-US" sz="2800" b="1" dirty="0">
                <a:latin typeface="Segoe Script"/>
                <a:ea typeface="Calibri"/>
                <a:cs typeface="Times New Roman"/>
              </a:rPr>
              <a:t>d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 + в</a:t>
            </a:r>
            <a:r>
              <a:rPr lang="en-US" sz="2800" b="1" dirty="0">
                <a:latin typeface="Segoe Script"/>
                <a:ea typeface="Calibri"/>
                <a:cs typeface="Times New Roman"/>
              </a:rPr>
              <a:t>d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Segoe Script"/>
                <a:ea typeface="Calibri"/>
                <a:cs typeface="Times New Roman"/>
              </a:rPr>
              <a:t>6.</a:t>
            </a:r>
            <a:r>
              <a:rPr lang="ru-RU" sz="2800" b="1" dirty="0">
                <a:solidFill>
                  <a:srgbClr val="17375E"/>
                </a:solidFill>
                <a:latin typeface="Times New Roman"/>
                <a:ea typeface="Calibri"/>
                <a:cs typeface="Times New Roman"/>
              </a:rPr>
              <a:t>Что  происходит со знаком выражения , если его переносят из одной части уравнения в другую</a:t>
            </a:r>
            <a:r>
              <a:rPr lang="ru-RU" sz="2800" b="1" dirty="0">
                <a:solidFill>
                  <a:srgbClr val="17375E"/>
                </a:solidFill>
                <a:latin typeface="Segoe Script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7.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Можно ли разделить левую и правую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части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уравнения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одно и то же число</a:t>
            </a:r>
            <a:r>
              <a:rPr lang="ru-RU" sz="2800" b="1" dirty="0">
                <a:solidFill>
                  <a:srgbClr val="002060"/>
                </a:solidFill>
                <a:latin typeface="Segoe Script"/>
                <a:ea typeface="Calibri"/>
                <a:cs typeface="Times New Roman"/>
              </a:rPr>
              <a:t> ?</a:t>
            </a:r>
            <a:endParaRPr lang="ru-RU" sz="16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4370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Повторяем правила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8.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Как сложить два числа с разными знаками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9.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Как сложить два отрицательных числа 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10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Какое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число ( по знаку) получится при умножении и делении </a:t>
            </a:r>
            <a:r>
              <a:rPr lang="ru-RU" sz="2800" b="1" dirty="0">
                <a:solidFill>
                  <a:srgbClr val="17375E"/>
                </a:solidFill>
                <a:latin typeface="Times New Roman"/>
                <a:ea typeface="Calibri"/>
                <a:cs typeface="Times New Roman"/>
              </a:rPr>
              <a:t>чисел с разными </a:t>
            </a:r>
            <a:r>
              <a:rPr lang="ru-RU" sz="2800" b="1" dirty="0" smtClean="0">
                <a:solidFill>
                  <a:srgbClr val="17375E"/>
                </a:solidFill>
                <a:latin typeface="Times New Roman"/>
                <a:ea typeface="Calibri"/>
                <a:cs typeface="Times New Roman"/>
              </a:rPr>
              <a:t>знаками</a:t>
            </a:r>
            <a:r>
              <a:rPr lang="ru-RU" sz="2800" b="1" dirty="0" smtClean="0">
                <a:solidFill>
                  <a:srgbClr val="17375E"/>
                </a:solidFill>
                <a:latin typeface="Segoe Script"/>
                <a:ea typeface="Calibri"/>
                <a:cs typeface="Times New Roman"/>
              </a:rPr>
              <a:t> </a:t>
            </a: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Segoe Script"/>
                <a:ea typeface="Calibri"/>
                <a:cs typeface="Times New Roman"/>
              </a:rPr>
              <a:t>11.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Какое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число  ( по знаку )получится при умножении и делении  </a:t>
            </a:r>
            <a:r>
              <a:rPr lang="ru-RU" sz="2800" b="1" dirty="0">
                <a:solidFill>
                  <a:srgbClr val="17375E"/>
                </a:solidFill>
                <a:latin typeface="Times New Roman"/>
                <a:ea typeface="Calibri"/>
                <a:cs typeface="Times New Roman"/>
              </a:rPr>
              <a:t>отрицательных чисел</a:t>
            </a:r>
            <a:r>
              <a:rPr lang="ru-RU" sz="2800" b="1" dirty="0">
                <a:latin typeface="Segoe Script"/>
                <a:ea typeface="Calibri"/>
                <a:cs typeface="Times New Roman"/>
              </a:rPr>
              <a:t>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 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55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>
                <a:solidFill>
                  <a:srgbClr val="C00000"/>
                </a:solidFill>
                <a:latin typeface="Segoe Script"/>
                <a:ea typeface="Calibri"/>
                <a:cs typeface="Times New Roman"/>
              </a:rPr>
              <a:t>Реши  используя правила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346200"/>
            <a:ext cx="6496050" cy="489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6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Выполни задание по образцу.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4163536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" t="23377" r="54198"/>
          <a:stretch/>
        </p:blipFill>
        <p:spPr bwMode="auto">
          <a:xfrm>
            <a:off x="611560" y="2348880"/>
            <a:ext cx="3312368" cy="332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89" t="22874" r="13686" b="66779"/>
          <a:stretch/>
        </p:blipFill>
        <p:spPr bwMode="auto">
          <a:xfrm>
            <a:off x="4611960" y="1653312"/>
            <a:ext cx="2909454" cy="67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Минус 8"/>
          <p:cNvSpPr/>
          <p:nvPr/>
        </p:nvSpPr>
        <p:spPr>
          <a:xfrm>
            <a:off x="6030683" y="1988840"/>
            <a:ext cx="72008" cy="7200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17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Выполни задание по образцу.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4235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8" t="20349" r="45832"/>
          <a:stretch/>
        </p:blipFill>
        <p:spPr bwMode="auto">
          <a:xfrm>
            <a:off x="467544" y="2333848"/>
            <a:ext cx="3672408" cy="354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6" t="20349" r="6273" b="65014"/>
          <a:stretch/>
        </p:blipFill>
        <p:spPr bwMode="auto">
          <a:xfrm>
            <a:off x="4788024" y="1700808"/>
            <a:ext cx="2817770" cy="83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Уравнения, содержащие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 модуля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9075472"/>
              </p:ext>
            </p:extLst>
          </p:nvPr>
        </p:nvGraphicFramePr>
        <p:xfrm>
          <a:off x="395536" y="1988840"/>
          <a:ext cx="7467600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197104"/>
                <a:gridCol w="2781296"/>
              </a:tblGrid>
              <a:tr h="1362314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/>
                          <a:cs typeface="Times New Roman"/>
                        </a:rPr>
                        <a:t>│х│=8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│х│+1=-8</a:t>
                      </a:r>
                    </a:p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/>
                          <a:cs typeface="Times New Roman"/>
                        </a:rPr>
                        <a:t>│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х+1│=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</a:t>
                      </a:r>
                      <a:endParaRPr lang="ru-RU" sz="3200" dirty="0"/>
                    </a:p>
                  </a:txBody>
                  <a:tcPr/>
                </a:tc>
              </a:tr>
              <a:tr h="151800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х=8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ru-RU" sz="2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х= -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│х│=-8-1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│х│=-7</a:t>
                      </a:r>
                    </a:p>
                    <a:p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Корней</a:t>
                      </a:r>
                      <a:r>
                        <a:rPr lang="ru-RU" sz="2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нет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х+1=8 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или   </a:t>
                      </a:r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х+1+-8</a:t>
                      </a:r>
                    </a:p>
                    <a:p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х=7                х=-9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458914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Самостоятельная работа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59" y="2060848"/>
            <a:ext cx="6802801" cy="395721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ELPHRG0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6236002"/>
            <a:ext cx="609600" cy="6096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6802801" cy="395721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039888"/>
            <a:ext cx="6802801" cy="395721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11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353</TotalTime>
  <Words>306</Words>
  <Application>Microsoft Office PowerPoint</Application>
  <PresentationFormat>Экран (4:3)</PresentationFormat>
  <Paragraphs>57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Официальная</vt:lpstr>
      <vt:lpstr>Эркер</vt:lpstr>
      <vt:lpstr>1_Эркер</vt:lpstr>
      <vt:lpstr>Решение линейных уравнений ( итоговое повторение)</vt:lpstr>
      <vt:lpstr>Повторяем правила !</vt:lpstr>
      <vt:lpstr>Повторяем правила </vt:lpstr>
      <vt:lpstr>Повторяем правила </vt:lpstr>
      <vt:lpstr>Реши  используя правила</vt:lpstr>
      <vt:lpstr>Выполни задание по образцу.</vt:lpstr>
      <vt:lpstr>Выполни задание по образцу.</vt:lpstr>
      <vt:lpstr>Уравнения, содержащие знак модуля</vt:lpstr>
      <vt:lpstr>Самостоятельная работа </vt:lpstr>
      <vt:lpstr>Ответы</vt:lpstr>
      <vt:lpstr>Алгоритм               решения      линейных уравнений</vt:lpstr>
      <vt:lpstr>Презентация PowerPoint</vt:lpstr>
      <vt:lpstr>Презентация PowerPoint</vt:lpstr>
      <vt:lpstr>1.Чем данный урок был полезен для вас?  2. Какие пробелы в знаниях помог восполнить?  3. Что нового открыли для себя на уроке?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линейных уравнений</dc:title>
  <dc:creator>ushitel3</dc:creator>
  <cp:lastModifiedBy>ushitel3</cp:lastModifiedBy>
  <cp:revision>19</cp:revision>
  <dcterms:created xsi:type="dcterms:W3CDTF">2022-03-10T05:52:14Z</dcterms:created>
  <dcterms:modified xsi:type="dcterms:W3CDTF">2022-03-10T11:46:03Z</dcterms:modified>
</cp:coreProperties>
</file>