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91" r:id="rId33"/>
    <p:sldId id="287" r:id="rId34"/>
    <p:sldId id="288" r:id="rId35"/>
    <p:sldId id="289" r:id="rId36"/>
    <p:sldId id="290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13"/>
  </p:normalViewPr>
  <p:slideViewPr>
    <p:cSldViewPr snapToGrid="0">
      <p:cViewPr>
        <p:scale>
          <a:sx n="112" d="100"/>
          <a:sy n="112" d="100"/>
        </p:scale>
        <p:origin x="576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12BED07-6713-92AA-40AF-AE58F4F83C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8406" y="4512376"/>
            <a:ext cx="8639776" cy="90019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C9EF77-BF49-E4C1-0FC7-563354777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36193-EDE3-4BB5-AE5F-E6E5472AB8BE}" type="datetimeFigureOut">
              <a:rPr lang="en-US" smtClean="0"/>
              <a:t>12/2/24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D5853-25AA-1C3D-EAD2-496674792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F0DAD-5850-CAAE-CD25-4D6DDDFF3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2C9B9-B4B7-45CC-A7EB-16F8BADE904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4851B1-0B20-9549-0D70-886AA9D045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8406" y="1720884"/>
            <a:ext cx="8639775" cy="2734693"/>
          </a:xfrm>
          <a:noFill/>
        </p:spPr>
        <p:txBody>
          <a:bodyPr anchor="b">
            <a:normAutofit/>
          </a:bodyPr>
          <a:lstStyle>
            <a:lvl1pPr algn="l">
              <a:defRPr sz="3200" spc="530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85876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2C3AB-851A-0D2F-B3AE-5B161CFFC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4338" y="1255172"/>
            <a:ext cx="9297346" cy="1050707"/>
          </a:xfrm>
        </p:spPr>
        <p:txBody>
          <a:bodyPr anchor="b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89FD6B-3621-3904-7878-A2825C6925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24338" y="2419468"/>
            <a:ext cx="9297346" cy="3254356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808AE9-D8ED-ED5D-D7B0-A43811777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36193-EDE3-4BB5-AE5F-E6E5472AB8BE}" type="datetimeFigureOut">
              <a:rPr lang="en-US" smtClean="0"/>
              <a:t>12/2/24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EF98B-AC81-D122-3D05-9C4E2FE42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9FB543-B138-6627-3714-12105D172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2C9B9-B4B7-45CC-A7EB-16F8BADE9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070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3DE16D-F1A0-DDB5-A98C-A9055C93D9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26961" y="1414196"/>
            <a:ext cx="1817441" cy="4100602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8A548F-8DA7-C53C-1BFE-7C720CB20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346042" y="1414196"/>
            <a:ext cx="7780919" cy="4100602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2EA2C8-1C90-25D0-8B0A-30B73CFD3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36193-EDE3-4BB5-AE5F-E6E5472AB8BE}" type="datetimeFigureOut">
              <a:rPr lang="en-US" smtClean="0"/>
              <a:t>12/2/24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F1A4-0404-DA2D-1EA4-828091C04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457155-0F4A-F7B7-C4A8-755572E98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2C9B9-B4B7-45CC-A7EB-16F8BADE9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61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48F26-B5E3-8A90-51FC-8520D1D73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EA4D95-10F3-6212-8302-5610C43E32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281BE7-A53D-441E-0393-0E59412C9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36193-EDE3-4BB5-AE5F-E6E5472AB8BE}" type="datetimeFigureOut">
              <a:rPr lang="en-US" smtClean="0"/>
              <a:t>12/2/24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F10F0-B23F-BF4B-DB66-9BCF734DB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65DDEC-13A7-D988-D082-03076F80F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2C9B9-B4B7-45CC-A7EB-16F8BADE9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1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80CFA-45ED-71B0-EE3E-CCE6D5C19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2474" y="2413788"/>
            <a:ext cx="8085116" cy="2737521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37BECA-A01D-7D7A-F2A6-891EC9D229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22474" y="1351721"/>
            <a:ext cx="8085118" cy="993913"/>
          </a:xfrm>
        </p:spPr>
        <p:txBody>
          <a:bodyPr anchor="b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716478-6FAF-D420-0B87-6EABB81E8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36193-EDE3-4BB5-AE5F-E6E5472AB8BE}" type="datetimeFigureOut">
              <a:rPr lang="en-US" smtClean="0"/>
              <a:t>12/2/24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C4289B-CB0D-8AFC-7C02-F755C0DCC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971E4-8A9E-2A30-D7FE-B3505124B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2C9B9-B4B7-45CC-A7EB-16F8BADE9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21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7F941-C3A7-545F-8046-C7A9AC803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5817" y="1272209"/>
            <a:ext cx="9164725" cy="1033670"/>
          </a:xfrm>
        </p:spPr>
        <p:txBody>
          <a:bodyPr anchor="b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BD4277-CFAE-EEF6-3346-61F06D5A39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15817" y="2425148"/>
            <a:ext cx="4188635" cy="316064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543384-699D-84FC-C8B5-7BDE49BB44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71355" y="2425148"/>
            <a:ext cx="4188635" cy="316064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A49386-AFC8-03DA-4563-07B0A0119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36193-EDE3-4BB5-AE5F-E6E5472AB8BE}" type="datetimeFigureOut">
              <a:rPr lang="en-US" smtClean="0"/>
              <a:t>12/2/24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AED60A-7704-31D9-7D4D-65C635EDF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6927DA-3B5E-13B8-0BA8-5DCFF001E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2C9B9-B4B7-45CC-A7EB-16F8BADE9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347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7B55A-280B-BDCB-F966-8578DDE74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7442" y="600817"/>
            <a:ext cx="10079497" cy="1168706"/>
          </a:xfrm>
        </p:spPr>
        <p:txBody>
          <a:bodyPr anchor="b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76EA03-7008-14AB-547B-E66EA4EC96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17442" y="1798488"/>
            <a:ext cx="4599587" cy="668492"/>
          </a:xfrm>
        </p:spPr>
        <p:txBody>
          <a:bodyPr anchor="b"/>
          <a:lstStyle>
            <a:lvl1pPr marL="0" indent="0">
              <a:buNone/>
              <a:defRPr sz="24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629F56-D2C8-71FE-FA59-002819D518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17442" y="2777279"/>
            <a:ext cx="4599587" cy="32769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2524D2-CA8D-75F3-D089-C2F0E20D47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97352" y="1798488"/>
            <a:ext cx="4599588" cy="668492"/>
          </a:xfrm>
        </p:spPr>
        <p:txBody>
          <a:bodyPr anchor="b"/>
          <a:lstStyle>
            <a:lvl1pPr marL="0" indent="0">
              <a:buNone/>
              <a:defRPr sz="24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99B0E3-5AE5-0516-27BF-9F246137FE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97352" y="2777279"/>
            <a:ext cx="4599588" cy="32769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B319A7-6048-4735-B2AC-6D6043F14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36193-EDE3-4BB5-AE5F-E6E5472AB8BE}" type="datetimeFigureOut">
              <a:rPr lang="en-US" smtClean="0"/>
              <a:t>12/2/24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15F875-F23E-D0D2-9115-CD494FDA0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B4F88F-F488-D9D5-CF99-AA1750AAF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2C9B9-B4B7-45CC-A7EB-16F8BADE9045}" type="slidenum">
              <a:rPr lang="en-US" smtClean="0"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5094593-EFC2-EEEF-74CD-BD00F4132A94}"/>
              </a:ext>
            </a:extLst>
          </p:cNvPr>
          <p:cNvCxnSpPr>
            <a:cxnSpLocks/>
          </p:cNvCxnSpPr>
          <p:nvPr/>
        </p:nvCxnSpPr>
        <p:spPr>
          <a:xfrm>
            <a:off x="6571185" y="2593591"/>
            <a:ext cx="4525755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F851F6D-436C-FA47-8CD1-2C10E735764A}"/>
              </a:ext>
            </a:extLst>
          </p:cNvPr>
          <p:cNvCxnSpPr>
            <a:cxnSpLocks/>
          </p:cNvCxnSpPr>
          <p:nvPr/>
        </p:nvCxnSpPr>
        <p:spPr>
          <a:xfrm>
            <a:off x="1107503" y="2593591"/>
            <a:ext cx="4509526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477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91B86-9261-4E82-EF65-30F78154E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3A5E84-E43B-20AE-E80D-47CB0B07B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36193-EDE3-4BB5-AE5F-E6E5472AB8BE}" type="datetimeFigureOut">
              <a:rPr lang="en-US" smtClean="0"/>
              <a:t>12/2/24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FF5797-14F1-9FEB-247C-0E325AF74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B5D7AF-1489-8F93-4828-0AE784B8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2C9B9-B4B7-45CC-A7EB-16F8BADE9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91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6CAF1C-8901-AE05-E52C-D5B959410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36193-EDE3-4BB5-AE5F-E6E5472AB8BE}" type="datetimeFigureOut">
              <a:rPr lang="en-US" smtClean="0"/>
              <a:t>12/2/24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CD4F90-2973-4FE2-6C2C-5C2AC5C5A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50414B-A7EC-0C14-EFD2-29C5582CC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2C9B9-B4B7-45CC-A7EB-16F8BADE9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340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378C7-A764-C5E4-A6A4-DC5B1B353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0121" y="1391478"/>
            <a:ext cx="3288432" cy="1951414"/>
          </a:xfrm>
        </p:spPr>
        <p:txBody>
          <a:bodyPr anchor="t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DFE178-4B5D-413B-6583-AB81E8D04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3235" y="920080"/>
            <a:ext cx="5312467" cy="50263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B92F6D-71AB-9630-9DBE-46041C50C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80121" y="3566727"/>
            <a:ext cx="3288432" cy="1766325"/>
          </a:xfrm>
        </p:spPr>
        <p:txBody>
          <a:bodyPr anchor="b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FEAAD1-C919-6E2E-32D2-E199025FB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36193-EDE3-4BB5-AE5F-E6E5472AB8BE}" type="datetimeFigureOut">
              <a:rPr lang="en-US" smtClean="0"/>
              <a:t>12/2/24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88B5D8-E15B-BE38-2A89-BD0F02E1A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7ECC26-B78C-4CBD-6883-97E80D3E5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2C9B9-B4B7-45CC-A7EB-16F8BADE904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6AAC029-BE5C-900C-E7D2-DE6E31789D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33198" y="931857"/>
            <a:ext cx="4305523" cy="4996302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714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04EAA-30F7-390A-C77C-2E5BD8218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0120" y="1391478"/>
            <a:ext cx="3322510" cy="2037522"/>
          </a:xfrm>
        </p:spPr>
        <p:txBody>
          <a:bodyPr anchor="t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:a16="http://schemas.microsoft.com/office/drawing/2014/main" id="{513A1C34-81AC-D534-67B1-4272122893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07143" y="931857"/>
            <a:ext cx="5351659" cy="499630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E1012D-3524-26C6-64C1-8CE6E7A9A2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80120" y="3742792"/>
            <a:ext cx="3322510" cy="1590261"/>
          </a:xfrm>
        </p:spPr>
        <p:txBody>
          <a:bodyPr anchor="b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8FA6D7-1BE0-F14D-A2F7-4836180BC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36193-EDE3-4BB5-AE5F-E6E5472AB8BE}" type="datetimeFigureOut">
              <a:rPr lang="en-US" smtClean="0"/>
              <a:t>12/2/24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56B5AC-3F20-FDC1-D579-7C4C6B4ED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074ACA-1D54-81FA-70B1-31AB3011B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2C9B9-B4B7-45CC-A7EB-16F8BADE904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DD8EE65-D4F9-418A-1628-F5DFD3DBA2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33198" y="931857"/>
            <a:ext cx="4305523" cy="4996302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68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792104-6F24-CD50-F55E-22A55084DD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0442" y="1233199"/>
            <a:ext cx="8977511" cy="10738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1059CB-D00E-398D-E4D9-59792FC40A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20444" y="2419639"/>
            <a:ext cx="8977509" cy="3141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DFBC38-D897-7CBE-AC89-A95A2222D7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47726" y="619918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n-lt"/>
              </a:defRPr>
            </a:lvl1pPr>
          </a:lstStyle>
          <a:p>
            <a:fld id="{E7736193-EDE3-4BB5-AE5F-E6E5472AB8BE}" type="datetimeFigureOut">
              <a:rPr lang="en-US" smtClean="0"/>
              <a:t>12/2/24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728008-2A03-D518-4A75-30816EB0D1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86625" y="6199188"/>
            <a:ext cx="34099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691D49-2BD8-1C36-B43A-CF2F917776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96577" y="6199188"/>
            <a:ext cx="6191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n-lt"/>
              </a:defRPr>
            </a:lvl1pPr>
          </a:lstStyle>
          <a:p>
            <a:fld id="{1CC2C9B9-B4B7-45CC-A7EB-16F8BADE904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BE2A49E-0BD9-321C-F602-AFA2FCF9B2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33198" y="931857"/>
            <a:ext cx="10326946" cy="4996302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086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2800" b="1" kern="1200" cap="all" spc="5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623FB3B-24E7-5304-70D8-3CA4029022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7081EE3-B6BE-9584-F5AF-E5F6484DA7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FB86A3-EBAF-A044-64E4-CDFD1F8D63B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b="6639"/>
          <a:stretch/>
        </p:blipFill>
        <p:spPr>
          <a:xfrm>
            <a:off x="-1" y="315343"/>
            <a:ext cx="12192001" cy="6858000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711BF64-C99B-2F90-ADA1-0C08F9BE83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1856" y="934541"/>
            <a:ext cx="10329631" cy="4992275"/>
          </a:xfrm>
          <a:custGeom>
            <a:avLst/>
            <a:gdLst>
              <a:gd name="connsiteX0" fmla="*/ 0 w 9985794"/>
              <a:gd name="connsiteY0" fmla="*/ 0 h 4920343"/>
              <a:gd name="connsiteX1" fmla="*/ 9985794 w 9985794"/>
              <a:gd name="connsiteY1" fmla="*/ 0 h 4920343"/>
              <a:gd name="connsiteX2" fmla="*/ 9985794 w 9985794"/>
              <a:gd name="connsiteY2" fmla="*/ 4920343 h 4920343"/>
              <a:gd name="connsiteX3" fmla="*/ 0 w 9985794"/>
              <a:gd name="connsiteY3" fmla="*/ 4920343 h 4920343"/>
              <a:gd name="connsiteX4" fmla="*/ 0 w 9985794"/>
              <a:gd name="connsiteY4" fmla="*/ 4119525 h 4920343"/>
              <a:gd name="connsiteX5" fmla="*/ 4905554 w 9985794"/>
              <a:gd name="connsiteY5" fmla="*/ 4119525 h 4920343"/>
              <a:gd name="connsiteX6" fmla="*/ 4905554 w 9985794"/>
              <a:gd name="connsiteY6" fmla="*/ 1451087 h 4920343"/>
              <a:gd name="connsiteX7" fmla="*/ 0 w 9985794"/>
              <a:gd name="connsiteY7" fmla="*/ 1451087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8" fmla="*/ 4996994 w 9985794"/>
              <a:gd name="connsiteY8" fmla="*/ 4210965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0" fmla="*/ 4905554 w 9985794"/>
              <a:gd name="connsiteY0" fmla="*/ 1451087 h 4920343"/>
              <a:gd name="connsiteX1" fmla="*/ 0 w 9985794"/>
              <a:gd name="connsiteY1" fmla="*/ 1451087 h 4920343"/>
              <a:gd name="connsiteX2" fmla="*/ 0 w 9985794"/>
              <a:gd name="connsiteY2" fmla="*/ 0 h 4920343"/>
              <a:gd name="connsiteX3" fmla="*/ 9985794 w 9985794"/>
              <a:gd name="connsiteY3" fmla="*/ 0 h 4920343"/>
              <a:gd name="connsiteX4" fmla="*/ 9985794 w 9985794"/>
              <a:gd name="connsiteY4" fmla="*/ 4920343 h 4920343"/>
              <a:gd name="connsiteX5" fmla="*/ 0 w 9985794"/>
              <a:gd name="connsiteY5" fmla="*/ 4920343 h 4920343"/>
              <a:gd name="connsiteX6" fmla="*/ 0 w 9985794"/>
              <a:gd name="connsiteY6" fmla="*/ 4119525 h 4920343"/>
              <a:gd name="connsiteX0" fmla="*/ 0 w 9985794"/>
              <a:gd name="connsiteY0" fmla="*/ 1451087 h 4920343"/>
              <a:gd name="connsiteX1" fmla="*/ 0 w 9985794"/>
              <a:gd name="connsiteY1" fmla="*/ 0 h 4920343"/>
              <a:gd name="connsiteX2" fmla="*/ 9985794 w 9985794"/>
              <a:gd name="connsiteY2" fmla="*/ 0 h 4920343"/>
              <a:gd name="connsiteX3" fmla="*/ 9985794 w 9985794"/>
              <a:gd name="connsiteY3" fmla="*/ 4920343 h 4920343"/>
              <a:gd name="connsiteX4" fmla="*/ 0 w 9985794"/>
              <a:gd name="connsiteY4" fmla="*/ 4920343 h 4920343"/>
              <a:gd name="connsiteX5" fmla="*/ 0 w 9985794"/>
              <a:gd name="connsiteY5" fmla="*/ 4119525 h 4920343"/>
              <a:gd name="connsiteX0" fmla="*/ 0 w 9985794"/>
              <a:gd name="connsiteY0" fmla="*/ 1551223 h 4920343"/>
              <a:gd name="connsiteX1" fmla="*/ 0 w 9985794"/>
              <a:gd name="connsiteY1" fmla="*/ 0 h 4920343"/>
              <a:gd name="connsiteX2" fmla="*/ 9985794 w 9985794"/>
              <a:gd name="connsiteY2" fmla="*/ 0 h 4920343"/>
              <a:gd name="connsiteX3" fmla="*/ 9985794 w 9985794"/>
              <a:gd name="connsiteY3" fmla="*/ 4920343 h 4920343"/>
              <a:gd name="connsiteX4" fmla="*/ 0 w 9985794"/>
              <a:gd name="connsiteY4" fmla="*/ 4920343 h 4920343"/>
              <a:gd name="connsiteX5" fmla="*/ 0 w 9985794"/>
              <a:gd name="connsiteY5" fmla="*/ 4119525 h 4920343"/>
              <a:gd name="connsiteX0" fmla="*/ 17333 w 9985794"/>
              <a:gd name="connsiteY0" fmla="*/ 1686702 h 4920343"/>
              <a:gd name="connsiteX1" fmla="*/ 0 w 9985794"/>
              <a:gd name="connsiteY1" fmla="*/ 0 h 4920343"/>
              <a:gd name="connsiteX2" fmla="*/ 9985794 w 9985794"/>
              <a:gd name="connsiteY2" fmla="*/ 0 h 4920343"/>
              <a:gd name="connsiteX3" fmla="*/ 9985794 w 9985794"/>
              <a:gd name="connsiteY3" fmla="*/ 4920343 h 4920343"/>
              <a:gd name="connsiteX4" fmla="*/ 0 w 9985794"/>
              <a:gd name="connsiteY4" fmla="*/ 4920343 h 4920343"/>
              <a:gd name="connsiteX5" fmla="*/ 0 w 9985794"/>
              <a:gd name="connsiteY5" fmla="*/ 4119525 h 4920343"/>
              <a:gd name="connsiteX0" fmla="*/ 1 w 9985794"/>
              <a:gd name="connsiteY0" fmla="*/ 1686702 h 4920343"/>
              <a:gd name="connsiteX1" fmla="*/ 0 w 9985794"/>
              <a:gd name="connsiteY1" fmla="*/ 0 h 4920343"/>
              <a:gd name="connsiteX2" fmla="*/ 9985794 w 9985794"/>
              <a:gd name="connsiteY2" fmla="*/ 0 h 4920343"/>
              <a:gd name="connsiteX3" fmla="*/ 9985794 w 9985794"/>
              <a:gd name="connsiteY3" fmla="*/ 4920343 h 4920343"/>
              <a:gd name="connsiteX4" fmla="*/ 0 w 9985794"/>
              <a:gd name="connsiteY4" fmla="*/ 4920343 h 4920343"/>
              <a:gd name="connsiteX5" fmla="*/ 0 w 9985794"/>
              <a:gd name="connsiteY5" fmla="*/ 4119525 h 492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85794" h="4920343">
                <a:moveTo>
                  <a:pt x="1" y="1686702"/>
                </a:moveTo>
                <a:cubicBezTo>
                  <a:pt x="1" y="1124468"/>
                  <a:pt x="0" y="562234"/>
                  <a:pt x="0" y="0"/>
                </a:cubicBezTo>
                <a:lnTo>
                  <a:pt x="9985794" y="0"/>
                </a:lnTo>
                <a:lnTo>
                  <a:pt x="9985794" y="4920343"/>
                </a:lnTo>
                <a:lnTo>
                  <a:pt x="0" y="4920343"/>
                </a:lnTo>
                <a:lnTo>
                  <a:pt x="0" y="4119525"/>
                </a:lnTo>
              </a:path>
            </a:pathLst>
          </a:cu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AFC3DD-E41D-80E5-247C-1265651871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6882" y="2498165"/>
            <a:ext cx="4536336" cy="2016326"/>
          </a:xfrm>
          <a:noFill/>
        </p:spPr>
        <p:txBody>
          <a:bodyPr anchor="b">
            <a:normAutofit/>
          </a:bodyPr>
          <a:lstStyle/>
          <a:p>
            <a:pPr>
              <a:lnSpc>
                <a:spcPct val="110000"/>
              </a:lnSpc>
            </a:pPr>
            <a:r>
              <a:rPr lang="ru-RU" sz="1800" dirty="0">
                <a:solidFill>
                  <a:schemeClr val="bg1"/>
                </a:solidFill>
              </a:rPr>
              <a:t>Программирование на </a:t>
            </a:r>
            <a:r>
              <a:rPr lang="en" sz="1800" dirty="0">
                <a:solidFill>
                  <a:schemeClr val="bg1"/>
                </a:solidFill>
              </a:rPr>
              <a:t>Python </a:t>
            </a:r>
            <a:r>
              <a:rPr lang="ru-RU" sz="1800" dirty="0">
                <a:solidFill>
                  <a:schemeClr val="bg1"/>
                </a:solidFill>
              </a:rPr>
              <a:t>как альтернатива «ручного» решения заданий ОГЭ и ЕГЭ по информатике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345FA84-F48B-FA04-2782-E5127867C6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81304" y="3945826"/>
            <a:ext cx="4536336" cy="1409945"/>
          </a:xfrm>
          <a:noFill/>
        </p:spPr>
        <p:txBody>
          <a:bodyPr anchor="t">
            <a:noAutofit/>
          </a:bodyPr>
          <a:lstStyle/>
          <a:p>
            <a:pPr algn="just">
              <a:lnSpc>
                <a:spcPct val="100000"/>
              </a:lnSpc>
            </a:pPr>
            <a:r>
              <a:rPr lang="ru-RU" dirty="0">
                <a:solidFill>
                  <a:schemeClr val="bg1"/>
                </a:solidFill>
              </a:rPr>
              <a:t>Учитель информатики МКОУ «Новоспасская средняя общеобразовательная школа» Золотухинского района Курской области </a:t>
            </a:r>
          </a:p>
          <a:p>
            <a:pPr algn="just">
              <a:lnSpc>
                <a:spcPct val="100000"/>
              </a:lnSpc>
            </a:pPr>
            <a:r>
              <a:rPr lang="ru-RU" dirty="0">
                <a:solidFill>
                  <a:schemeClr val="bg1"/>
                </a:solidFill>
              </a:rPr>
              <a:t>Сойникова Екатерина Дмитриевна</a:t>
            </a:r>
          </a:p>
        </p:txBody>
      </p:sp>
    </p:spTree>
    <p:extLst>
      <p:ext uri="{BB962C8B-B14F-4D97-AF65-F5344CB8AC3E}">
        <p14:creationId xmlns:p14="http://schemas.microsoft.com/office/powerpoint/2010/main" val="2063388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01B527-046F-9D7E-C79C-CB4C10E21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8486" y="593409"/>
            <a:ext cx="8977511" cy="1073825"/>
          </a:xfrm>
        </p:spPr>
        <p:txBody>
          <a:bodyPr/>
          <a:lstStyle/>
          <a:p>
            <a:r>
              <a:rPr lang="ru-RU" dirty="0"/>
              <a:t>Задание 6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EAEE44-5D73-A5CA-2123-928CDDEAE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8486" y="1667234"/>
            <a:ext cx="9804943" cy="6247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400" b="1" dirty="0"/>
              <a:t>Пример </a:t>
            </a:r>
            <a:r>
              <a:rPr lang="en-US" sz="1400" b="1" dirty="0"/>
              <a:t>6</a:t>
            </a:r>
            <a:r>
              <a:rPr lang="ru-RU" sz="1400" b="1" dirty="0"/>
              <a:t> (Открытый банк заданий ФИПИ).</a:t>
            </a:r>
            <a:r>
              <a:rPr lang="ru-RU" sz="1400" dirty="0"/>
              <a:t> Ниже приведена программа, записанная на пяти языках программирования.</a:t>
            </a:r>
            <a:endParaRPr lang="en" sz="1400" dirty="0"/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442DAC98-14D1-E60C-529D-A1F2CCCF12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561289"/>
              </p:ext>
            </p:extLst>
          </p:nvPr>
        </p:nvGraphicFramePr>
        <p:xfrm>
          <a:off x="3060819" y="2063013"/>
          <a:ext cx="6280276" cy="3394490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3118854">
                  <a:extLst>
                    <a:ext uri="{9D8B030D-6E8A-4147-A177-3AD203B41FA5}">
                      <a16:colId xmlns:a16="http://schemas.microsoft.com/office/drawing/2014/main" val="4253974796"/>
                    </a:ext>
                  </a:extLst>
                </a:gridCol>
                <a:gridCol w="3161422">
                  <a:extLst>
                    <a:ext uri="{9D8B030D-6E8A-4147-A177-3AD203B41FA5}">
                      <a16:colId xmlns:a16="http://schemas.microsoft.com/office/drawing/2014/main" val="286920872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400" b="1" kern="0" dirty="0">
                          <a:effectLst/>
                        </a:rPr>
                        <a:t>Алгоритмический язык</a:t>
                      </a:r>
                      <a:endParaRPr lang="ru-RU" sz="18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47" marR="650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400" b="1" kern="0" dirty="0">
                          <a:effectLst/>
                        </a:rPr>
                        <a:t>Паскаль</a:t>
                      </a:r>
                      <a:endParaRPr lang="ru-RU" sz="18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47" marR="65047" marT="0" marB="0"/>
                </a:tc>
                <a:extLst>
                  <a:ext uri="{0D108BD9-81ED-4DB2-BD59-A6C34878D82A}">
                    <a16:rowId xmlns:a16="http://schemas.microsoft.com/office/drawing/2014/main" val="2865353839"/>
                  </a:ext>
                </a:extLst>
              </a:tr>
              <a:tr h="318113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u="sng" kern="0" dirty="0" err="1">
                          <a:effectLst/>
                        </a:rPr>
                        <a:t>алг</a:t>
                      </a:r>
                      <a:endParaRPr lang="ru-RU" sz="16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u="sng" kern="0" dirty="0" err="1">
                          <a:effectLst/>
                        </a:rPr>
                        <a:t>нач</a:t>
                      </a:r>
                      <a:endParaRPr lang="ru-RU" sz="16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u="sng" kern="0" dirty="0">
                          <a:effectLst/>
                        </a:rPr>
                        <a:t>цел</a:t>
                      </a:r>
                      <a:r>
                        <a:rPr lang="en-US" sz="1200" kern="0" dirty="0">
                          <a:effectLst/>
                        </a:rPr>
                        <a:t> s, t, A</a:t>
                      </a:r>
                      <a:endParaRPr lang="ru-RU" sz="16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u="sng" kern="0" dirty="0">
                          <a:effectLst/>
                        </a:rPr>
                        <a:t>ввод</a:t>
                      </a:r>
                      <a:r>
                        <a:rPr lang="en-US" sz="1200" kern="0" dirty="0">
                          <a:effectLst/>
                        </a:rPr>
                        <a:t> s</a:t>
                      </a:r>
                      <a:endParaRPr lang="ru-RU" sz="16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u="sng" kern="0" dirty="0">
                          <a:effectLst/>
                        </a:rPr>
                        <a:t>ввод</a:t>
                      </a:r>
                      <a:r>
                        <a:rPr lang="en-US" sz="1200" kern="0" dirty="0">
                          <a:effectLst/>
                        </a:rPr>
                        <a:t> t</a:t>
                      </a:r>
                      <a:endParaRPr lang="ru-RU" sz="16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u="sng" kern="0" dirty="0">
                          <a:effectLst/>
                        </a:rPr>
                        <a:t>ввод</a:t>
                      </a:r>
                      <a:r>
                        <a:rPr lang="en-US" sz="1200" kern="0" dirty="0">
                          <a:effectLst/>
                        </a:rPr>
                        <a:t> A</a:t>
                      </a:r>
                      <a:endParaRPr lang="ru-RU" sz="16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u="sng" kern="0" dirty="0">
                          <a:effectLst/>
                        </a:rPr>
                        <a:t>если</a:t>
                      </a:r>
                      <a:r>
                        <a:rPr lang="en-US" sz="1200" kern="0" dirty="0">
                          <a:effectLst/>
                        </a:rPr>
                        <a:t> s &gt; A </a:t>
                      </a:r>
                      <a:r>
                        <a:rPr lang="ru-RU" sz="1200" u="sng" kern="0" dirty="0">
                          <a:effectLst/>
                        </a:rPr>
                        <a:t>или</a:t>
                      </a:r>
                      <a:r>
                        <a:rPr lang="en-US" sz="1200" kern="0" dirty="0">
                          <a:effectLst/>
                        </a:rPr>
                        <a:t> t &gt; 12</a:t>
                      </a:r>
                      <a:endParaRPr lang="ru-RU" sz="16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u="sng" kern="0" dirty="0">
                          <a:effectLst/>
                        </a:rPr>
                        <a:t>то</a:t>
                      </a:r>
                      <a:r>
                        <a:rPr lang="ru-RU" sz="1200" kern="0" dirty="0">
                          <a:effectLst/>
                        </a:rPr>
                        <a:t> </a:t>
                      </a:r>
                      <a:r>
                        <a:rPr lang="ru-RU" sz="1200" u="sng" kern="0" dirty="0">
                          <a:effectLst/>
                        </a:rPr>
                        <a:t>вывод</a:t>
                      </a:r>
                      <a:r>
                        <a:rPr lang="ru-RU" sz="1200" kern="0" dirty="0">
                          <a:effectLst/>
                        </a:rPr>
                        <a:t> "YES"</a:t>
                      </a:r>
                      <a:endParaRPr lang="ru-RU" sz="16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u="sng" kern="0" dirty="0">
                          <a:effectLst/>
                        </a:rPr>
                        <a:t>иначе</a:t>
                      </a:r>
                      <a:r>
                        <a:rPr lang="ru-RU" sz="1200" kern="0" dirty="0">
                          <a:effectLst/>
                        </a:rPr>
                        <a:t> </a:t>
                      </a:r>
                      <a:r>
                        <a:rPr lang="ru-RU" sz="1200" u="sng" kern="0" dirty="0">
                          <a:effectLst/>
                        </a:rPr>
                        <a:t>вывод</a:t>
                      </a:r>
                      <a:r>
                        <a:rPr lang="ru-RU" sz="1200" kern="0" dirty="0">
                          <a:effectLst/>
                        </a:rPr>
                        <a:t> "NO"</a:t>
                      </a:r>
                      <a:endParaRPr lang="ru-RU" sz="16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u="sng" kern="0" dirty="0">
                          <a:effectLst/>
                        </a:rPr>
                        <a:t>все</a:t>
                      </a:r>
                      <a:endParaRPr lang="ru-RU" sz="16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u="sng" kern="0" dirty="0">
                          <a:effectLst/>
                        </a:rPr>
                        <a:t>кон</a:t>
                      </a:r>
                      <a:endParaRPr lang="ru-RU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47" marR="650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0" dirty="0">
                          <a:effectLst/>
                        </a:rPr>
                        <a:t>var s, t, A: integer;</a:t>
                      </a:r>
                      <a:endParaRPr lang="ru-RU" sz="16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0" dirty="0">
                          <a:effectLst/>
                        </a:rPr>
                        <a:t>begin</a:t>
                      </a:r>
                      <a:endParaRPr lang="ru-RU" sz="16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0" dirty="0">
                          <a:effectLst/>
                        </a:rPr>
                        <a:t> </a:t>
                      </a:r>
                      <a:r>
                        <a:rPr lang="en-US" sz="1200" kern="0" dirty="0" err="1">
                          <a:effectLst/>
                        </a:rPr>
                        <a:t>readln</a:t>
                      </a:r>
                      <a:r>
                        <a:rPr lang="en-US" sz="1200" kern="0" dirty="0">
                          <a:effectLst/>
                        </a:rPr>
                        <a:t>(s);</a:t>
                      </a:r>
                      <a:endParaRPr lang="ru-RU" sz="16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0" dirty="0">
                          <a:effectLst/>
                        </a:rPr>
                        <a:t> </a:t>
                      </a:r>
                      <a:r>
                        <a:rPr lang="en-US" sz="1200" kern="0" dirty="0" err="1">
                          <a:effectLst/>
                        </a:rPr>
                        <a:t>readln</a:t>
                      </a:r>
                      <a:r>
                        <a:rPr lang="en-US" sz="1200" kern="0" dirty="0">
                          <a:effectLst/>
                        </a:rPr>
                        <a:t>(t);</a:t>
                      </a:r>
                      <a:endParaRPr lang="ru-RU" sz="16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0" dirty="0">
                          <a:effectLst/>
                        </a:rPr>
                        <a:t> </a:t>
                      </a:r>
                      <a:r>
                        <a:rPr lang="en-US" sz="1200" kern="0" dirty="0" err="1">
                          <a:effectLst/>
                        </a:rPr>
                        <a:t>readln</a:t>
                      </a:r>
                      <a:r>
                        <a:rPr lang="en-US" sz="1200" kern="0" dirty="0">
                          <a:effectLst/>
                        </a:rPr>
                        <a:t>(A);</a:t>
                      </a:r>
                      <a:endParaRPr lang="ru-RU" sz="16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0" dirty="0">
                          <a:effectLst/>
                        </a:rPr>
                        <a:t> if (s &gt; A) or (t &gt; 12)</a:t>
                      </a:r>
                      <a:endParaRPr lang="ru-RU" sz="16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0" dirty="0">
                          <a:effectLst/>
                        </a:rPr>
                        <a:t>  then </a:t>
                      </a:r>
                      <a:r>
                        <a:rPr lang="en-US" sz="1200" kern="0" dirty="0" err="1">
                          <a:effectLst/>
                        </a:rPr>
                        <a:t>writeln</a:t>
                      </a:r>
                      <a:r>
                        <a:rPr lang="en-US" sz="1200" kern="0" dirty="0">
                          <a:effectLst/>
                        </a:rPr>
                        <a:t>("YES")</a:t>
                      </a:r>
                      <a:endParaRPr lang="ru-RU" sz="16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0" dirty="0">
                          <a:effectLst/>
                        </a:rPr>
                        <a:t>  else </a:t>
                      </a:r>
                      <a:r>
                        <a:rPr lang="en-US" sz="1200" kern="0" dirty="0" err="1">
                          <a:effectLst/>
                        </a:rPr>
                        <a:t>writeln</a:t>
                      </a:r>
                      <a:r>
                        <a:rPr lang="en-US" sz="1200" kern="0" dirty="0">
                          <a:effectLst/>
                        </a:rPr>
                        <a:t>("NO")</a:t>
                      </a:r>
                      <a:endParaRPr lang="ru-RU" sz="16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0" dirty="0" err="1">
                          <a:effectLst/>
                        </a:rPr>
                        <a:t>end</a:t>
                      </a:r>
                      <a:r>
                        <a:rPr lang="ru-RU" sz="1200" kern="0" dirty="0">
                          <a:effectLst/>
                        </a:rPr>
                        <a:t>.</a:t>
                      </a:r>
                      <a:endParaRPr lang="ru-RU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47" marR="65047" marT="0" marB="0"/>
                </a:tc>
                <a:extLst>
                  <a:ext uri="{0D108BD9-81ED-4DB2-BD59-A6C34878D82A}">
                    <a16:rowId xmlns:a16="http://schemas.microsoft.com/office/drawing/2014/main" val="40311083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94624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01B527-046F-9D7E-C79C-CB4C10E21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941" y="419557"/>
            <a:ext cx="8977511" cy="1073825"/>
          </a:xfrm>
        </p:spPr>
        <p:txBody>
          <a:bodyPr/>
          <a:lstStyle/>
          <a:p>
            <a:r>
              <a:rPr lang="ru-RU" dirty="0"/>
              <a:t>Задание 6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EAEE44-5D73-A5CA-2123-928CDDEAE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0941" y="1445119"/>
            <a:ext cx="5188039" cy="6247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400" b="1" dirty="0"/>
              <a:t>Пример </a:t>
            </a:r>
            <a:r>
              <a:rPr lang="en-US" sz="1400" b="1" dirty="0"/>
              <a:t>6</a:t>
            </a:r>
            <a:r>
              <a:rPr lang="ru-RU" sz="1400" b="1" dirty="0"/>
              <a:t> (Открытый банк заданий ФИПИ).</a:t>
            </a:r>
            <a:r>
              <a:rPr lang="ru-RU" sz="1400" dirty="0"/>
              <a:t> Ниже приведена программа, записанная на пяти языках программирования.</a:t>
            </a:r>
            <a:endParaRPr lang="en" sz="1400" dirty="0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AFF62641-494E-F0F2-7034-59D11BFD1A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396030"/>
              </p:ext>
            </p:extLst>
          </p:nvPr>
        </p:nvGraphicFramePr>
        <p:xfrm>
          <a:off x="1343810" y="2069823"/>
          <a:ext cx="4450390" cy="2489200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2250605">
                  <a:extLst>
                    <a:ext uri="{9D8B030D-6E8A-4147-A177-3AD203B41FA5}">
                      <a16:colId xmlns:a16="http://schemas.microsoft.com/office/drawing/2014/main" val="3726237025"/>
                    </a:ext>
                  </a:extLst>
                </a:gridCol>
                <a:gridCol w="2199785">
                  <a:extLst>
                    <a:ext uri="{9D8B030D-6E8A-4147-A177-3AD203B41FA5}">
                      <a16:colId xmlns:a16="http://schemas.microsoft.com/office/drawing/2014/main" val="368946242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kern="0">
                          <a:effectLst/>
                        </a:rPr>
                        <a:t>Бейсик</a:t>
                      </a:r>
                      <a:endParaRPr lang="ru-RU" sz="12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kern="0" dirty="0">
                          <a:effectLst/>
                        </a:rPr>
                        <a:t>Python</a:t>
                      </a:r>
                      <a:endParaRPr lang="ru-RU" sz="12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900108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 dirty="0">
                          <a:effectLst/>
                        </a:rPr>
                        <a:t>DIM s, t, A AS INTEGER</a:t>
                      </a:r>
                      <a:endParaRPr lang="ru-RU" sz="12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 dirty="0">
                          <a:effectLst/>
                        </a:rPr>
                        <a:t>INPUT s</a:t>
                      </a:r>
                      <a:endParaRPr lang="ru-RU" sz="12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 dirty="0">
                          <a:effectLst/>
                        </a:rPr>
                        <a:t>INPUT t</a:t>
                      </a:r>
                      <a:endParaRPr lang="ru-RU" sz="12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 dirty="0">
                          <a:effectLst/>
                        </a:rPr>
                        <a:t>INPUT A</a:t>
                      </a:r>
                      <a:endParaRPr lang="ru-RU" sz="12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 dirty="0">
                          <a:effectLst/>
                        </a:rPr>
                        <a:t>IF s &gt; A OR t &gt; 12 THEN</a:t>
                      </a:r>
                      <a:endParaRPr lang="ru-RU" sz="12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 dirty="0">
                          <a:effectLst/>
                        </a:rPr>
                        <a:t>  PRINT "YES"</a:t>
                      </a:r>
                      <a:endParaRPr lang="ru-RU" sz="12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 dirty="0">
                          <a:effectLst/>
                        </a:rPr>
                        <a:t>ELSE</a:t>
                      </a:r>
                      <a:endParaRPr lang="ru-RU" sz="12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 dirty="0">
                          <a:effectLst/>
                        </a:rPr>
                        <a:t>  PRINT "NO"</a:t>
                      </a:r>
                      <a:endParaRPr lang="ru-RU" sz="12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100" kern="0" dirty="0">
                          <a:effectLst/>
                        </a:rPr>
                        <a:t>ENDIF</a:t>
                      </a:r>
                      <a:endParaRPr lang="ru-RU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 dirty="0">
                          <a:effectLst/>
                        </a:rPr>
                        <a:t>s = int(input())</a:t>
                      </a:r>
                      <a:endParaRPr lang="ru-RU" sz="12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 dirty="0">
                          <a:effectLst/>
                        </a:rPr>
                        <a:t>t = int(input())</a:t>
                      </a:r>
                      <a:endParaRPr lang="ru-RU" sz="12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 dirty="0">
                          <a:effectLst/>
                        </a:rPr>
                        <a:t>A = int(input())</a:t>
                      </a:r>
                      <a:endParaRPr lang="ru-RU" sz="12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 dirty="0">
                          <a:effectLst/>
                        </a:rPr>
                        <a:t>if (s &gt; A) or (t &gt; 12):</a:t>
                      </a:r>
                      <a:endParaRPr lang="ru-RU" sz="12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 dirty="0">
                          <a:effectLst/>
                        </a:rPr>
                        <a:t>    print("YES")</a:t>
                      </a:r>
                      <a:endParaRPr lang="ru-RU" sz="12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 dirty="0">
                          <a:effectLst/>
                        </a:rPr>
                        <a:t>else:</a:t>
                      </a:r>
                      <a:endParaRPr lang="ru-RU" sz="120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 dirty="0">
                          <a:effectLst/>
                        </a:rPr>
                        <a:t>    print("NO")</a:t>
                      </a:r>
                      <a:endParaRPr lang="ru-RU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93492994"/>
                  </a:ext>
                </a:extLst>
              </a:tr>
            </a:tbl>
          </a:graphicData>
        </a:graphic>
      </p:graphicFrame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6B47ED3B-1238-53E5-C375-047C2983F6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364928"/>
              </p:ext>
            </p:extLst>
          </p:nvPr>
        </p:nvGraphicFramePr>
        <p:xfrm>
          <a:off x="7775211" y="1014198"/>
          <a:ext cx="3145848" cy="3684316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3145848">
                  <a:extLst>
                    <a:ext uri="{9D8B030D-6E8A-4147-A177-3AD203B41FA5}">
                      <a16:colId xmlns:a16="http://schemas.microsoft.com/office/drawing/2014/main" val="1395556146"/>
                    </a:ext>
                  </a:extLst>
                </a:gridCol>
              </a:tblGrid>
              <a:tr h="2299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000" kern="0">
                          <a:effectLst/>
                        </a:rPr>
                        <a:t>C++</a:t>
                      </a:r>
                      <a:endParaRPr lang="ru-RU" sz="105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355" marR="51355" marT="0" marB="0"/>
                </a:tc>
                <a:extLst>
                  <a:ext uri="{0D108BD9-81ED-4DB2-BD59-A6C34878D82A}">
                    <a16:rowId xmlns:a16="http://schemas.microsoft.com/office/drawing/2014/main" val="2819264255"/>
                  </a:ext>
                </a:extLst>
              </a:tr>
              <a:tr h="300543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</a:rPr>
                        <a:t>#include &lt;iostream&gt;</a:t>
                      </a:r>
                      <a:endParaRPr lang="ru-RU" sz="105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</a:rPr>
                        <a:t>using namespace std;</a:t>
                      </a:r>
                      <a:endParaRPr lang="ru-RU" sz="105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</a:rPr>
                        <a:t> </a:t>
                      </a:r>
                      <a:endParaRPr lang="ru-RU" sz="105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</a:rPr>
                        <a:t>int main(){</a:t>
                      </a:r>
                      <a:endParaRPr lang="ru-RU" sz="105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</a:rPr>
                        <a:t>   int s, t, A;</a:t>
                      </a:r>
                      <a:endParaRPr lang="ru-RU" sz="105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</a:rPr>
                        <a:t>   </a:t>
                      </a:r>
                      <a:r>
                        <a:rPr lang="en-US" sz="1000" kern="0" dirty="0" err="1">
                          <a:effectLst/>
                        </a:rPr>
                        <a:t>cin</a:t>
                      </a:r>
                      <a:r>
                        <a:rPr lang="en-US" sz="1000" kern="0" dirty="0">
                          <a:effectLst/>
                        </a:rPr>
                        <a:t> &gt;&gt; s;</a:t>
                      </a:r>
                      <a:endParaRPr lang="ru-RU" sz="105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</a:rPr>
                        <a:t>   </a:t>
                      </a:r>
                      <a:r>
                        <a:rPr lang="en-US" sz="1000" kern="0" dirty="0" err="1">
                          <a:effectLst/>
                        </a:rPr>
                        <a:t>cin</a:t>
                      </a:r>
                      <a:r>
                        <a:rPr lang="en-US" sz="1000" kern="0" dirty="0">
                          <a:effectLst/>
                        </a:rPr>
                        <a:t> &gt;&gt; t;</a:t>
                      </a:r>
                      <a:endParaRPr lang="ru-RU" sz="105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</a:rPr>
                        <a:t>   </a:t>
                      </a:r>
                      <a:r>
                        <a:rPr lang="en-US" sz="1000" kern="0" dirty="0" err="1">
                          <a:effectLst/>
                        </a:rPr>
                        <a:t>cin</a:t>
                      </a:r>
                      <a:r>
                        <a:rPr lang="en-US" sz="1000" kern="0" dirty="0">
                          <a:effectLst/>
                        </a:rPr>
                        <a:t> &gt;&gt; A;</a:t>
                      </a:r>
                      <a:endParaRPr lang="ru-RU" sz="105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</a:rPr>
                        <a:t>   if (s &gt; A || t &gt; 12)</a:t>
                      </a:r>
                      <a:endParaRPr lang="ru-RU" sz="105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</a:rPr>
                        <a:t>     </a:t>
                      </a:r>
                      <a:r>
                        <a:rPr lang="en-US" sz="1000" kern="0" dirty="0" err="1">
                          <a:effectLst/>
                        </a:rPr>
                        <a:t>cout</a:t>
                      </a:r>
                      <a:r>
                        <a:rPr lang="en-US" sz="1000" kern="0" dirty="0">
                          <a:effectLst/>
                        </a:rPr>
                        <a:t> &lt;&lt; "YES" &lt;&lt; </a:t>
                      </a:r>
                      <a:r>
                        <a:rPr lang="en-US" sz="1000" kern="0" dirty="0" err="1">
                          <a:effectLst/>
                        </a:rPr>
                        <a:t>endl</a:t>
                      </a:r>
                      <a:r>
                        <a:rPr lang="en-US" sz="1000" kern="0" dirty="0">
                          <a:effectLst/>
                        </a:rPr>
                        <a:t>;</a:t>
                      </a:r>
                      <a:endParaRPr lang="ru-RU" sz="105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</a:rPr>
                        <a:t>   else</a:t>
                      </a:r>
                      <a:endParaRPr lang="ru-RU" sz="105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</a:rPr>
                        <a:t>     </a:t>
                      </a:r>
                      <a:r>
                        <a:rPr lang="en-US" sz="1000" kern="0" dirty="0" err="1">
                          <a:effectLst/>
                        </a:rPr>
                        <a:t>cout</a:t>
                      </a:r>
                      <a:r>
                        <a:rPr lang="en-US" sz="1000" kern="0" dirty="0">
                          <a:effectLst/>
                        </a:rPr>
                        <a:t> &lt;&lt; "NO" &lt;&lt; </a:t>
                      </a:r>
                      <a:r>
                        <a:rPr lang="en-US" sz="1000" kern="0" dirty="0" err="1">
                          <a:effectLst/>
                        </a:rPr>
                        <a:t>endl</a:t>
                      </a:r>
                      <a:r>
                        <a:rPr lang="en-US" sz="1000" kern="0" dirty="0">
                          <a:effectLst/>
                        </a:rPr>
                        <a:t>;</a:t>
                      </a:r>
                      <a:endParaRPr lang="ru-RU" sz="105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</a:rPr>
                        <a:t>   return 0;</a:t>
                      </a:r>
                      <a:endParaRPr lang="ru-RU" sz="1050" kern="1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</a:rPr>
                        <a:t> }</a:t>
                      </a:r>
                      <a:endParaRPr lang="ru-RU" sz="105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355" marR="51355" marT="0" marB="0"/>
                </a:tc>
                <a:extLst>
                  <a:ext uri="{0D108BD9-81ED-4DB2-BD59-A6C34878D82A}">
                    <a16:rowId xmlns:a16="http://schemas.microsoft.com/office/drawing/2014/main" val="4272621436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64967732-37CF-F625-EF67-ABE198A041BA}"/>
              </a:ext>
            </a:extLst>
          </p:cNvPr>
          <p:cNvSpPr txBox="1"/>
          <p:nvPr/>
        </p:nvSpPr>
        <p:spPr>
          <a:xfrm>
            <a:off x="1343810" y="4784063"/>
            <a:ext cx="957724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dirty="0"/>
              <a:t>Было проведено 9 запусков программы, при которых в качестве значений переменных </a:t>
            </a:r>
            <a:r>
              <a:rPr lang="en" sz="1200" dirty="0"/>
              <a:t>s </a:t>
            </a:r>
            <a:r>
              <a:rPr lang="ru-RU" sz="1200" dirty="0"/>
              <a:t>и </a:t>
            </a:r>
            <a:r>
              <a:rPr lang="en" sz="1200" dirty="0"/>
              <a:t>t </a:t>
            </a:r>
            <a:r>
              <a:rPr lang="ru-RU" sz="1200" dirty="0"/>
              <a:t>вводились следующие пары чисел:</a:t>
            </a:r>
          </a:p>
          <a:p>
            <a:endParaRPr lang="ru-RU" sz="1200" dirty="0"/>
          </a:p>
          <a:p>
            <a:pPr algn="ctr"/>
            <a:r>
              <a:rPr lang="ru-RU" sz="1200" dirty="0"/>
              <a:t>(13, 2); (11, 2); (–12, 12); (2, –2); (–10, –10); (6, –5); (2, 8); (9, 10); (1, 13).</a:t>
            </a:r>
          </a:p>
          <a:p>
            <a:endParaRPr lang="ru-RU" sz="1200" dirty="0"/>
          </a:p>
          <a:p>
            <a:r>
              <a:rPr lang="ru-RU" sz="1200" dirty="0"/>
              <a:t>Укажите наименьшее целое значение параметра А, при котором для указанных входных данных программа напечатает «</a:t>
            </a:r>
            <a:r>
              <a:rPr lang="en" sz="1200" dirty="0"/>
              <a:t>NO» </a:t>
            </a:r>
            <a:r>
              <a:rPr lang="ru-RU" sz="1200" dirty="0"/>
              <a:t>восемь раз.</a:t>
            </a: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40379339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01B527-046F-9D7E-C79C-CB4C10E21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8486" y="593409"/>
            <a:ext cx="8977511" cy="1073825"/>
          </a:xfrm>
        </p:spPr>
        <p:txBody>
          <a:bodyPr/>
          <a:lstStyle/>
          <a:p>
            <a:r>
              <a:rPr lang="ru-RU" dirty="0"/>
              <a:t>Задание 6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EAEE44-5D73-A5CA-2123-928CDDEAE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2785" y="1667233"/>
            <a:ext cx="9091810" cy="1052311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1400" dirty="0"/>
              <a:t>Решение на </a:t>
            </a:r>
            <a:r>
              <a:rPr lang="en" sz="1400" dirty="0"/>
              <a:t>Python </a:t>
            </a:r>
            <a:r>
              <a:rPr lang="ru-RU" sz="1400" dirty="0"/>
              <a:t>будет выглядеть следующим образом. Для начала необходимо задать функцию с тремя переменными </a:t>
            </a:r>
            <a:r>
              <a:rPr lang="en" sz="1400" dirty="0"/>
              <a:t>s, t </a:t>
            </a:r>
            <a:r>
              <a:rPr lang="ru-RU" sz="1400" dirty="0"/>
              <a:t>и </a:t>
            </a:r>
            <a:r>
              <a:rPr lang="en" sz="1400" dirty="0"/>
              <a:t>A, </a:t>
            </a:r>
            <a:r>
              <a:rPr lang="ru-RU" sz="1400" dirty="0"/>
              <a:t>после чего описать само условие, данное в задаче. Оператор </a:t>
            </a:r>
            <a:r>
              <a:rPr lang="en" sz="1400" dirty="0"/>
              <a:t>return </a:t>
            </a:r>
            <a:r>
              <a:rPr lang="ru-RU" sz="1400" dirty="0"/>
              <a:t>возвращает данные в функции после выполнения работы самой функции. После чего прописываем запуски программы, вводим переменную «счетчика», которая будет считать количество напечатанных «</a:t>
            </a:r>
            <a:r>
              <a:rPr lang="en" sz="1400" dirty="0"/>
              <a:t>NO»</a:t>
            </a:r>
            <a:endParaRPr lang="ru-RU" sz="1400" dirty="0"/>
          </a:p>
          <a:p>
            <a:pPr marL="0" indent="0" algn="just">
              <a:buNone/>
            </a:pPr>
            <a:endParaRPr lang="en" sz="1400" dirty="0"/>
          </a:p>
          <a:p>
            <a:pPr marL="0" indent="0" algn="just">
              <a:buNone/>
            </a:pPr>
            <a:endParaRPr lang="en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13820D-757C-A32C-44AC-43A6D9F6013B}"/>
              </a:ext>
            </a:extLst>
          </p:cNvPr>
          <p:cNvSpPr txBox="1"/>
          <p:nvPr/>
        </p:nvSpPr>
        <p:spPr>
          <a:xfrm>
            <a:off x="1412785" y="2719544"/>
            <a:ext cx="8977511" cy="31085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f(s, t, A):     #</a:t>
            </a:r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задание функции с тремя переменными</a:t>
            </a:r>
          </a:p>
          <a:p>
            <a:pPr marL="0" indent="0" algn="just">
              <a:buNone/>
            </a:pPr>
            <a:r>
              <a:rPr lang="ru-RU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(s &gt; A)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or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(t &gt; 12): #</a:t>
            </a:r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описание условия</a:t>
            </a:r>
          </a:p>
          <a:p>
            <a:pPr marL="0" indent="0" algn="just">
              <a:buNone/>
            </a:pPr>
            <a:r>
              <a:rPr lang="ru-RU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0</a:t>
            </a:r>
          </a:p>
          <a:p>
            <a:pPr marL="0" indent="0" algn="just">
              <a:buNone/>
            </a:pPr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 algn="just">
              <a:buNone/>
            </a:pPr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1</a:t>
            </a:r>
          </a:p>
          <a:p>
            <a:pPr marL="0" indent="0" algn="just">
              <a:buNone/>
            </a:pP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a = ((13, 2), (11, 2), (-12, 12), (2, -2), (-10, -10), (6, -5), (2, 8), (9, 10), (1, 13)). </a:t>
            </a:r>
          </a:p>
          <a:p>
            <a:pPr marL="0" indent="0" algn="just">
              <a:buNone/>
            </a:pP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A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range(100):</a:t>
            </a:r>
          </a:p>
          <a:p>
            <a:pPr marL="0" indent="0" algn="just">
              <a:buNone/>
            </a:pP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cnt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0</a:t>
            </a:r>
          </a:p>
          <a:p>
            <a:pPr marL="0" indent="0" algn="just">
              <a:buNone/>
            </a:pP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range(9):</a:t>
            </a:r>
          </a:p>
          <a:p>
            <a:pPr marL="0" indent="0" algn="just">
              <a:buNone/>
            </a:pP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cnt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+= f(a[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][0], a[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][1], A) #</a:t>
            </a:r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результат работы цикла</a:t>
            </a:r>
          </a:p>
          <a:p>
            <a:pPr marL="0" indent="0" algn="just">
              <a:buNone/>
            </a:pPr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cnt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== 8:</a:t>
            </a:r>
          </a:p>
          <a:p>
            <a:pPr marL="0" indent="0" algn="just">
              <a:buNone/>
            </a:pPr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print(A)</a:t>
            </a:r>
          </a:p>
          <a:p>
            <a:pPr marL="0" indent="0" algn="just">
              <a:buNone/>
            </a:pPr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</p:txBody>
      </p:sp>
    </p:spTree>
    <p:extLst>
      <p:ext uri="{BB962C8B-B14F-4D97-AF65-F5344CB8AC3E}">
        <p14:creationId xmlns:p14="http://schemas.microsoft.com/office/powerpoint/2010/main" val="19016468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01B527-046F-9D7E-C79C-CB4C10E21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8486" y="593409"/>
            <a:ext cx="8977511" cy="1073825"/>
          </a:xfrm>
        </p:spPr>
        <p:txBody>
          <a:bodyPr/>
          <a:lstStyle/>
          <a:p>
            <a:r>
              <a:rPr lang="ru-RU" dirty="0"/>
              <a:t>Задание 10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EAEE44-5D73-A5CA-2123-928CDDEAE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8486" y="1667233"/>
            <a:ext cx="9803406" cy="105231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" sz="1400" dirty="0"/>
          </a:p>
          <a:p>
            <a:pPr marL="0" indent="0" algn="just">
              <a:buNone/>
            </a:pPr>
            <a:endParaRPr lang="en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52572C-F425-0908-EA4A-F2E260CF1015}"/>
              </a:ext>
            </a:extLst>
          </p:cNvPr>
          <p:cNvSpPr txBox="1"/>
          <p:nvPr/>
        </p:nvSpPr>
        <p:spPr>
          <a:xfrm>
            <a:off x="1298486" y="1667233"/>
            <a:ext cx="938385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Стоит таже рассказать о том, что существуют и встроенные функции. </a:t>
            </a:r>
          </a:p>
          <a:p>
            <a:pPr algn="just"/>
            <a:r>
              <a:rPr lang="ru-RU" dirty="0"/>
              <a:t>Например, в учебнике для 9 класса Л.Л. </a:t>
            </a:r>
            <a:r>
              <a:rPr lang="ru-RU" dirty="0" err="1"/>
              <a:t>Босовой</a:t>
            </a:r>
            <a:r>
              <a:rPr lang="ru-RU" dirty="0"/>
              <a:t> при изучении вспомогательных алгоритмов на </a:t>
            </a:r>
            <a:r>
              <a:rPr lang="en" dirty="0"/>
              <a:t>Python </a:t>
            </a:r>
            <a:r>
              <a:rPr lang="ru-RU" dirty="0"/>
              <a:t>предлагается выполнить задание на написание функции, которая вычисляет количество цифр в двоичной записи вводимого десятичного числа.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816AAD-0229-5C7A-EBCD-EEF346003FE0}"/>
              </a:ext>
            </a:extLst>
          </p:cNvPr>
          <p:cNvSpPr txBox="1"/>
          <p:nvPr/>
        </p:nvSpPr>
        <p:spPr>
          <a:xfrm>
            <a:off x="1298486" y="2867562"/>
            <a:ext cx="93838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При этом, главное, что необходимо выполнить для решения данной задачи – это написать программу, которая будет переводить число из десятичной системы счисления в двоичную: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91EF0E-C303-2C24-A236-5B99C3877862}"/>
              </a:ext>
            </a:extLst>
          </p:cNvPr>
          <p:cNvSpPr txBox="1"/>
          <p:nvPr/>
        </p:nvSpPr>
        <p:spPr>
          <a:xfrm>
            <a:off x="1355662" y="3513893"/>
            <a:ext cx="9383858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two(a):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b = ''                #</a:t>
            </a:r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создаем пустую строку</a:t>
            </a: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a &gt; 0:          #</a:t>
            </a:r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пока число 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a &gt; 0 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b =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(a % 2) + b #</a:t>
            </a:r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заполняем пустую строку остатками от деления 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a </a:t>
            </a:r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на 2 </a:t>
            </a: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a = a // 2        #</a:t>
            </a:r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забираем целую часть</a:t>
            </a: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b =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(b)            #</a:t>
            </a:r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перевод строки в число</a:t>
            </a: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print('</a:t>
            </a:r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Двоичная система счисления: ',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b)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a =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('</a:t>
            </a:r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Введите число '))   #вводим число, которое хотим перевести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a2 = two(a)</a:t>
            </a:r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#</a:t>
            </a:r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применяем к полученному числу написанную функцию</a:t>
            </a:r>
          </a:p>
        </p:txBody>
      </p:sp>
    </p:spTree>
    <p:extLst>
      <p:ext uri="{BB962C8B-B14F-4D97-AF65-F5344CB8AC3E}">
        <p14:creationId xmlns:p14="http://schemas.microsoft.com/office/powerpoint/2010/main" val="10335523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01B527-046F-9D7E-C79C-CB4C10E21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8486" y="593409"/>
            <a:ext cx="8977511" cy="1073825"/>
          </a:xfrm>
        </p:spPr>
        <p:txBody>
          <a:bodyPr/>
          <a:lstStyle/>
          <a:p>
            <a:r>
              <a:rPr lang="ru-RU" dirty="0"/>
              <a:t>Задание 10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EAEE44-5D73-A5CA-2123-928CDDEAE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8486" y="1667233"/>
            <a:ext cx="9803406" cy="105231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" sz="1400" dirty="0"/>
          </a:p>
          <a:p>
            <a:pPr marL="0" indent="0" algn="just">
              <a:buNone/>
            </a:pPr>
            <a:endParaRPr lang="en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52572C-F425-0908-EA4A-F2E260CF1015}"/>
              </a:ext>
            </a:extLst>
          </p:cNvPr>
          <p:cNvSpPr txBox="1"/>
          <p:nvPr/>
        </p:nvSpPr>
        <p:spPr>
          <a:xfrm>
            <a:off x="1298486" y="1667233"/>
            <a:ext cx="99217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Затем обучающимся можно показать, что написанную ими функцию можно заменить на встроенную функцию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bin</a:t>
            </a:r>
            <a:r>
              <a:rPr lang="en" dirty="0"/>
              <a:t>, </a:t>
            </a:r>
            <a:r>
              <a:rPr lang="ru-RU" dirty="0"/>
              <a:t>которая так же переводит число из десятичной системы счисления в двоичную. Тогда программа будет иметь вид: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EF0FE5-B467-818F-AAC9-077D585FE080}"/>
              </a:ext>
            </a:extLst>
          </p:cNvPr>
          <p:cNvSpPr txBox="1"/>
          <p:nvPr/>
        </p:nvSpPr>
        <p:spPr>
          <a:xfrm>
            <a:off x="1298486" y="2620806"/>
            <a:ext cx="992174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a =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('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Введите число '))</a:t>
            </a:r>
          </a:p>
          <a:p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print('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Двоичная система счисления: ',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bin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(a)[2:])</a:t>
            </a:r>
          </a:p>
          <a:p>
            <a:endParaRPr lang="en" dirty="0"/>
          </a:p>
          <a:p>
            <a:r>
              <a:rPr lang="ru-RU" dirty="0"/>
              <a:t>Также стоит сказать, что в </a:t>
            </a:r>
            <a:r>
              <a:rPr lang="en" dirty="0"/>
              <a:t>Python </a:t>
            </a:r>
            <a:r>
              <a:rPr lang="ru-RU" dirty="0"/>
              <a:t>существуют специальные функции, позволяющие переводить десятичные числа в восьмеричную и шестнадцатеричную системы счисления:</a:t>
            </a:r>
          </a:p>
          <a:p>
            <a:endParaRPr lang="ru-RU" dirty="0"/>
          </a:p>
          <a:p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oct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()) – 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для восьмеричной</a:t>
            </a:r>
          </a:p>
          <a:p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hex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)) – 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для шестнадцатеричной</a:t>
            </a:r>
          </a:p>
        </p:txBody>
      </p:sp>
    </p:spTree>
    <p:extLst>
      <p:ext uri="{BB962C8B-B14F-4D97-AF65-F5344CB8AC3E}">
        <p14:creationId xmlns:p14="http://schemas.microsoft.com/office/powerpoint/2010/main" val="29213029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01B527-046F-9D7E-C79C-CB4C10E21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8486" y="593409"/>
            <a:ext cx="8977511" cy="1073825"/>
          </a:xfrm>
        </p:spPr>
        <p:txBody>
          <a:bodyPr/>
          <a:lstStyle/>
          <a:p>
            <a:r>
              <a:rPr lang="ru-RU" dirty="0"/>
              <a:t>Задание 10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EAEE44-5D73-A5CA-2123-928CDDEAE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8486" y="1667233"/>
            <a:ext cx="9803406" cy="105231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" sz="1400" dirty="0"/>
          </a:p>
          <a:p>
            <a:pPr marL="0" indent="0" algn="just">
              <a:buNone/>
            </a:pPr>
            <a:endParaRPr lang="en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52572C-F425-0908-EA4A-F2E260CF1015}"/>
              </a:ext>
            </a:extLst>
          </p:cNvPr>
          <p:cNvSpPr txBox="1"/>
          <p:nvPr/>
        </p:nvSpPr>
        <p:spPr>
          <a:xfrm>
            <a:off x="1298486" y="1796215"/>
            <a:ext cx="99217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Таким образом, можно перейти к решению номера 10 ОГЭ по информатике при помощи программирования. Данное задание направлено на проверку умения записывать числа в различных системах счисления.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EF0FE5-B467-818F-AAC9-077D585FE080}"/>
              </a:ext>
            </a:extLst>
          </p:cNvPr>
          <p:cNvSpPr txBox="1"/>
          <p:nvPr/>
        </p:nvSpPr>
        <p:spPr>
          <a:xfrm>
            <a:off x="1298486" y="2848525"/>
            <a:ext cx="605100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Для того, чтобы перевести число в десятичную систему счисления в любую другую достаточно использовать функцию 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" dirty="0"/>
              <a:t> </a:t>
            </a:r>
            <a:r>
              <a:rPr lang="ru-RU" dirty="0"/>
              <a:t>при этом нужно строку перевести в число. Например, чтобы перевести число 100010 из двоичной системы счисления необходимо записать следующее:</a:t>
            </a:r>
          </a:p>
          <a:p>
            <a:pPr algn="just"/>
            <a:endParaRPr lang="ru-RU" dirty="0"/>
          </a:p>
          <a:p>
            <a:pPr algn="just"/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("100010", 2))</a:t>
            </a:r>
          </a:p>
        </p:txBody>
      </p:sp>
      <p:pic>
        <p:nvPicPr>
          <p:cNvPr id="4" name="Picture 2" descr="Система счисления картинки - 28 шт">
            <a:extLst>
              <a:ext uri="{FF2B5EF4-FFF2-40B4-BE49-F238E27FC236}">
                <a16:creationId xmlns:a16="http://schemas.microsoft.com/office/drawing/2014/main" id="{6470DE7B-68E5-843A-8C47-F1F8F3B84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5717" y="2921768"/>
            <a:ext cx="3636175" cy="2268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1345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6BA47A-5E28-0612-BFD8-B434F8B3A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175" y="872278"/>
            <a:ext cx="8977511" cy="1073825"/>
          </a:xfrm>
        </p:spPr>
        <p:txBody>
          <a:bodyPr/>
          <a:lstStyle/>
          <a:p>
            <a:r>
              <a:rPr lang="ru-RU" dirty="0"/>
              <a:t>Задание 10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A0486C-BF42-E2FF-60B4-1C757E0136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4175" y="2197694"/>
            <a:ext cx="9730043" cy="314178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/>
              <a:t>Пример </a:t>
            </a:r>
            <a:r>
              <a:rPr lang="en-US" b="1" dirty="0"/>
              <a:t>7</a:t>
            </a:r>
            <a:r>
              <a:rPr lang="ru-RU" b="1" dirty="0"/>
              <a:t> (Открытый банк заданий ФИПИ). </a:t>
            </a:r>
            <a:r>
              <a:rPr lang="ru-RU" dirty="0"/>
              <a:t>Переведите число 105 из десятичной системы счисления в двоичную систему счисления. </a:t>
            </a:r>
          </a:p>
          <a:p>
            <a:pPr marL="0" indent="0">
              <a:buNone/>
            </a:pPr>
            <a:r>
              <a:rPr lang="ru-RU" dirty="0"/>
              <a:t>На языке </a:t>
            </a:r>
            <a:r>
              <a:rPr lang="en" dirty="0"/>
              <a:t>Python </a:t>
            </a:r>
            <a:r>
              <a:rPr lang="ru-RU" dirty="0"/>
              <a:t>решение будет выглядеть следующим образом:</a:t>
            </a:r>
          </a:p>
          <a:p>
            <a:pPr marL="0" indent="0">
              <a:buNone/>
            </a:pP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bin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(105))</a:t>
            </a:r>
          </a:p>
          <a:p>
            <a:pPr marL="0" indent="0">
              <a:buNone/>
            </a:pPr>
            <a:r>
              <a:rPr lang="ru-RU" dirty="0"/>
              <a:t>Запустив программу, мы получим ответ и два технических символа впереди:</a:t>
            </a:r>
          </a:p>
          <a:p>
            <a:pPr marL="0" indent="0">
              <a:buNone/>
            </a:pPr>
            <a:r>
              <a:rPr lang="ru-RU" dirty="0"/>
              <a:t>0</a:t>
            </a:r>
            <a:r>
              <a:rPr lang="en" dirty="0"/>
              <a:t>b1101001</a:t>
            </a:r>
          </a:p>
          <a:p>
            <a:pPr marL="0" indent="0">
              <a:buNone/>
            </a:pPr>
            <a:r>
              <a:rPr lang="ru-RU" dirty="0"/>
              <a:t>Их необходимо убрать в получившейся строке. Тогда «заберем» эти два символа, сделав «срез строки»:</a:t>
            </a:r>
          </a:p>
          <a:p>
            <a:pPr marL="0" indent="0">
              <a:buNone/>
            </a:pP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bin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(105)[2:])</a:t>
            </a:r>
          </a:p>
        </p:txBody>
      </p:sp>
    </p:spTree>
    <p:extLst>
      <p:ext uri="{BB962C8B-B14F-4D97-AF65-F5344CB8AC3E}">
        <p14:creationId xmlns:p14="http://schemas.microsoft.com/office/powerpoint/2010/main" val="22350833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6BA47A-5E28-0612-BFD8-B434F8B3A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175" y="872278"/>
            <a:ext cx="8977511" cy="1073825"/>
          </a:xfrm>
        </p:spPr>
        <p:txBody>
          <a:bodyPr/>
          <a:lstStyle/>
          <a:p>
            <a:r>
              <a:rPr lang="ru-RU" dirty="0"/>
              <a:t>Задание 10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A0486C-BF42-E2FF-60B4-1C757E0136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4175" y="2197694"/>
            <a:ext cx="9730043" cy="31417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cs typeface="Courier New" panose="02070309020205020404" pitchFamily="49" charset="0"/>
              </a:rPr>
              <a:t>Пример </a:t>
            </a:r>
            <a:r>
              <a:rPr lang="en-US" b="1" dirty="0">
                <a:cs typeface="Courier New" panose="02070309020205020404" pitchFamily="49" charset="0"/>
              </a:rPr>
              <a:t>8</a:t>
            </a:r>
            <a:r>
              <a:rPr lang="ru-RU" b="1" dirty="0">
                <a:cs typeface="Courier New" panose="02070309020205020404" pitchFamily="49" charset="0"/>
              </a:rPr>
              <a:t> (Открытый банк заданий ФИПИ). </a:t>
            </a:r>
            <a:r>
              <a:rPr lang="ru-RU" dirty="0">
                <a:cs typeface="Courier New" panose="02070309020205020404" pitchFamily="49" charset="0"/>
              </a:rPr>
              <a:t>Вычислите значение арифметического выражения:</a:t>
            </a:r>
          </a:p>
          <a:p>
            <a:pPr marL="0" indent="0">
              <a:buNone/>
            </a:pPr>
            <a:r>
              <a:rPr lang="ru-RU" dirty="0">
                <a:cs typeface="Courier New" panose="02070309020205020404" pitchFamily="49" charset="0"/>
              </a:rPr>
              <a:t>11011011</a:t>
            </a:r>
            <a:r>
              <a:rPr lang="ru-RU" baseline="-25000" dirty="0">
                <a:cs typeface="Courier New" panose="02070309020205020404" pitchFamily="49" charset="0"/>
              </a:rPr>
              <a:t>2</a:t>
            </a:r>
            <a:r>
              <a:rPr lang="ru-RU" dirty="0">
                <a:cs typeface="Courier New" panose="02070309020205020404" pitchFamily="49" charset="0"/>
              </a:rPr>
              <a:t> + 1110</a:t>
            </a:r>
            <a:r>
              <a:rPr lang="ru-RU" baseline="-25000" dirty="0">
                <a:cs typeface="Courier New" panose="02070309020205020404" pitchFamily="49" charset="0"/>
              </a:rPr>
              <a:t>8</a:t>
            </a:r>
            <a:r>
              <a:rPr lang="ru-RU" dirty="0">
                <a:cs typeface="Courier New" panose="02070309020205020404" pitchFamily="49" charset="0"/>
              </a:rPr>
              <a:t> – 111</a:t>
            </a:r>
            <a:r>
              <a:rPr lang="ru-RU" baseline="-25000" dirty="0">
                <a:cs typeface="Courier New" panose="02070309020205020404" pitchFamily="49" charset="0"/>
              </a:rPr>
              <a:t>16</a:t>
            </a:r>
          </a:p>
          <a:p>
            <a:pPr marL="0" indent="0">
              <a:buNone/>
            </a:pPr>
            <a:r>
              <a:rPr lang="ru-RU" dirty="0">
                <a:cs typeface="Courier New" panose="02070309020205020404" pitchFamily="49" charset="0"/>
              </a:rPr>
              <a:t>В ответе запишите десятичное число, основание системы счисления указывать не нужно.</a:t>
            </a:r>
          </a:p>
          <a:p>
            <a:pPr marL="0" indent="0">
              <a:buNone/>
            </a:pPr>
            <a:r>
              <a:rPr lang="ru-RU" dirty="0">
                <a:cs typeface="Courier New" panose="02070309020205020404" pitchFamily="49" charset="0"/>
              </a:rPr>
              <a:t>Однострочное решение на языке </a:t>
            </a:r>
            <a:r>
              <a:rPr lang="en" dirty="0">
                <a:cs typeface="Courier New" panose="02070309020205020404" pitchFamily="49" charset="0"/>
              </a:rPr>
              <a:t>Python:</a:t>
            </a:r>
          </a:p>
          <a:p>
            <a:pPr marL="0" indent="0">
              <a:buNone/>
            </a:pP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('11011011',2) +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('1110',8) -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('111',16))</a:t>
            </a:r>
          </a:p>
          <a:p>
            <a:pPr marL="0" indent="0">
              <a:buNone/>
            </a:pPr>
            <a:r>
              <a:rPr lang="ru-RU" dirty="0">
                <a:cs typeface="Courier New" panose="02070309020205020404" pitchFamily="49" charset="0"/>
              </a:rPr>
              <a:t>Ответ: 530.</a:t>
            </a:r>
          </a:p>
          <a:p>
            <a:pPr marL="0" indent="0">
              <a:buNone/>
            </a:pPr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8320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6BA47A-5E28-0612-BFD8-B434F8B3A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175" y="872278"/>
            <a:ext cx="8977511" cy="1073825"/>
          </a:xfrm>
        </p:spPr>
        <p:txBody>
          <a:bodyPr/>
          <a:lstStyle/>
          <a:p>
            <a:r>
              <a:rPr lang="ru-RU" dirty="0"/>
              <a:t>Задание 10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A0486C-BF42-E2FF-60B4-1C757E0136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4175" y="2197694"/>
            <a:ext cx="9730043" cy="3141785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>
                <a:cs typeface="Courier New" panose="02070309020205020404" pitchFamily="49" charset="0"/>
              </a:rPr>
              <a:t>Пример </a:t>
            </a:r>
            <a:r>
              <a:rPr lang="en-US" b="1" dirty="0">
                <a:cs typeface="Courier New" panose="02070309020205020404" pitchFamily="49" charset="0"/>
              </a:rPr>
              <a:t>9</a:t>
            </a:r>
            <a:r>
              <a:rPr lang="ru-RU" b="1" dirty="0">
                <a:cs typeface="Courier New" panose="02070309020205020404" pitchFamily="49" charset="0"/>
              </a:rPr>
              <a:t> (Демонстрационный вариант контрольных измерительных материалов основного государственного экзамена 2024 года по информатике).</a:t>
            </a:r>
            <a:r>
              <a:rPr lang="ru-RU" dirty="0">
                <a:cs typeface="Courier New" panose="02070309020205020404" pitchFamily="49" charset="0"/>
              </a:rPr>
              <a:t> Среди приведенных ниже трёх чисел, записанных в различных системах счисления, найдите максимальное и запишите его в ответе десятичной системе счисления. В ответе запишите только число, основание системы счисления указывать не нужно.</a:t>
            </a:r>
          </a:p>
          <a:p>
            <a:pPr marL="0" indent="0" algn="just">
              <a:buNone/>
            </a:pPr>
            <a:r>
              <a:rPr lang="ru-RU" dirty="0">
                <a:cs typeface="Courier New" panose="02070309020205020404" pitchFamily="49" charset="0"/>
              </a:rPr>
              <a:t>23</a:t>
            </a:r>
            <a:r>
              <a:rPr lang="ru-RU" baseline="-25000" dirty="0">
                <a:cs typeface="Courier New" panose="02070309020205020404" pitchFamily="49" charset="0"/>
              </a:rPr>
              <a:t>16</a:t>
            </a:r>
            <a:r>
              <a:rPr lang="ru-RU" dirty="0">
                <a:cs typeface="Courier New" panose="02070309020205020404" pitchFamily="49" charset="0"/>
              </a:rPr>
              <a:t>, 32</a:t>
            </a:r>
            <a:r>
              <a:rPr lang="ru-RU" baseline="-25000" dirty="0">
                <a:cs typeface="Courier New" panose="02070309020205020404" pitchFamily="49" charset="0"/>
              </a:rPr>
              <a:t>8</a:t>
            </a:r>
            <a:r>
              <a:rPr lang="ru-RU" dirty="0">
                <a:cs typeface="Courier New" panose="02070309020205020404" pitchFamily="49" charset="0"/>
              </a:rPr>
              <a:t>, 11110</a:t>
            </a:r>
            <a:r>
              <a:rPr lang="ru-RU" baseline="-25000" dirty="0">
                <a:cs typeface="Courier New" panose="02070309020205020404" pitchFamily="49" charset="0"/>
              </a:rPr>
              <a:t>2</a:t>
            </a:r>
            <a:endParaRPr lang="ru-RU" dirty="0">
              <a:cs typeface="Courier New" panose="02070309020205020404" pitchFamily="49" charset="0"/>
            </a:endParaRPr>
          </a:p>
          <a:p>
            <a:pPr marL="0" indent="0" algn="just">
              <a:buNone/>
            </a:pPr>
            <a:r>
              <a:rPr lang="ru-RU" dirty="0">
                <a:cs typeface="Courier New" panose="02070309020205020404" pitchFamily="49" charset="0"/>
              </a:rPr>
              <a:t>В данной задаче для поиска максимального числа воспользуемся функцией </a:t>
            </a:r>
            <a:r>
              <a:rPr lang="en" dirty="0">
                <a:cs typeface="Courier New" panose="02070309020205020404" pitchFamily="49" charset="0"/>
              </a:rPr>
              <a:t>max:</a:t>
            </a:r>
          </a:p>
          <a:p>
            <a:pPr marL="0" indent="0" algn="just">
              <a:buNone/>
            </a:pP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max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('23',16),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('32',8),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('11110',2)))</a:t>
            </a:r>
            <a:endParaRPr lang="en" dirty="0">
              <a:cs typeface="Courier New" panose="02070309020205020404" pitchFamily="49" charset="0"/>
            </a:endParaRPr>
          </a:p>
          <a:p>
            <a:pPr marL="0" indent="0" algn="just">
              <a:buNone/>
            </a:pPr>
            <a:r>
              <a:rPr lang="ru-RU" dirty="0">
                <a:cs typeface="Courier New" panose="02070309020205020404" pitchFamily="49" charset="0"/>
              </a:rPr>
              <a:t>Ответ: 35.</a:t>
            </a:r>
          </a:p>
          <a:p>
            <a:pPr marL="0" indent="0" algn="just">
              <a:buNone/>
            </a:pPr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just">
              <a:buNone/>
            </a:pPr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just">
              <a:buNone/>
            </a:pPr>
            <a:endParaRPr lang="en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0363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6BA47A-5E28-0612-BFD8-B434F8B3A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0976" y="942939"/>
            <a:ext cx="8977511" cy="1073825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Какие задания стоит дать дополнительно?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A0486C-BF42-E2FF-60B4-1C757E0136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0977" y="2016764"/>
            <a:ext cx="9730043" cy="70453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dirty="0">
                <a:cs typeface="Courier New" panose="02070309020205020404" pitchFamily="49" charset="0"/>
              </a:rPr>
              <a:t>При подготовке к ОГЭ по информатике стоит так же показать, как с помощью программирования решать более сложные задачи на системы счисления, приближенные к заданиям ЕГЭ по информатике.</a:t>
            </a:r>
          </a:p>
          <a:p>
            <a:pPr marL="0" indent="0" algn="just">
              <a:buNone/>
            </a:pPr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just">
              <a:buNone/>
            </a:pPr>
            <a:endParaRPr lang="en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7BB626-7414-778B-0E4E-D672E2F199C7}"/>
              </a:ext>
            </a:extLst>
          </p:cNvPr>
          <p:cNvSpPr txBox="1"/>
          <p:nvPr/>
        </p:nvSpPr>
        <p:spPr>
          <a:xfrm>
            <a:off x="1230978" y="2721296"/>
            <a:ext cx="9730043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/>
              <a:t>Пример 13 (Открытый банк заданий ФИПИ). </a:t>
            </a:r>
            <a:r>
              <a:rPr lang="ru-RU" sz="1400" dirty="0"/>
              <a:t>Для скольких натуральных чисел </a:t>
            </a:r>
            <a:r>
              <a:rPr lang="en" sz="1400" dirty="0"/>
              <a:t>X </a:t>
            </a:r>
            <a:r>
              <a:rPr lang="ru-RU" sz="1400" dirty="0"/>
              <a:t>выполняется неравенство: </a:t>
            </a:r>
            <a:r>
              <a:rPr lang="en" sz="1400" dirty="0"/>
              <a:t>B6</a:t>
            </a:r>
            <a:r>
              <a:rPr lang="en" sz="1400" baseline="-25000" dirty="0"/>
              <a:t>16</a:t>
            </a:r>
            <a:r>
              <a:rPr lang="ru-RU" sz="1400" baseline="-25000" dirty="0"/>
              <a:t> </a:t>
            </a:r>
            <a:r>
              <a:rPr lang="en" sz="1400" dirty="0"/>
              <a:t>&lt;</a:t>
            </a:r>
            <a:r>
              <a:rPr lang="ru-RU" sz="1400" dirty="0"/>
              <a:t> </a:t>
            </a:r>
            <a:r>
              <a:rPr lang="en" sz="1400" dirty="0"/>
              <a:t>X</a:t>
            </a:r>
            <a:r>
              <a:rPr lang="ru-RU" sz="1400" dirty="0"/>
              <a:t> </a:t>
            </a:r>
            <a:r>
              <a:rPr lang="en" sz="1400" dirty="0"/>
              <a:t>&lt;</a:t>
            </a:r>
            <a:r>
              <a:rPr lang="ru-RU" sz="1400" dirty="0"/>
              <a:t> </a:t>
            </a:r>
            <a:r>
              <a:rPr lang="en" sz="1400" dirty="0"/>
              <a:t>275</a:t>
            </a:r>
            <a:r>
              <a:rPr lang="en" sz="1400" baseline="-25000" dirty="0"/>
              <a:t>8</a:t>
            </a:r>
            <a:r>
              <a:rPr lang="en" sz="1400" dirty="0"/>
              <a:t> ?</a:t>
            </a:r>
          </a:p>
          <a:p>
            <a:endParaRPr lang="en" sz="1400" dirty="0"/>
          </a:p>
          <a:p>
            <a:r>
              <a:rPr lang="ru-RU" sz="1400" dirty="0"/>
              <a:t>Переведем числа </a:t>
            </a:r>
            <a:r>
              <a:rPr lang="en" sz="1400" dirty="0"/>
              <a:t>B6</a:t>
            </a:r>
            <a:r>
              <a:rPr lang="en" sz="1400" baseline="-25000" dirty="0"/>
              <a:t>16</a:t>
            </a:r>
            <a:r>
              <a:rPr lang="en" sz="1400" dirty="0"/>
              <a:t> </a:t>
            </a:r>
            <a:r>
              <a:rPr lang="ru-RU" sz="1400" dirty="0"/>
              <a:t>и 275</a:t>
            </a:r>
            <a:r>
              <a:rPr lang="ru-RU" sz="1400" baseline="-25000" dirty="0"/>
              <a:t>8</a:t>
            </a:r>
            <a:r>
              <a:rPr lang="ru-RU" sz="1400" dirty="0"/>
              <a:t> в десятичную систему счисления: </a:t>
            </a:r>
          </a:p>
          <a:p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('b6',16)</a:t>
            </a:r>
          </a:p>
          <a:p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('275',8)</a:t>
            </a:r>
            <a:endParaRPr lang="en" sz="1400" dirty="0"/>
          </a:p>
          <a:p>
            <a:r>
              <a:rPr lang="ru-RU" sz="1400" dirty="0"/>
              <a:t>Так как нам необходимо найти количество натуральных </a:t>
            </a:r>
            <a:r>
              <a:rPr lang="en" sz="1400" dirty="0"/>
              <a:t>X, </a:t>
            </a:r>
            <a:r>
              <a:rPr lang="ru-RU" sz="1400" dirty="0"/>
              <a:t>которые входят в заданный промежуток, то введем переменную, обозначающую «счетчик», после чего при помощи цикла с заданным числом повторений переберем все </a:t>
            </a:r>
            <a:r>
              <a:rPr lang="en" sz="1400" dirty="0"/>
              <a:t>X, </a:t>
            </a:r>
            <a:r>
              <a:rPr lang="ru-RU" sz="1400" dirty="0"/>
              <a:t>которые будут удовлетворять заданному условию:</a:t>
            </a:r>
          </a:p>
          <a:p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cnt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0</a:t>
            </a:r>
          </a:p>
          <a:p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x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range(1000):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x &gt;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('b6',16)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x &lt;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('275',8):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cnt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+=1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cnt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ru-RU" sz="1400" dirty="0"/>
              <a:t>После запуска программы в ответе получим 6 чисел.</a:t>
            </a:r>
          </a:p>
        </p:txBody>
      </p:sp>
    </p:spTree>
    <p:extLst>
      <p:ext uri="{BB962C8B-B14F-4D97-AF65-F5344CB8AC3E}">
        <p14:creationId xmlns:p14="http://schemas.microsoft.com/office/powerpoint/2010/main" val="3039617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FAFDCCA3-5CE7-058C-1962-A071B7643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1BF24CF1-EE7F-86B3-94A8-3CD26A1ADB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08233" y="936887"/>
            <a:ext cx="5947834" cy="4337163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14DCE9-0920-2EC1-52F2-C43BC6F00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7" y="950441"/>
            <a:ext cx="3184637" cy="1801455"/>
          </a:xfrm>
          <a:noFill/>
        </p:spPr>
        <p:txBody>
          <a:bodyPr>
            <a:normAutofit/>
          </a:bodyPr>
          <a:lstStyle/>
          <a:p>
            <a:r>
              <a:rPr lang="ru-RU" dirty="0"/>
              <a:t>О чем данная практика?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03003E8-1D18-F6C3-23B7-993D36CD3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2890881"/>
            <a:ext cx="3184633" cy="30527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В данной практике будут представлены возможности использования </a:t>
            </a:r>
            <a:r>
              <a:rPr lang="en" dirty="0"/>
              <a:t>Python </a:t>
            </a:r>
            <a:r>
              <a:rPr lang="ru-RU" dirty="0"/>
              <a:t>для решения заданий ОГЭ и ЕГЭ по информатике, а также приведены примеры задач, которые могут быть решены с помощью данного языка программирования. </a:t>
            </a:r>
          </a:p>
        </p:txBody>
      </p:sp>
      <p:pic>
        <p:nvPicPr>
          <p:cNvPr id="1026" name="Picture 2" descr="Подготовка к ОГЭ">
            <a:extLst>
              <a:ext uri="{FF2B5EF4-FFF2-40B4-BE49-F238E27FC236}">
                <a16:creationId xmlns:a16="http://schemas.microsoft.com/office/drawing/2014/main" id="{C2A90020-015E-11C8-7D7D-23C3273C25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1606437"/>
            <a:ext cx="5947834" cy="429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ython (programming language) - Wikipedia">
            <a:extLst>
              <a:ext uri="{FF2B5EF4-FFF2-40B4-BE49-F238E27FC236}">
                <a16:creationId xmlns:a16="http://schemas.microsoft.com/office/drawing/2014/main" id="{39B16432-9E8E-8788-0D8C-235C885E81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407266" y="307190"/>
            <a:ext cx="2369185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20349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8A0486C-BF42-E2FF-60B4-1C757E0136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0978" y="1862376"/>
            <a:ext cx="9730043" cy="420707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b="1" dirty="0">
                <a:cs typeface="Courier New" panose="02070309020205020404" pitchFamily="49" charset="0"/>
              </a:rPr>
              <a:t>Пример 1</a:t>
            </a:r>
            <a:r>
              <a:rPr lang="en-US" b="1" dirty="0">
                <a:cs typeface="Courier New" panose="02070309020205020404" pitchFamily="49" charset="0"/>
              </a:rPr>
              <a:t>0</a:t>
            </a:r>
            <a:r>
              <a:rPr lang="ru-RU" b="1" dirty="0">
                <a:cs typeface="Courier New" panose="02070309020205020404" pitchFamily="49" charset="0"/>
              </a:rPr>
              <a:t> (Открытый банк заданий ФИПИ). </a:t>
            </a:r>
            <a:r>
              <a:rPr lang="ru-RU" dirty="0">
                <a:cs typeface="Courier New" panose="02070309020205020404" pitchFamily="49" charset="0"/>
              </a:rPr>
              <a:t>Укажите через запятую (без про-бела) в порядке возрастания все числа, не превосходящие 30, в запись которых в двоичной системе счисления оканчивается на «101». Числа в ответе указывайте в десятичной системе счисления.</a:t>
            </a:r>
            <a:endParaRPr lang="en-US" dirty="0">
              <a:cs typeface="Courier New" panose="02070309020205020404" pitchFamily="49" charset="0"/>
            </a:endParaRPr>
          </a:p>
          <a:p>
            <a:pPr marL="0" indent="0" algn="just">
              <a:buNone/>
            </a:pPr>
            <a:r>
              <a:rPr lang="ru-RU" dirty="0">
                <a:cs typeface="Courier New" panose="02070309020205020404" pitchFamily="49" charset="0"/>
              </a:rPr>
              <a:t>С помощью цикла с заданным числом повторений переберем все числа, которые меньше 30. Затем переведем их в двоичную систему счисления. Создадим условие «если три последние цифры двоичной записи – «101», то результат переведем в десятичную систему счисления и выведем все подходящие числа.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n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range(30):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   n2 =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bin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(n)[2:]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n2[-3:] == '101':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       R =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(n2,2)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       print(n)</a:t>
            </a:r>
            <a:endParaRPr lang="ru-RU" dirty="0">
              <a:cs typeface="Courier New" panose="02070309020205020404" pitchFamily="49" charset="0"/>
            </a:endParaRPr>
          </a:p>
          <a:p>
            <a:pPr marL="0" indent="0" algn="just">
              <a:buNone/>
            </a:pPr>
            <a:endParaRPr lang="en" dirty="0">
              <a:cs typeface="Courier New" panose="02070309020205020404" pitchFamily="49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FE77721-64A0-4B74-E94F-A0EB367C0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0978" y="788551"/>
            <a:ext cx="8977511" cy="1073825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Какие задания стоит дать дополнительно?</a:t>
            </a:r>
          </a:p>
        </p:txBody>
      </p:sp>
    </p:spTree>
    <p:extLst>
      <p:ext uri="{BB962C8B-B14F-4D97-AF65-F5344CB8AC3E}">
        <p14:creationId xmlns:p14="http://schemas.microsoft.com/office/powerpoint/2010/main" val="14638902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8A0486C-BF42-E2FF-60B4-1C757E0136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0979" y="1862375"/>
            <a:ext cx="4420522" cy="289208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dirty="0">
                <a:cs typeface="Courier New" panose="02070309020205020404" pitchFamily="49" charset="0"/>
              </a:rPr>
              <a:t>Рассмотрим примеры прототипов заданий ЕГЭ по информатике, которые воз-можно решать с помощью программирования на </a:t>
            </a:r>
            <a:r>
              <a:rPr lang="en" sz="1600" dirty="0">
                <a:cs typeface="Courier New" panose="02070309020205020404" pitchFamily="49" charset="0"/>
              </a:rPr>
              <a:t>Python, </a:t>
            </a:r>
            <a:r>
              <a:rPr lang="ru-RU" sz="1600" dirty="0">
                <a:cs typeface="Courier New" panose="02070309020205020404" pitchFamily="49" charset="0"/>
              </a:rPr>
              <a:t>помимо заданий, которые требуют умения писать программы.</a:t>
            </a:r>
            <a:endParaRPr lang="en-US" sz="1600" dirty="0">
              <a:cs typeface="Courier New" panose="02070309020205020404" pitchFamily="49" charset="0"/>
            </a:endParaRPr>
          </a:p>
          <a:p>
            <a:pPr marL="0" indent="0" algn="just">
              <a:buNone/>
            </a:pPr>
            <a:r>
              <a:rPr lang="ru-RU" sz="1600" dirty="0">
                <a:cs typeface="Courier New" panose="02070309020205020404" pitchFamily="49" charset="0"/>
              </a:rPr>
              <a:t>Первое задание, которое целесообразно решать при помощи программирования – это задание № 2.</a:t>
            </a:r>
          </a:p>
          <a:p>
            <a:pPr marL="0" indent="0" algn="just">
              <a:buNone/>
            </a:pPr>
            <a:endParaRPr lang="en" sz="1600" dirty="0">
              <a:cs typeface="Courier New" panose="02070309020205020404" pitchFamily="49" charset="0"/>
            </a:endParaRPr>
          </a:p>
          <a:p>
            <a:pPr marL="0" indent="0" algn="just">
              <a:buNone/>
            </a:pPr>
            <a:endParaRPr lang="en" sz="1600" dirty="0">
              <a:cs typeface="Courier New" panose="02070309020205020404" pitchFamily="49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FE77721-64A0-4B74-E94F-A0EB367C0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0978" y="788551"/>
            <a:ext cx="8977511" cy="1073825"/>
          </a:xfrm>
        </p:spPr>
        <p:txBody>
          <a:bodyPr>
            <a:normAutofit fontScale="90000"/>
          </a:bodyPr>
          <a:lstStyle/>
          <a:p>
            <a:r>
              <a:rPr lang="ru-RU" dirty="0"/>
              <a:t>Задания </a:t>
            </a:r>
            <a:r>
              <a:rPr lang="ru-RU" dirty="0" err="1"/>
              <a:t>Егэ</a:t>
            </a:r>
            <a:r>
              <a:rPr lang="ru-RU" dirty="0"/>
              <a:t> при помощи программирования</a:t>
            </a:r>
          </a:p>
        </p:txBody>
      </p:sp>
      <p:pic>
        <p:nvPicPr>
          <p:cNvPr id="6146" name="Picture 2" descr="Подготовка ребёнка к ЕГЭ по информатике. Часть одиннадцатая">
            <a:extLst>
              <a:ext uri="{FF2B5EF4-FFF2-40B4-BE49-F238E27FC236}">
                <a16:creationId xmlns:a16="http://schemas.microsoft.com/office/drawing/2014/main" id="{2B3B7F97-2061-A933-FFBA-BC758257CC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439" y="3219450"/>
            <a:ext cx="2197100" cy="219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ЕГЭ-2025. Информатика: типовые экзаменационные варианты: 10 вариантов  (Крылов Сергей Сергеевич и др.) - купить книгу в интернет-магазине на  book24.ru. (ISBN: 978-5-4454-1795-8)">
            <a:extLst>
              <a:ext uri="{FF2B5EF4-FFF2-40B4-BE49-F238E27FC236}">
                <a16:creationId xmlns:a16="http://schemas.microsoft.com/office/drawing/2014/main" id="{53F559C1-36BB-B44F-2E48-1E5964BB54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77" y="1325463"/>
            <a:ext cx="257254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9002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FE77721-64A0-4B74-E94F-A0EB367C0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27" y="492917"/>
            <a:ext cx="8977511" cy="1073825"/>
          </a:xfrm>
        </p:spPr>
        <p:txBody>
          <a:bodyPr>
            <a:normAutofit/>
          </a:bodyPr>
          <a:lstStyle/>
          <a:p>
            <a:r>
              <a:rPr lang="ru-RU" dirty="0"/>
              <a:t>Задание 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A18324-8BF1-CF8C-3166-FFA030BF35AF}"/>
              </a:ext>
            </a:extLst>
          </p:cNvPr>
          <p:cNvSpPr txBox="1"/>
          <p:nvPr/>
        </p:nvSpPr>
        <p:spPr>
          <a:xfrm>
            <a:off x="1031527" y="1566742"/>
            <a:ext cx="10080973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Пример 1</a:t>
            </a:r>
            <a:r>
              <a:rPr lang="en-US" b="1" dirty="0"/>
              <a:t>1</a:t>
            </a:r>
            <a:r>
              <a:rPr lang="ru-RU" b="1" dirty="0"/>
              <a:t> (Открытый банк заданий ФИПИ). </a:t>
            </a:r>
            <a:r>
              <a:rPr lang="ru-RU" dirty="0"/>
              <a:t>Миша заполнял таблицу истинности функции</a:t>
            </a:r>
          </a:p>
          <a:p>
            <a:pPr algn="just"/>
            <a:endParaRPr lang="ru-RU" dirty="0"/>
          </a:p>
          <a:p>
            <a:pPr algn="ctr"/>
            <a:r>
              <a:rPr lang="ru-RU" b="1" dirty="0"/>
              <a:t>(¬</a:t>
            </a:r>
            <a:r>
              <a:rPr lang="en" b="1" dirty="0"/>
              <a:t>x /\ ¬y) \/ (y ≡ z) \/ w,</a:t>
            </a:r>
          </a:p>
          <a:p>
            <a:pPr algn="just"/>
            <a:endParaRPr lang="en" dirty="0"/>
          </a:p>
          <a:p>
            <a:pPr algn="just"/>
            <a:r>
              <a:rPr lang="ru-RU" dirty="0"/>
              <a:t>но успел заполнить лишь фрагмент из трёх различных её строк, даже не указав, ка-кому столбцу таблицы соответствует каждая из переменных </a:t>
            </a:r>
            <a:r>
              <a:rPr lang="en" dirty="0"/>
              <a:t>w, x, y, z.</a:t>
            </a:r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pPr algn="just"/>
            <a:r>
              <a:rPr lang="ru-RU" dirty="0"/>
              <a:t>Определите, какому столбцу таблицы соответствует каждая из переменных </a:t>
            </a:r>
            <a:r>
              <a:rPr lang="en" dirty="0"/>
              <a:t>w, x, y, z.</a:t>
            </a:r>
          </a:p>
          <a:p>
            <a:pPr algn="just"/>
            <a:r>
              <a:rPr lang="ru-RU" dirty="0"/>
              <a:t>В ответе напишите буквы </a:t>
            </a:r>
            <a:r>
              <a:rPr lang="en" dirty="0"/>
              <a:t>w, x, y, z </a:t>
            </a:r>
            <a:r>
              <a:rPr lang="ru-RU" dirty="0"/>
              <a:t>в том порядке, в котором идут соответствующие им столбцы (сначала буква, соответствующая первому столбцу; затем буква, соответствующая второму столбцу, и т.д.). Буквы в ответе пишите подряд, никаких разделителей между буквами ставить не нужно.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D754C32F-4BA7-5676-98E6-4FB08AA9D6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393861"/>
              </p:ext>
            </p:extLst>
          </p:nvPr>
        </p:nvGraphicFramePr>
        <p:xfrm>
          <a:off x="3995737" y="3336511"/>
          <a:ext cx="4200525" cy="9271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71500">
                  <a:extLst>
                    <a:ext uri="{9D8B030D-6E8A-4147-A177-3AD203B41FA5}">
                      <a16:colId xmlns:a16="http://schemas.microsoft.com/office/drawing/2014/main" val="1586654133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856216179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3056847797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867959752"/>
                    </a:ext>
                  </a:extLst>
                </a:gridCol>
                <a:gridCol w="1914525">
                  <a:extLst>
                    <a:ext uri="{9D8B030D-6E8A-4147-A177-3AD203B41FA5}">
                      <a16:colId xmlns:a16="http://schemas.microsoft.com/office/drawing/2014/main" val="18193578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 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 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 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 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(¬x /\ ¬y)</a:t>
                      </a:r>
                      <a:r>
                        <a:rPr lang="ru-RU" sz="1400" kern="0" baseline="-25000">
                          <a:effectLst/>
                        </a:rPr>
                        <a:t> </a:t>
                      </a:r>
                      <a:r>
                        <a:rPr lang="ru-RU" sz="1400" kern="0">
                          <a:effectLst/>
                        </a:rPr>
                        <a:t>\/ (y≡z) \/ w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71682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 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 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1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 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0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847692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1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0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 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1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0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3934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0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 dirty="0">
                          <a:effectLst/>
                        </a:rPr>
                        <a:t>0</a:t>
                      </a:r>
                      <a:endParaRPr lang="ru-RU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1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1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 dirty="0">
                          <a:effectLst/>
                        </a:rPr>
                        <a:t>0</a:t>
                      </a:r>
                      <a:endParaRPr lang="ru-RU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505044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38371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4A18324-8BF1-CF8C-3166-FFA030BF35AF}"/>
              </a:ext>
            </a:extLst>
          </p:cNvPr>
          <p:cNvSpPr txBox="1"/>
          <p:nvPr/>
        </p:nvSpPr>
        <p:spPr>
          <a:xfrm>
            <a:off x="1031527" y="1566742"/>
            <a:ext cx="10080973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Решение на </a:t>
            </a:r>
            <a:r>
              <a:rPr lang="en" dirty="0"/>
              <a:t>Python </a:t>
            </a:r>
            <a:r>
              <a:rPr lang="ru-RU" dirty="0"/>
              <a:t>достаточно простое, и подходит для всех прототипов данного задания. Первое, что необходимо, это задать функцию с четырьмя переменными </a:t>
            </a:r>
            <a:r>
              <a:rPr lang="en" dirty="0"/>
              <a:t>x, y, z </a:t>
            </a:r>
            <a:r>
              <a:rPr lang="ru-RU" dirty="0"/>
              <a:t>и </a:t>
            </a:r>
            <a:r>
              <a:rPr lang="en" dirty="0"/>
              <a:t>w, </a:t>
            </a:r>
            <a:r>
              <a:rPr lang="ru-RU" dirty="0"/>
              <a:t>после чего вернуть само логическое высказывание, данное в условии задачи. Следующий шаг – это перебор самих переменных </a:t>
            </a:r>
            <a:r>
              <a:rPr lang="en" dirty="0"/>
              <a:t>x, y, z </a:t>
            </a:r>
            <a:r>
              <a:rPr lang="ru-RU" dirty="0"/>
              <a:t>и </a:t>
            </a:r>
            <a:r>
              <a:rPr lang="en" dirty="0"/>
              <a:t>w, </a:t>
            </a:r>
            <a:r>
              <a:rPr lang="ru-RU" dirty="0"/>
              <a:t>при которых данное логическое высказывание возвращает ложь или истину (в зависимости от данных таблицы). И вывод самого фрагмента таблицы истинности.</a:t>
            </a:r>
          </a:p>
          <a:p>
            <a:pPr algn="just"/>
            <a:endParaRPr lang="ru-RU" dirty="0"/>
          </a:p>
          <a:p>
            <a:pPr algn="just"/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f(x, y, z, w):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#задаем функцию</a:t>
            </a:r>
            <a:endParaRPr lang="en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/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(((not(x))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(not(y)))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or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(y == z)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or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w)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#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возвращаем логическое высказывание</a:t>
            </a:r>
            <a:endParaRPr lang="en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/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print('x y z w F')</a:t>
            </a:r>
          </a:p>
          <a:p>
            <a:pPr algn="just"/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x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range(2):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#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перебор самих переменных 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x, y, z 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и 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</a:p>
          <a:p>
            <a:pPr algn="just"/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y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range(2):</a:t>
            </a:r>
          </a:p>
          <a:p>
            <a:pPr algn="just"/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z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range(2):</a:t>
            </a:r>
          </a:p>
          <a:p>
            <a:pPr algn="just"/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w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range(2):</a:t>
            </a:r>
          </a:p>
          <a:p>
            <a:pPr algn="just"/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f(x, y, z, w) ==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algn="just"/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print(x, y, z, w,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(f(x, y, z, w)))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72956BC-EB2C-EFB8-78F0-9263DECE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27" y="492917"/>
            <a:ext cx="8977511" cy="1073825"/>
          </a:xfrm>
        </p:spPr>
        <p:txBody>
          <a:bodyPr>
            <a:normAutofit/>
          </a:bodyPr>
          <a:lstStyle/>
          <a:p>
            <a:r>
              <a:rPr lang="ru-RU" dirty="0"/>
              <a:t>Задание 2</a:t>
            </a:r>
          </a:p>
        </p:txBody>
      </p:sp>
    </p:spTree>
    <p:extLst>
      <p:ext uri="{BB962C8B-B14F-4D97-AF65-F5344CB8AC3E}">
        <p14:creationId xmlns:p14="http://schemas.microsoft.com/office/powerpoint/2010/main" val="31531287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4A18324-8BF1-CF8C-3166-FFA030BF35AF}"/>
              </a:ext>
            </a:extLst>
          </p:cNvPr>
          <p:cNvSpPr txBox="1"/>
          <p:nvPr/>
        </p:nvSpPr>
        <p:spPr>
          <a:xfrm>
            <a:off x="1031527" y="1566742"/>
            <a:ext cx="100809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cs typeface="Courier New" panose="02070309020205020404" pitchFamily="49" charset="0"/>
              </a:rPr>
              <a:t>Результат работы программы </a:t>
            </a:r>
            <a:endParaRPr lang="en" sz="1600" dirty="0">
              <a:cs typeface="Courier New" panose="02070309020205020404" pitchFamily="49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72956BC-EB2C-EFB8-78F0-9263DECE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27" y="492917"/>
            <a:ext cx="8977511" cy="1073825"/>
          </a:xfrm>
        </p:spPr>
        <p:txBody>
          <a:bodyPr>
            <a:normAutofit/>
          </a:bodyPr>
          <a:lstStyle/>
          <a:p>
            <a:r>
              <a:rPr lang="ru-RU" dirty="0"/>
              <a:t>Задание 2</a:t>
            </a:r>
          </a:p>
        </p:txBody>
      </p:sp>
      <p:pic>
        <p:nvPicPr>
          <p:cNvPr id="2" name="Рисунок 1" descr="Изображение выглядит как текст, снимок экрана, Шрифт&#10;&#10;Автоматически созданное описание">
            <a:extLst>
              <a:ext uri="{FF2B5EF4-FFF2-40B4-BE49-F238E27FC236}">
                <a16:creationId xmlns:a16="http://schemas.microsoft.com/office/drawing/2014/main" id="{94155133-E7FF-4FFA-6DBE-E72C694663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935" y="1992032"/>
            <a:ext cx="2665730" cy="103251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77B306-7926-3C26-71F6-65A4023440E9}"/>
              </a:ext>
            </a:extLst>
          </p:cNvPr>
          <p:cNvSpPr txBox="1"/>
          <p:nvPr/>
        </p:nvSpPr>
        <p:spPr>
          <a:xfrm>
            <a:off x="4090035" y="1905296"/>
            <a:ext cx="697103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Сопоставив результат работы программы с таблицей, данной в условии задачи, становится понятно, что все нули могут быть только во втором столбце таблицы, где стоит уже два нуля, следовательно, переменная </a:t>
            </a:r>
            <a:r>
              <a:rPr lang="en" dirty="0"/>
              <a:t>w </a:t>
            </a:r>
            <a:r>
              <a:rPr lang="ru-RU" dirty="0"/>
              <a:t>будет стоять во втором столбце таблицы</a:t>
            </a:r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847A6F01-1E41-336D-4EA3-1C2A9C14C9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003071"/>
              </p:ext>
            </p:extLst>
          </p:nvPr>
        </p:nvGraphicFramePr>
        <p:xfrm>
          <a:off x="6096000" y="3288698"/>
          <a:ext cx="4200525" cy="9273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1500">
                  <a:extLst>
                    <a:ext uri="{9D8B030D-6E8A-4147-A177-3AD203B41FA5}">
                      <a16:colId xmlns:a16="http://schemas.microsoft.com/office/drawing/2014/main" val="3975894354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818348035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794051218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243061219"/>
                    </a:ext>
                  </a:extLst>
                </a:gridCol>
                <a:gridCol w="1914525">
                  <a:extLst>
                    <a:ext uri="{9D8B030D-6E8A-4147-A177-3AD203B41FA5}">
                      <a16:colId xmlns:a16="http://schemas.microsoft.com/office/drawing/2014/main" val="303646247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 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400" kern="0">
                          <a:effectLst/>
                        </a:rPr>
                        <a:t>w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 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 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(¬x /\ ¬y)</a:t>
                      </a:r>
                      <a:r>
                        <a:rPr lang="ru-RU" sz="1400" kern="0" baseline="-25000">
                          <a:effectLst/>
                        </a:rPr>
                        <a:t> </a:t>
                      </a:r>
                      <a:r>
                        <a:rPr lang="ru-RU" sz="1400" kern="0">
                          <a:effectLst/>
                        </a:rPr>
                        <a:t>\/ (y≡z) \/ w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827796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 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400" kern="0">
                          <a:effectLst/>
                        </a:rPr>
                        <a:t>0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1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 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0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808569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1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0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 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1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0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058912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0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0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1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1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 dirty="0">
                          <a:effectLst/>
                        </a:rPr>
                        <a:t>0</a:t>
                      </a:r>
                      <a:endParaRPr lang="ru-RU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0134994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42D43321-B194-F4C2-9D92-FFEC0EDA40C2}"/>
              </a:ext>
            </a:extLst>
          </p:cNvPr>
          <p:cNvSpPr txBox="1"/>
          <p:nvPr/>
        </p:nvSpPr>
        <p:spPr>
          <a:xfrm>
            <a:off x="1011782" y="3288698"/>
            <a:ext cx="45085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Посмотрев на вторую и третью строку таблицы, видно, что в них обеих по две цифры 1, следовательно, смотрим на результат программы, и видим, что в первой строке одна цифра 1, а в двух остальных их по две. В первой строке единице равна только переменная </a:t>
            </a:r>
            <a:r>
              <a:rPr lang="en" dirty="0"/>
              <a:t>y, </a:t>
            </a:r>
            <a:r>
              <a:rPr lang="ru-RU" dirty="0"/>
              <a:t>заполним таблицу:</a:t>
            </a:r>
          </a:p>
        </p:txBody>
      </p:sp>
      <p:graphicFrame>
        <p:nvGraphicFramePr>
          <p:cNvPr id="14" name="Таблица 13">
            <a:extLst>
              <a:ext uri="{FF2B5EF4-FFF2-40B4-BE49-F238E27FC236}">
                <a16:creationId xmlns:a16="http://schemas.microsoft.com/office/drawing/2014/main" id="{2BF0C553-C759-D24B-C8FD-65416D6B0D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731879"/>
              </p:ext>
            </p:extLst>
          </p:nvPr>
        </p:nvGraphicFramePr>
        <p:xfrm>
          <a:off x="6096000" y="4442860"/>
          <a:ext cx="4200525" cy="9273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1500">
                  <a:extLst>
                    <a:ext uri="{9D8B030D-6E8A-4147-A177-3AD203B41FA5}">
                      <a16:colId xmlns:a16="http://schemas.microsoft.com/office/drawing/2014/main" val="3803606284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539424264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384251476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1874126789"/>
                    </a:ext>
                  </a:extLst>
                </a:gridCol>
                <a:gridCol w="1914525">
                  <a:extLst>
                    <a:ext uri="{9D8B030D-6E8A-4147-A177-3AD203B41FA5}">
                      <a16:colId xmlns:a16="http://schemas.microsoft.com/office/drawing/2014/main" val="122584887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 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400" kern="0">
                          <a:effectLst/>
                        </a:rPr>
                        <a:t>w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400" kern="0">
                          <a:effectLst/>
                        </a:rPr>
                        <a:t>y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 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(¬x /\ ¬y)</a:t>
                      </a:r>
                      <a:r>
                        <a:rPr lang="ru-RU" sz="1400" kern="0" baseline="-25000">
                          <a:effectLst/>
                        </a:rPr>
                        <a:t> </a:t>
                      </a:r>
                      <a:r>
                        <a:rPr lang="ru-RU" sz="1400" kern="0">
                          <a:effectLst/>
                        </a:rPr>
                        <a:t>\/ (y≡z) \/ w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305628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0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400" kern="0">
                          <a:effectLst/>
                        </a:rPr>
                        <a:t>0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1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0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0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191717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1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0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 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1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0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54983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0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0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1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1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 dirty="0">
                          <a:effectLst/>
                        </a:rPr>
                        <a:t>0</a:t>
                      </a:r>
                      <a:endParaRPr lang="ru-RU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44142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99194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4A18324-8BF1-CF8C-3166-FFA030BF35AF}"/>
              </a:ext>
            </a:extLst>
          </p:cNvPr>
          <p:cNvSpPr txBox="1"/>
          <p:nvPr/>
        </p:nvSpPr>
        <p:spPr>
          <a:xfrm>
            <a:off x="1031527" y="1566742"/>
            <a:ext cx="100809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cs typeface="Courier New" panose="02070309020205020404" pitchFamily="49" charset="0"/>
              </a:rPr>
              <a:t>Результат работы программы </a:t>
            </a:r>
            <a:endParaRPr lang="en" sz="1600" dirty="0">
              <a:cs typeface="Courier New" panose="02070309020205020404" pitchFamily="49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72956BC-EB2C-EFB8-78F0-9263DECE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27" y="492917"/>
            <a:ext cx="8977511" cy="1073825"/>
          </a:xfrm>
        </p:spPr>
        <p:txBody>
          <a:bodyPr>
            <a:normAutofit/>
          </a:bodyPr>
          <a:lstStyle/>
          <a:p>
            <a:r>
              <a:rPr lang="ru-RU" dirty="0"/>
              <a:t>Задание 2</a:t>
            </a:r>
          </a:p>
        </p:txBody>
      </p:sp>
      <p:pic>
        <p:nvPicPr>
          <p:cNvPr id="2" name="Рисунок 1" descr="Изображение выглядит как текст, снимок экрана, Шрифт&#10;&#10;Автоматически созданное описание">
            <a:extLst>
              <a:ext uri="{FF2B5EF4-FFF2-40B4-BE49-F238E27FC236}">
                <a16:creationId xmlns:a16="http://schemas.microsoft.com/office/drawing/2014/main" id="{94155133-E7FF-4FFA-6DBE-E72C694663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916" y="1989205"/>
            <a:ext cx="2665730" cy="103251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77B306-7926-3C26-71F6-65A4023440E9}"/>
              </a:ext>
            </a:extLst>
          </p:cNvPr>
          <p:cNvSpPr txBox="1"/>
          <p:nvPr/>
        </p:nvSpPr>
        <p:spPr>
          <a:xfrm>
            <a:off x="4090035" y="1905296"/>
            <a:ext cx="697103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Теперь посмотрим на столбец </a:t>
            </a:r>
            <a:r>
              <a:rPr lang="en" dirty="0"/>
              <a:t>z </a:t>
            </a:r>
            <a:r>
              <a:rPr lang="ru-RU" dirty="0"/>
              <a:t>в результате работы программы, видим, что там два нуля и одна единица, следовательно, первый столбец таблицы условия – это переменная </a:t>
            </a:r>
            <a:r>
              <a:rPr lang="en" dirty="0"/>
              <a:t>z, </a:t>
            </a:r>
            <a:r>
              <a:rPr lang="ru-RU" dirty="0"/>
              <a:t>тогда последний столбец – это </a:t>
            </a:r>
            <a:r>
              <a:rPr lang="en" dirty="0"/>
              <a:t>x.</a:t>
            </a:r>
            <a:endParaRPr lang="ru-RU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C509693-3D51-001D-83B1-A99FF2CB71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699859"/>
              </p:ext>
            </p:extLst>
          </p:nvPr>
        </p:nvGraphicFramePr>
        <p:xfrm>
          <a:off x="5475287" y="3288698"/>
          <a:ext cx="4200525" cy="9273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1500">
                  <a:extLst>
                    <a:ext uri="{9D8B030D-6E8A-4147-A177-3AD203B41FA5}">
                      <a16:colId xmlns:a16="http://schemas.microsoft.com/office/drawing/2014/main" val="2025762211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4044807083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405401946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711242842"/>
                    </a:ext>
                  </a:extLst>
                </a:gridCol>
                <a:gridCol w="1914525">
                  <a:extLst>
                    <a:ext uri="{9D8B030D-6E8A-4147-A177-3AD203B41FA5}">
                      <a16:colId xmlns:a16="http://schemas.microsoft.com/office/drawing/2014/main" val="393515974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400" kern="0">
                          <a:effectLst/>
                        </a:rPr>
                        <a:t>z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400" kern="0" dirty="0">
                          <a:effectLst/>
                        </a:rPr>
                        <a:t>w</a:t>
                      </a:r>
                      <a:endParaRPr lang="ru-RU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400" kern="0">
                          <a:effectLst/>
                        </a:rPr>
                        <a:t>y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400" kern="0">
                          <a:effectLst/>
                        </a:rPr>
                        <a:t>x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(¬x /\ ¬y)</a:t>
                      </a:r>
                      <a:r>
                        <a:rPr lang="ru-RU" sz="1400" kern="0" baseline="-25000">
                          <a:effectLst/>
                        </a:rPr>
                        <a:t> </a:t>
                      </a:r>
                      <a:r>
                        <a:rPr lang="ru-RU" sz="1400" kern="0">
                          <a:effectLst/>
                        </a:rPr>
                        <a:t>\/ (y≡z) \/ w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651807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0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400" kern="0">
                          <a:effectLst/>
                        </a:rPr>
                        <a:t>0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1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0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0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823211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1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0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400" kern="0">
                          <a:effectLst/>
                        </a:rPr>
                        <a:t>0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1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0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87209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0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0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1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</a:rPr>
                        <a:t>1</a:t>
                      </a:r>
                      <a:endParaRPr lang="ru-RU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 dirty="0">
                          <a:effectLst/>
                        </a:rPr>
                        <a:t>0</a:t>
                      </a:r>
                      <a:endParaRPr lang="ru-RU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54005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48086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4A18324-8BF1-CF8C-3166-FFA030BF35AF}"/>
              </a:ext>
            </a:extLst>
          </p:cNvPr>
          <p:cNvSpPr txBox="1"/>
          <p:nvPr/>
        </p:nvSpPr>
        <p:spPr>
          <a:xfrm>
            <a:off x="1055513" y="1566742"/>
            <a:ext cx="100809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cs typeface="Courier New" panose="02070309020205020404" pitchFamily="49" charset="0"/>
              </a:rPr>
              <a:t>Задание № 4 ЕГЭ по информатике одно из самых легких, как отмечают школьники. Чаще всего данное задание решают «ручным» решением методом построения дерева, на котором размещаются буквы. Это достаточно простой и быстрый способ. Однако, данную задачу можно решать и с помощью программного кода.</a:t>
            </a:r>
            <a:endParaRPr lang="en-US" sz="1600" dirty="0">
              <a:cs typeface="Courier New" panose="02070309020205020404" pitchFamily="49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72956BC-EB2C-EFB8-78F0-9263DECE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27" y="492917"/>
            <a:ext cx="8977511" cy="1073825"/>
          </a:xfrm>
        </p:spPr>
        <p:txBody>
          <a:bodyPr>
            <a:normAutofit/>
          </a:bodyPr>
          <a:lstStyle/>
          <a:p>
            <a:r>
              <a:rPr lang="ru-RU" dirty="0"/>
              <a:t>Задание </a:t>
            </a:r>
            <a:r>
              <a:rPr lang="en-US" dirty="0"/>
              <a:t>4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5A21B1-6EFD-8F92-989B-164C2728FD97}"/>
              </a:ext>
            </a:extLst>
          </p:cNvPr>
          <p:cNvSpPr txBox="1"/>
          <p:nvPr/>
        </p:nvSpPr>
        <p:spPr>
          <a:xfrm>
            <a:off x="1031527" y="2490035"/>
            <a:ext cx="4175473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b="1" dirty="0"/>
              <a:t>Пример 12 (Открытый банк заданий ФИПИ). </a:t>
            </a:r>
            <a:r>
              <a:rPr lang="ru-RU" sz="1600" dirty="0"/>
              <a:t>По каналу связи передаются со-общения, содержащие только четыре буквы: А, Б, В, Г, Д, Е; для передачи используется двоичный код, удовлетворяющий условию </a:t>
            </a:r>
            <a:r>
              <a:rPr lang="ru-RU" sz="1600" dirty="0" err="1"/>
              <a:t>Фано</a:t>
            </a:r>
            <a:r>
              <a:rPr lang="ru-RU" sz="1600" dirty="0"/>
              <a:t>. Для букв А, Б, В, Г, Д используются такие кодовые слова: А – 111; Б – 011; В – 10; Г – 001; Д – 000. Укажите кратчайшее кодовое слово для буквы Е, при котором код будет допускать однозначное декодирование. Если таких кодов несколько, укажите код с наибольшим числовым значением.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F8F61D-AAFF-708A-6256-75FB312F3BDB}"/>
              </a:ext>
            </a:extLst>
          </p:cNvPr>
          <p:cNvSpPr txBox="1"/>
          <p:nvPr/>
        </p:nvSpPr>
        <p:spPr>
          <a:xfrm>
            <a:off x="5264848" y="2462074"/>
            <a:ext cx="5895625" cy="33239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dirty="0"/>
              <a:t>Решить программированием данную задачу можно методом перебора префиксов. Таким образом, запишем все известные нам кодовые слова:</a:t>
            </a:r>
          </a:p>
          <a:p>
            <a:pPr algn="just"/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codes = ['111', '011', '10', '001', '000']</a:t>
            </a:r>
          </a:p>
          <a:p>
            <a:pPr algn="just"/>
            <a:r>
              <a:rPr lang="ru-RU" sz="1400" dirty="0"/>
              <a:t>Так как длина префиксов от 1 до 3 запишем</a:t>
            </a:r>
          </a:p>
          <a:p>
            <a:pPr algn="just"/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range(1, 4):</a:t>
            </a:r>
          </a:p>
          <a:p>
            <a:pPr algn="just"/>
            <a:r>
              <a:rPr lang="ru-RU" sz="1400" dirty="0"/>
              <a:t>а все префиксы являются по сути двоичными числами, где функция 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zfill</a:t>
            </a:r>
            <a:r>
              <a:rPr lang="en" sz="1400" dirty="0"/>
              <a:t> </a:t>
            </a:r>
            <a:r>
              <a:rPr lang="ru-RU" sz="1400" dirty="0"/>
              <a:t>дополняет строку нулями слева до указанной минимальной длины</a:t>
            </a:r>
          </a:p>
          <a:p>
            <a:pPr algn="just"/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x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range(2**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): </a:t>
            </a:r>
          </a:p>
          <a:p>
            <a:pPr algn="just"/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pfx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bin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(x)[2:].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zfill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algn="just"/>
            <a:r>
              <a:rPr lang="ru-RU" sz="1400" dirty="0"/>
              <a:t>Таким образом, скажем, что если префикс не является началом другого, уже заданного префикса и заданные коды не являются началом префикса:</a:t>
            </a:r>
          </a:p>
          <a:p>
            <a:pPr algn="just"/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 all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(c[: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] != 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pfx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pfx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[: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(c)] != c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c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codes): </a:t>
            </a:r>
          </a:p>
          <a:p>
            <a:pPr algn="just"/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print(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pfx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</a:p>
          <a:p>
            <a:pPr algn="just"/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</p:txBody>
      </p:sp>
    </p:spTree>
    <p:extLst>
      <p:ext uri="{BB962C8B-B14F-4D97-AF65-F5344CB8AC3E}">
        <p14:creationId xmlns:p14="http://schemas.microsoft.com/office/powerpoint/2010/main" val="10009689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4A18324-8BF1-CF8C-3166-FFA030BF35AF}"/>
              </a:ext>
            </a:extLst>
          </p:cNvPr>
          <p:cNvSpPr txBox="1"/>
          <p:nvPr/>
        </p:nvSpPr>
        <p:spPr>
          <a:xfrm>
            <a:off x="1055513" y="1566742"/>
            <a:ext cx="100809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cs typeface="Courier New" panose="02070309020205020404" pitchFamily="49" charset="0"/>
              </a:rPr>
              <a:t>Задание № 5 достаточно сложное для школьников. Согласно аналитическому отчёту о результатах участников ЕГЭ 2023 года по информатике от ФИПИ, примерно 35% выпускников, сдающих ЕГЭ по информатике, выполнили задание 5. Это говорит о том, что только третья часть школьников знает методику выполнения данного типа задач.</a:t>
            </a:r>
            <a:endParaRPr lang="en-US" sz="1600" dirty="0">
              <a:cs typeface="Courier New" panose="02070309020205020404" pitchFamily="49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72956BC-EB2C-EFB8-78F0-9263DECE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27" y="492917"/>
            <a:ext cx="8977511" cy="1073825"/>
          </a:xfrm>
        </p:spPr>
        <p:txBody>
          <a:bodyPr>
            <a:normAutofit/>
          </a:bodyPr>
          <a:lstStyle/>
          <a:p>
            <a:r>
              <a:rPr lang="ru-RU" dirty="0"/>
              <a:t>Задание </a:t>
            </a:r>
            <a:r>
              <a:rPr lang="en-US" dirty="0"/>
              <a:t>5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5A21B1-6EFD-8F92-989B-164C2728FD97}"/>
              </a:ext>
            </a:extLst>
          </p:cNvPr>
          <p:cNvSpPr txBox="1"/>
          <p:nvPr/>
        </p:nvSpPr>
        <p:spPr>
          <a:xfrm>
            <a:off x="1344809" y="3061535"/>
            <a:ext cx="41754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FD7CA3-0002-18E5-2717-A3BBA566744E}"/>
              </a:ext>
            </a:extLst>
          </p:cNvPr>
          <p:cNvSpPr txBox="1"/>
          <p:nvPr/>
        </p:nvSpPr>
        <p:spPr>
          <a:xfrm>
            <a:off x="1055513" y="2640567"/>
            <a:ext cx="10104959" cy="280076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/>
              <a:t>Пример 1</a:t>
            </a:r>
            <a:r>
              <a:rPr lang="en-US" sz="1600" b="1" dirty="0"/>
              <a:t>3</a:t>
            </a:r>
            <a:r>
              <a:rPr lang="ru-RU" sz="1600" b="1" dirty="0"/>
              <a:t> (Открытый банк заданий ФИПИ). </a:t>
            </a:r>
            <a:r>
              <a:rPr lang="ru-RU" sz="1600" dirty="0"/>
              <a:t>На вход алгоритма подаётся натуральное число </a:t>
            </a:r>
            <a:r>
              <a:rPr lang="en" sz="1600" dirty="0"/>
              <a:t>N. </a:t>
            </a:r>
            <a:r>
              <a:rPr lang="ru-RU" sz="1600" dirty="0"/>
              <a:t>Алгоритм строит по нему новое число </a:t>
            </a:r>
            <a:r>
              <a:rPr lang="en" sz="1600" dirty="0"/>
              <a:t>R </a:t>
            </a:r>
            <a:r>
              <a:rPr lang="ru-RU" sz="1600" dirty="0"/>
              <a:t>следующим образом. </a:t>
            </a:r>
          </a:p>
          <a:p>
            <a:r>
              <a:rPr lang="ru-RU" sz="1600" dirty="0"/>
              <a:t>1. Строится двоичная запись числа </a:t>
            </a:r>
            <a:r>
              <a:rPr lang="en" sz="1600" dirty="0"/>
              <a:t>N.</a:t>
            </a:r>
          </a:p>
          <a:p>
            <a:r>
              <a:rPr lang="en" sz="1600" dirty="0"/>
              <a:t>2. </a:t>
            </a:r>
            <a:r>
              <a:rPr lang="ru-RU" sz="1600" dirty="0"/>
              <a:t>К этой записи дописываются справа ещё два разряда по следующему правилу:</a:t>
            </a:r>
          </a:p>
          <a:p>
            <a:r>
              <a:rPr lang="ru-RU" sz="1600" dirty="0"/>
              <a:t>а) складываются все цифры двоичной записи числа </a:t>
            </a:r>
            <a:r>
              <a:rPr lang="en" sz="1600" dirty="0"/>
              <a:t>N, </a:t>
            </a:r>
            <a:r>
              <a:rPr lang="ru-RU" sz="1600" dirty="0"/>
              <a:t>и остаток от деления суммы на 2 дописывается в конец числа (справа). Например, запись 11100 преобразуется в запись 111001; </a:t>
            </a:r>
          </a:p>
          <a:p>
            <a:r>
              <a:rPr lang="ru-RU" sz="1600" dirty="0"/>
              <a:t>б) над этой записью производятся те же действия – справа дописывается остаток от деления суммы её цифр на 2. </a:t>
            </a:r>
          </a:p>
          <a:p>
            <a:r>
              <a:rPr lang="ru-RU" sz="1600" dirty="0"/>
              <a:t>Полученная таким образом запись (в ней на два разряда больше, чем в записи исходного числа </a:t>
            </a:r>
            <a:r>
              <a:rPr lang="en" sz="1600" dirty="0"/>
              <a:t>N) </a:t>
            </a:r>
            <a:r>
              <a:rPr lang="ru-RU" sz="1600" dirty="0"/>
              <a:t>является двоичной записью искомого числа </a:t>
            </a:r>
            <a:r>
              <a:rPr lang="en" sz="1600" dirty="0"/>
              <a:t>R. </a:t>
            </a:r>
          </a:p>
          <a:p>
            <a:r>
              <a:rPr lang="ru-RU" sz="1600" dirty="0"/>
              <a:t>Укажите минимальное число </a:t>
            </a:r>
            <a:r>
              <a:rPr lang="en" sz="1600" dirty="0"/>
              <a:t>R, </a:t>
            </a:r>
            <a:r>
              <a:rPr lang="ru-RU" sz="1600" dirty="0"/>
              <a:t>которое превышает число 396 и может являться результатом работы данного алгоритма.</a:t>
            </a:r>
          </a:p>
        </p:txBody>
      </p:sp>
    </p:spTree>
    <p:extLst>
      <p:ext uri="{BB962C8B-B14F-4D97-AF65-F5344CB8AC3E}">
        <p14:creationId xmlns:p14="http://schemas.microsoft.com/office/powerpoint/2010/main" val="31850733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4A18324-8BF1-CF8C-3166-FFA030BF35AF}"/>
              </a:ext>
            </a:extLst>
          </p:cNvPr>
          <p:cNvSpPr txBox="1"/>
          <p:nvPr/>
        </p:nvSpPr>
        <p:spPr>
          <a:xfrm>
            <a:off x="1055513" y="1566742"/>
            <a:ext cx="100809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cs typeface="Courier New" panose="02070309020205020404" pitchFamily="49" charset="0"/>
              </a:rPr>
              <a:t>Решение на </a:t>
            </a:r>
            <a:r>
              <a:rPr lang="en-US" sz="1600" dirty="0">
                <a:cs typeface="Courier New" panose="02070309020205020404" pitchFamily="49" charset="0"/>
              </a:rPr>
              <a:t>Python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72956BC-EB2C-EFB8-78F0-9263DECE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27" y="492917"/>
            <a:ext cx="8977511" cy="1073825"/>
          </a:xfrm>
        </p:spPr>
        <p:txBody>
          <a:bodyPr>
            <a:normAutofit/>
          </a:bodyPr>
          <a:lstStyle/>
          <a:p>
            <a:r>
              <a:rPr lang="ru-RU" dirty="0"/>
              <a:t>Задание </a:t>
            </a:r>
            <a:r>
              <a:rPr lang="en-US" dirty="0"/>
              <a:t>5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5A21B1-6EFD-8F92-989B-164C2728FD97}"/>
              </a:ext>
            </a:extLst>
          </p:cNvPr>
          <p:cNvSpPr txBox="1"/>
          <p:nvPr/>
        </p:nvSpPr>
        <p:spPr>
          <a:xfrm>
            <a:off x="1344809" y="3061535"/>
            <a:ext cx="41754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FD7CA3-0002-18E5-2717-A3BBA566744E}"/>
              </a:ext>
            </a:extLst>
          </p:cNvPr>
          <p:cNvSpPr txBox="1"/>
          <p:nvPr/>
        </p:nvSpPr>
        <p:spPr>
          <a:xfrm>
            <a:off x="1344809" y="2245927"/>
            <a:ext cx="9650587" cy="230832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n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range(1,1000):           #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перебираем все 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n 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от 1 до 1000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n2 =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bin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(n)[2:]           #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стоим двоичную запись числа 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</a:p>
          <a:p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n2 +=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(n2.count('1') % 2) # 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складываются все цифры двоичной записи числа 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N, 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и остаток от деления суммы на 2 дописывается в конец числа (справа).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n2 +=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(n2.count('1') % 2)</a:t>
            </a:r>
          </a:p>
          <a:p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R = int(n2,2)  #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результат переводим в десятичную систему счисления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R &gt; 396:     #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проверяем условие для 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</a:p>
          <a:p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print(R)</a:t>
            </a:r>
          </a:p>
          <a:p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  <a:endParaRPr lang="ru-RU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6744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4A18324-8BF1-CF8C-3166-FFA030BF35AF}"/>
              </a:ext>
            </a:extLst>
          </p:cNvPr>
          <p:cNvSpPr txBox="1"/>
          <p:nvPr/>
        </p:nvSpPr>
        <p:spPr>
          <a:xfrm>
            <a:off x="1055513" y="1566742"/>
            <a:ext cx="1008097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cs typeface="Courier New" panose="02070309020205020404" pitchFamily="49" charset="0"/>
              </a:rPr>
              <a:t>Рассмотрим теперь решение самого сложного прототипа, где необходимо построить троичную запись числа. Для этого необходимо для начала написать функцию для перевода десятичного числа в троичную систему счисления.</a:t>
            </a:r>
            <a:endParaRPr lang="en-US" sz="1600" dirty="0">
              <a:cs typeface="Courier New" panose="02070309020205020404" pitchFamily="49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72956BC-EB2C-EFB8-78F0-9263DECE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27" y="492917"/>
            <a:ext cx="8977511" cy="1073825"/>
          </a:xfrm>
        </p:spPr>
        <p:txBody>
          <a:bodyPr>
            <a:normAutofit/>
          </a:bodyPr>
          <a:lstStyle/>
          <a:p>
            <a:r>
              <a:rPr lang="ru-RU" dirty="0"/>
              <a:t>Задание </a:t>
            </a:r>
            <a:r>
              <a:rPr lang="en-US" dirty="0"/>
              <a:t>5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5A21B1-6EFD-8F92-989B-164C2728FD97}"/>
              </a:ext>
            </a:extLst>
          </p:cNvPr>
          <p:cNvSpPr txBox="1"/>
          <p:nvPr/>
        </p:nvSpPr>
        <p:spPr>
          <a:xfrm>
            <a:off x="1344809" y="3061535"/>
            <a:ext cx="41754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FD7CA3-0002-18E5-2717-A3BBA566744E}"/>
              </a:ext>
            </a:extLst>
          </p:cNvPr>
          <p:cNvSpPr txBox="1"/>
          <p:nvPr/>
        </p:nvSpPr>
        <p:spPr>
          <a:xfrm>
            <a:off x="1055513" y="2310367"/>
            <a:ext cx="10104959" cy="329320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/>
              <a:t>Пример 1</a:t>
            </a:r>
            <a:r>
              <a:rPr lang="en-US" sz="1600" b="1" dirty="0"/>
              <a:t>4</a:t>
            </a:r>
            <a:r>
              <a:rPr lang="ru-RU" sz="1600" b="1" dirty="0"/>
              <a:t> (Открытый банк заданий ФИПИ). </a:t>
            </a:r>
            <a:r>
              <a:rPr lang="ru-RU" sz="1600" dirty="0"/>
              <a:t>На вход алгоритма подаётся натуральное число </a:t>
            </a:r>
            <a:r>
              <a:rPr lang="en" sz="1600" dirty="0"/>
              <a:t>N. </a:t>
            </a:r>
            <a:r>
              <a:rPr lang="ru-RU" sz="1600" dirty="0"/>
              <a:t>Алгоритм строит по нему новое число </a:t>
            </a:r>
            <a:r>
              <a:rPr lang="en" sz="1600" dirty="0"/>
              <a:t>R </a:t>
            </a:r>
            <a:r>
              <a:rPr lang="ru-RU" sz="1600" dirty="0"/>
              <a:t>следующим образом.</a:t>
            </a:r>
          </a:p>
          <a:p>
            <a:r>
              <a:rPr lang="ru-RU" sz="1600" dirty="0"/>
              <a:t>1. Строится троичная запись числа </a:t>
            </a:r>
            <a:r>
              <a:rPr lang="en" sz="1600" dirty="0"/>
              <a:t>N.</a:t>
            </a:r>
          </a:p>
          <a:p>
            <a:r>
              <a:rPr lang="en" sz="1600" dirty="0"/>
              <a:t>2. </a:t>
            </a:r>
            <a:r>
              <a:rPr lang="ru-RU" sz="1600" dirty="0"/>
              <a:t>Далее эта запись обрабатывается по следующему правилу: </a:t>
            </a:r>
          </a:p>
          <a:p>
            <a:r>
              <a:rPr lang="ru-RU" sz="1600" dirty="0"/>
              <a:t>а) если число </a:t>
            </a:r>
            <a:r>
              <a:rPr lang="en" sz="1600" dirty="0"/>
              <a:t>N </a:t>
            </a:r>
            <a:r>
              <a:rPr lang="ru-RU" sz="1600" dirty="0"/>
              <a:t>делится на 3, то к этой записи дописываются две последние троичные цифры;</a:t>
            </a:r>
          </a:p>
          <a:p>
            <a:r>
              <a:rPr lang="ru-RU" sz="1600" dirty="0"/>
              <a:t>б) если число </a:t>
            </a:r>
            <a:r>
              <a:rPr lang="en" sz="1600" dirty="0"/>
              <a:t>N </a:t>
            </a:r>
            <a:r>
              <a:rPr lang="ru-RU" sz="1600" dirty="0"/>
              <a:t>на 3 не делится, то остаток от деления умножается на 5, переводится в троичную запись и дописывается в конец числа.</a:t>
            </a:r>
          </a:p>
          <a:p>
            <a:r>
              <a:rPr lang="ru-RU" sz="1600" dirty="0"/>
              <a:t>Полученная таким образом запись является троичной записью искомого числа </a:t>
            </a:r>
            <a:r>
              <a:rPr lang="en" sz="1600" dirty="0"/>
              <a:t>R. </a:t>
            </a:r>
          </a:p>
          <a:p>
            <a:r>
              <a:rPr lang="en" sz="1600" dirty="0"/>
              <a:t>3. </a:t>
            </a:r>
            <a:r>
              <a:rPr lang="ru-RU" sz="1600" dirty="0"/>
              <a:t>Результат переводится в десятичную систему и выводится на экран.</a:t>
            </a:r>
          </a:p>
          <a:p>
            <a:r>
              <a:rPr lang="ru-RU" sz="1600" dirty="0"/>
              <a:t>Например, для исходного числа 11 = 102</a:t>
            </a:r>
            <a:r>
              <a:rPr lang="ru-RU" sz="1600" baseline="-25000" dirty="0"/>
              <a:t>3</a:t>
            </a:r>
            <a:r>
              <a:rPr lang="ru-RU" sz="1600" dirty="0"/>
              <a:t> результатом является число 102101</a:t>
            </a:r>
            <a:r>
              <a:rPr lang="ru-RU" sz="1600" baseline="-25000" dirty="0"/>
              <a:t>3</a:t>
            </a:r>
            <a:r>
              <a:rPr lang="ru-RU" sz="1600" dirty="0"/>
              <a:t> = 307, а для исходного числа 6 = 20</a:t>
            </a:r>
            <a:r>
              <a:rPr lang="ru-RU" sz="1600" baseline="-25000" dirty="0"/>
              <a:t>3</a:t>
            </a:r>
            <a:r>
              <a:rPr lang="ru-RU" sz="1600" dirty="0"/>
              <a:t> это число 2020</a:t>
            </a:r>
            <a:r>
              <a:rPr lang="ru-RU" sz="1600" baseline="-25000" dirty="0"/>
              <a:t>3</a:t>
            </a:r>
            <a:r>
              <a:rPr lang="ru-RU" sz="1600" dirty="0"/>
              <a:t> = 60.</a:t>
            </a:r>
          </a:p>
          <a:p>
            <a:r>
              <a:rPr lang="ru-RU" sz="1600" dirty="0"/>
              <a:t>Укажите минимальное число </a:t>
            </a:r>
            <a:r>
              <a:rPr lang="en" sz="1600" dirty="0"/>
              <a:t>N, </a:t>
            </a:r>
            <a:r>
              <a:rPr lang="ru-RU" sz="1600" dirty="0"/>
              <a:t>после обработки которого с помощью этого алгоритма получается число </a:t>
            </a:r>
            <a:r>
              <a:rPr lang="en" sz="1600" dirty="0"/>
              <a:t>R, </a:t>
            </a:r>
            <a:r>
              <a:rPr lang="ru-RU" sz="1600" dirty="0"/>
              <a:t>не меньшее 86.</a:t>
            </a:r>
          </a:p>
        </p:txBody>
      </p:sp>
    </p:spTree>
    <p:extLst>
      <p:ext uri="{BB962C8B-B14F-4D97-AF65-F5344CB8AC3E}">
        <p14:creationId xmlns:p14="http://schemas.microsoft.com/office/powerpoint/2010/main" val="2431616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3B5AAF-5E76-711C-8199-828629A0D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Почему программирование на </a:t>
            </a:r>
            <a:r>
              <a:rPr lang="en-US" dirty="0"/>
              <a:t>Python?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11402D-2616-CB78-C7FA-17988BF037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7940" y="2483016"/>
            <a:ext cx="8977509" cy="3141785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Он прост в изучении и использовании, что позволяет даже начинающим программистам быстро освоить основные алгоритмические структуры и структуры данных. </a:t>
            </a:r>
            <a:endParaRPr lang="en-US" dirty="0"/>
          </a:p>
          <a:p>
            <a:pPr algn="just"/>
            <a:r>
              <a:rPr lang="en" dirty="0"/>
              <a:t>Python </a:t>
            </a:r>
            <a:r>
              <a:rPr lang="ru-RU" dirty="0"/>
              <a:t>широко используется в различных областях, таких как наука о данных, машинное обучение и веб-разработка, что делает его универсальным инструментом для будущих специалистов.</a:t>
            </a:r>
          </a:p>
          <a:p>
            <a:pPr algn="just"/>
            <a:r>
              <a:rPr lang="ru-RU" dirty="0"/>
              <a:t>В рамках подготовки к ОГЭ и ЕГЭ по информатике </a:t>
            </a:r>
            <a:r>
              <a:rPr lang="en" dirty="0"/>
              <a:t>Python </a:t>
            </a:r>
            <a:r>
              <a:rPr lang="ru-RU" dirty="0"/>
              <a:t>может быть использован для более быстрого решения задач, что значительно сокращает время на выполнение заданий и позволяет сосредоточиться на более сложных задачах. Например, задачи на обработку массивов данных, сортировку и поиск могут быть легко реализованы с использованием </a:t>
            </a:r>
            <a:r>
              <a:rPr lang="en" dirty="0"/>
              <a:t>Python, </a:t>
            </a:r>
            <a:r>
              <a:rPr lang="ru-RU" dirty="0"/>
              <a:t>что упрощает процесс проверки и анализа результатов.</a:t>
            </a:r>
          </a:p>
          <a:p>
            <a:pPr algn="just"/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16767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4A18324-8BF1-CF8C-3166-FFA030BF35AF}"/>
              </a:ext>
            </a:extLst>
          </p:cNvPr>
          <p:cNvSpPr txBox="1"/>
          <p:nvPr/>
        </p:nvSpPr>
        <p:spPr>
          <a:xfrm>
            <a:off x="1055513" y="1566742"/>
            <a:ext cx="100809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cs typeface="Courier New" panose="02070309020205020404" pitchFamily="49" charset="0"/>
              </a:rPr>
              <a:t>Решение на </a:t>
            </a:r>
            <a:r>
              <a:rPr lang="en-US" sz="1600" dirty="0">
                <a:cs typeface="Courier New" panose="02070309020205020404" pitchFamily="49" charset="0"/>
              </a:rPr>
              <a:t>Python: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72956BC-EB2C-EFB8-78F0-9263DECE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27" y="492917"/>
            <a:ext cx="8977511" cy="1073825"/>
          </a:xfrm>
        </p:spPr>
        <p:txBody>
          <a:bodyPr>
            <a:normAutofit/>
          </a:bodyPr>
          <a:lstStyle/>
          <a:p>
            <a:r>
              <a:rPr lang="ru-RU" dirty="0"/>
              <a:t>Задание </a:t>
            </a:r>
            <a:r>
              <a:rPr lang="en-US" dirty="0"/>
              <a:t>5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5A21B1-6EFD-8F92-989B-164C2728FD97}"/>
              </a:ext>
            </a:extLst>
          </p:cNvPr>
          <p:cNvSpPr txBox="1"/>
          <p:nvPr/>
        </p:nvSpPr>
        <p:spPr>
          <a:xfrm>
            <a:off x="1344809" y="3061535"/>
            <a:ext cx="41754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3D5719-8AEB-A5F2-3609-FA86792D0E14}"/>
              </a:ext>
            </a:extLst>
          </p:cNvPr>
          <p:cNvSpPr txBox="1"/>
          <p:nvPr/>
        </p:nvSpPr>
        <p:spPr>
          <a:xfrm>
            <a:off x="1164182" y="2032296"/>
            <a:ext cx="6519318" cy="35394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tri(x):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s = ""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x &gt; 0: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s += str(x % 3)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x = x // 3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s[::-1]   #</a:t>
            </a:r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возвращаем строку в обратном порядке</a:t>
            </a:r>
          </a:p>
          <a:p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n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range(1,1000):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n3 = tri(n)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n % 3 == 0: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n3 += n3[-2:]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n3 += tri((n % 3) * 5)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R = int(n3, 3)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R &gt;= 86: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print(n)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</p:txBody>
      </p:sp>
    </p:spTree>
    <p:extLst>
      <p:ext uri="{BB962C8B-B14F-4D97-AF65-F5344CB8AC3E}">
        <p14:creationId xmlns:p14="http://schemas.microsoft.com/office/powerpoint/2010/main" val="15163866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4A18324-8BF1-CF8C-3166-FFA030BF35AF}"/>
              </a:ext>
            </a:extLst>
          </p:cNvPr>
          <p:cNvSpPr txBox="1"/>
          <p:nvPr/>
        </p:nvSpPr>
        <p:spPr>
          <a:xfrm>
            <a:off x="1055513" y="1487894"/>
            <a:ext cx="1008097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cs typeface="Courier New" panose="02070309020205020404" pitchFamily="49" charset="0"/>
              </a:rPr>
              <a:t>Рассмотрим более подробно методику решения задания № 6 ЕГЭ по информатике. До 2023 года данное задание можно было решать на Школьном алгоритмическом языке в среде программирования </a:t>
            </a:r>
            <a:r>
              <a:rPr lang="ru-RU" sz="1600" dirty="0" err="1">
                <a:cs typeface="Courier New" panose="02070309020205020404" pitchFamily="49" charset="0"/>
              </a:rPr>
              <a:t>КуМир</a:t>
            </a:r>
            <a:r>
              <a:rPr lang="ru-RU" sz="1600" dirty="0">
                <a:cs typeface="Courier New" panose="02070309020205020404" pitchFamily="49" charset="0"/>
              </a:rPr>
              <a:t>, но с 2024 года данную задачу необходимо решать на высокоуровневых языках программирования. Таким образом, задача гораздо усложнилась. </a:t>
            </a:r>
            <a:r>
              <a:rPr lang="en-US" sz="1600" dirty="0">
                <a:cs typeface="Courier New" panose="02070309020205020404" pitchFamily="49" charset="0"/>
              </a:rPr>
              <a:t>: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72956BC-EB2C-EFB8-78F0-9263DECE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27" y="492917"/>
            <a:ext cx="8977511" cy="1073825"/>
          </a:xfrm>
        </p:spPr>
        <p:txBody>
          <a:bodyPr>
            <a:normAutofit/>
          </a:bodyPr>
          <a:lstStyle/>
          <a:p>
            <a:r>
              <a:rPr lang="ru-RU" dirty="0"/>
              <a:t>Задание </a:t>
            </a:r>
            <a:r>
              <a:rPr lang="en-US" dirty="0"/>
              <a:t>6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5A21B1-6EFD-8F92-989B-164C2728FD97}"/>
              </a:ext>
            </a:extLst>
          </p:cNvPr>
          <p:cNvSpPr txBox="1"/>
          <p:nvPr/>
        </p:nvSpPr>
        <p:spPr>
          <a:xfrm>
            <a:off x="1344809" y="3061535"/>
            <a:ext cx="41754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C36047-6787-300B-BA04-055F97283FF1}"/>
              </a:ext>
            </a:extLst>
          </p:cNvPr>
          <p:cNvSpPr txBox="1"/>
          <p:nvPr/>
        </p:nvSpPr>
        <p:spPr>
          <a:xfrm>
            <a:off x="1031527" y="2561719"/>
            <a:ext cx="10080973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b="1" dirty="0"/>
              <a:t>Пример </a:t>
            </a:r>
            <a:r>
              <a:rPr lang="en-US" sz="1600" b="1" dirty="0"/>
              <a:t>15</a:t>
            </a:r>
            <a:r>
              <a:rPr lang="ru-RU" sz="1600" b="1" dirty="0"/>
              <a:t> (Открытый банк заданий ФИПИ). </a:t>
            </a:r>
            <a:r>
              <a:rPr lang="ru-RU" sz="1600" dirty="0"/>
              <a:t>Исполнитель Черепаха действует на плоскости с декартовой системой координат. </a:t>
            </a:r>
            <a:endParaRPr lang="en-US" sz="1600" dirty="0"/>
          </a:p>
          <a:p>
            <a:pPr algn="just"/>
            <a:r>
              <a:rPr lang="ru-RU" sz="1600" dirty="0"/>
              <a:t>При опущенном хвосте Черепаха оставляет на поле след в виде линии. В каждый конкретный момент известно положение исполнителя и направление его движения. У исполнителя существует две команды: Вперёд </a:t>
            </a:r>
            <a:r>
              <a:rPr lang="en" sz="1600" dirty="0"/>
              <a:t>n (</a:t>
            </a:r>
            <a:r>
              <a:rPr lang="ru-RU" sz="1600" dirty="0"/>
              <a:t>где </a:t>
            </a:r>
            <a:r>
              <a:rPr lang="en" sz="1600" dirty="0"/>
              <a:t>n – </a:t>
            </a:r>
            <a:r>
              <a:rPr lang="ru-RU" sz="1600" dirty="0"/>
              <a:t>целое число), вызывающая передвижение Черепахи на </a:t>
            </a:r>
            <a:r>
              <a:rPr lang="en" sz="1600" dirty="0"/>
              <a:t>n </a:t>
            </a:r>
            <a:r>
              <a:rPr lang="ru-RU" sz="1600" dirty="0"/>
              <a:t>единиц в том направлении, куда указывает её голова; Направо </a:t>
            </a:r>
            <a:r>
              <a:rPr lang="en" sz="1600" dirty="0"/>
              <a:t>m (</a:t>
            </a:r>
            <a:r>
              <a:rPr lang="ru-RU" sz="1600" dirty="0"/>
              <a:t>где </a:t>
            </a:r>
            <a:r>
              <a:rPr lang="en" sz="1600" dirty="0"/>
              <a:t>m – </a:t>
            </a:r>
            <a:r>
              <a:rPr lang="ru-RU" sz="1600" dirty="0"/>
              <a:t>целое число), вызывающая изменение направления движения на </a:t>
            </a:r>
            <a:r>
              <a:rPr lang="en" sz="1600" dirty="0"/>
              <a:t>m </a:t>
            </a:r>
            <a:r>
              <a:rPr lang="ru-RU" sz="1600" dirty="0"/>
              <a:t>градусов по часовой стрелке.</a:t>
            </a:r>
          </a:p>
          <a:p>
            <a:pPr algn="just"/>
            <a:r>
              <a:rPr lang="ru-RU" sz="1600" b="1" dirty="0"/>
              <a:t>Запись Повтори </a:t>
            </a:r>
            <a:r>
              <a:rPr lang="en" sz="1600" b="1" dirty="0"/>
              <a:t>k [</a:t>
            </a:r>
            <a:r>
              <a:rPr lang="ru-RU" sz="1600" b="1" dirty="0"/>
              <a:t>Команда1 Команда2 … Команда</a:t>
            </a:r>
            <a:r>
              <a:rPr lang="en" sz="1600" b="1" dirty="0"/>
              <a:t>S] </a:t>
            </a:r>
            <a:r>
              <a:rPr lang="ru-RU" sz="1600" b="1" dirty="0"/>
              <a:t>означает, что последовательность из </a:t>
            </a:r>
            <a:r>
              <a:rPr lang="en" sz="1600" b="1" dirty="0"/>
              <a:t>S </a:t>
            </a:r>
            <a:r>
              <a:rPr lang="ru-RU" sz="1600" b="1" dirty="0"/>
              <a:t>команд повторится </a:t>
            </a:r>
            <a:r>
              <a:rPr lang="en" sz="1600" b="1" dirty="0"/>
              <a:t>k </a:t>
            </a:r>
            <a:r>
              <a:rPr lang="ru-RU" sz="1600" b="1" dirty="0"/>
              <a:t>раз (где </a:t>
            </a:r>
            <a:r>
              <a:rPr lang="en" sz="1600" b="1" dirty="0"/>
              <a:t>k – </a:t>
            </a:r>
            <a:r>
              <a:rPr lang="ru-RU" sz="1600" b="1" dirty="0"/>
              <a:t>целое число).</a:t>
            </a:r>
          </a:p>
          <a:p>
            <a:pPr algn="just"/>
            <a:r>
              <a:rPr lang="ru-RU" sz="1600" dirty="0"/>
              <a:t>Черепахе был дан для исполнения следующий алгоритм:</a:t>
            </a:r>
          </a:p>
          <a:p>
            <a:pPr algn="just"/>
            <a:r>
              <a:rPr lang="ru-RU" sz="1600" b="1" dirty="0"/>
              <a:t>Направо 315 Повтори 7 [Вперёд 16 Направо 45 Вперёд 8 Направо 135].</a:t>
            </a:r>
          </a:p>
          <a:p>
            <a:pPr algn="just"/>
            <a:r>
              <a:rPr lang="ru-RU" sz="1600" dirty="0"/>
              <a:t>Определите, сколько точек с целочисленными координатами будут находиться внутри области, которая ограничена линией, заданной алгоритмом. Точки на линии учитывать не следует.</a:t>
            </a:r>
          </a:p>
        </p:txBody>
      </p:sp>
    </p:spTree>
    <p:extLst>
      <p:ext uri="{BB962C8B-B14F-4D97-AF65-F5344CB8AC3E}">
        <p14:creationId xmlns:p14="http://schemas.microsoft.com/office/powerpoint/2010/main" val="18695011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4A18324-8BF1-CF8C-3166-FFA030BF35AF}"/>
              </a:ext>
            </a:extLst>
          </p:cNvPr>
          <p:cNvSpPr txBox="1"/>
          <p:nvPr/>
        </p:nvSpPr>
        <p:spPr>
          <a:xfrm>
            <a:off x="2537196" y="2905779"/>
            <a:ext cx="38600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cs typeface="Courier New" panose="02070309020205020404" pitchFamily="49" charset="0"/>
              </a:rPr>
              <a:t>Ручное решение</a:t>
            </a:r>
            <a:endParaRPr lang="en-US" sz="2800" dirty="0">
              <a:cs typeface="Courier New" panose="02070309020205020404" pitchFamily="49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72956BC-EB2C-EFB8-78F0-9263DECE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27" y="492917"/>
            <a:ext cx="8977511" cy="1073825"/>
          </a:xfrm>
        </p:spPr>
        <p:txBody>
          <a:bodyPr>
            <a:normAutofit/>
          </a:bodyPr>
          <a:lstStyle/>
          <a:p>
            <a:r>
              <a:rPr lang="ru-RU" dirty="0"/>
              <a:t>Задание </a:t>
            </a:r>
            <a:r>
              <a:rPr lang="en-US" dirty="0"/>
              <a:t>6</a:t>
            </a:r>
            <a:endParaRPr lang="ru-RU" dirty="0"/>
          </a:p>
        </p:txBody>
      </p:sp>
      <p:pic>
        <p:nvPicPr>
          <p:cNvPr id="2" name="Рисунок 1" descr="Изображение выглядит как линия, График, диаграмма, Параллельный&#10;&#10;Автоматически созданное описание">
            <a:extLst>
              <a:ext uri="{FF2B5EF4-FFF2-40B4-BE49-F238E27FC236}">
                <a16:creationId xmlns:a16="http://schemas.microsoft.com/office/drawing/2014/main" id="{ECD04F9C-C31C-3B52-9E57-CF18E88D4B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7289" y="1157357"/>
            <a:ext cx="4175473" cy="4543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7857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72956BC-EB2C-EFB8-78F0-9263DECE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27" y="492917"/>
            <a:ext cx="8977511" cy="1073825"/>
          </a:xfrm>
        </p:spPr>
        <p:txBody>
          <a:bodyPr>
            <a:normAutofit/>
          </a:bodyPr>
          <a:lstStyle/>
          <a:p>
            <a:r>
              <a:rPr lang="ru-RU" dirty="0"/>
              <a:t>Задание </a:t>
            </a:r>
            <a:r>
              <a:rPr lang="en-US" dirty="0"/>
              <a:t>6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5A21B1-6EFD-8F92-989B-164C2728FD97}"/>
              </a:ext>
            </a:extLst>
          </p:cNvPr>
          <p:cNvSpPr txBox="1"/>
          <p:nvPr/>
        </p:nvSpPr>
        <p:spPr>
          <a:xfrm>
            <a:off x="1344809" y="3061535"/>
            <a:ext cx="41754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404B56E-B083-3B9A-D872-0FD7F8006A6E}"/>
                  </a:ext>
                </a:extLst>
              </p:cNvPr>
              <p:cNvSpPr txBox="1"/>
              <p:nvPr/>
            </p:nvSpPr>
            <p:spPr>
              <a:xfrm>
                <a:off x="1031527" y="1555138"/>
                <a:ext cx="5178773" cy="41676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indent="450215" algn="just">
                  <a:lnSpc>
                    <a:spcPct val="115000"/>
                  </a:lnSpc>
                  <a:spcAft>
                    <a:spcPts val="800"/>
                  </a:spcAft>
                </a:pPr>
                <a:r>
                  <a:rPr lang="ru-RU" sz="1400" b="1" kern="100" dirty="0">
                    <a:effectLst/>
                    <a:ea typeface="Aptos" panose="020B0004020202020204" pitchFamily="34" charset="0"/>
                    <a:cs typeface="Times New Roman" panose="02020603050405020304" pitchFamily="18" charset="0"/>
                  </a:rPr>
                  <a:t>Перебор с помощью программы</a:t>
                </a:r>
                <a:endParaRPr lang="ru-RU" sz="1200" kern="100" dirty="0">
                  <a:effectLst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342900" lvl="0" indent="-342900" algn="just">
                  <a:lnSpc>
                    <a:spcPct val="115000"/>
                  </a:lnSpc>
                  <a:buFont typeface="Times New Roman" panose="02020603050405020304" pitchFamily="18" charset="0"/>
                  <a:buAutoNum type="arabicParenR"/>
                </a:pPr>
                <a:r>
                  <a:rPr lang="ru-RU" sz="1400" kern="100" dirty="0">
                    <a:effectLst/>
                    <a:ea typeface="Aptos" panose="020B0004020202020204" pitchFamily="34" charset="0"/>
                    <a:cs typeface="Times New Roman" panose="02020603050405020304" pitchFamily="18" charset="0"/>
                  </a:rPr>
                  <a:t>для составления программы придётся построить систему условий, которая описывает область внутри контура</a:t>
                </a:r>
                <a:endParaRPr lang="ru-RU" sz="1200" kern="100" dirty="0">
                  <a:effectLst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342900" lvl="0" indent="-342900" algn="just">
                  <a:lnSpc>
                    <a:spcPct val="115000"/>
                  </a:lnSpc>
                  <a:buFont typeface="Times New Roman" panose="02020603050405020304" pitchFamily="18" charset="0"/>
                  <a:buAutoNum type="arabicParenR"/>
                </a:pPr>
                <a:r>
                  <a:rPr lang="ru-RU" sz="1400" kern="100" dirty="0">
                    <a:effectLst/>
                    <a:ea typeface="Aptos" panose="020B0004020202020204" pitchFamily="34" charset="0"/>
                    <a:cs typeface="Times New Roman" panose="02020603050405020304" pitchFamily="18" charset="0"/>
                  </a:rPr>
                  <a:t>уравнение правой границы параллелограмма: </a:t>
                </a:r>
                <a14:m>
                  <m:oMath xmlns:m="http://schemas.openxmlformats.org/officeDocument/2006/math">
                    <m:r>
                      <a:rPr lang="ru-RU" sz="1400" i="1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ru-RU" sz="1400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 = 0</m:t>
                    </m:r>
                  </m:oMath>
                </a14:m>
                <a:r>
                  <a:rPr lang="ru-RU" sz="1400" kern="100" dirty="0">
                    <a:effectLst/>
                    <a:ea typeface="Aptos" panose="020B0004020202020204" pitchFamily="34" charset="0"/>
                    <a:cs typeface="Times New Roman" panose="02020603050405020304" pitchFamily="18" charset="0"/>
                  </a:rPr>
                  <a:t>, нас интересует область </a:t>
                </a:r>
                <a14:m>
                  <m:oMath xmlns:m="http://schemas.openxmlformats.org/officeDocument/2006/math">
                    <m:r>
                      <a:rPr lang="ru-RU" sz="1400" i="1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ru-RU" sz="1400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&lt; 0</m:t>
                    </m:r>
                  </m:oMath>
                </a14:m>
                <a:endParaRPr lang="ru-RU" sz="1200" kern="100" dirty="0">
                  <a:effectLst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342900" lvl="0" indent="-342900" algn="just">
                  <a:lnSpc>
                    <a:spcPct val="115000"/>
                  </a:lnSpc>
                  <a:buFont typeface="Times New Roman" panose="02020603050405020304" pitchFamily="18" charset="0"/>
                  <a:buAutoNum type="arabicParenR"/>
                </a:pPr>
                <a:r>
                  <a:rPr lang="ru-RU" sz="1400" kern="100" dirty="0">
                    <a:effectLst/>
                    <a:ea typeface="Aptos" panose="020B0004020202020204" pitchFamily="34" charset="0"/>
                    <a:cs typeface="Times New Roman" panose="02020603050405020304" pitchFamily="18" charset="0"/>
                  </a:rPr>
                  <a:t>верхняя граница: </a:t>
                </a:r>
                <a14:m>
                  <m:oMath xmlns:m="http://schemas.openxmlformats.org/officeDocument/2006/math">
                    <m:r>
                      <a:rPr lang="ru-RU" sz="1400" i="1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ru-RU" sz="1400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 = </m:t>
                    </m:r>
                    <m:sSub>
                      <m:sSubPr>
                        <m:ctrlPr>
                          <a:rPr lang="ru-RU" sz="1400" i="1" kern="100">
                            <a:effectLst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1400" i="1" kern="100">
                            <a:effectLst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ru-RU" sz="1400" kern="100">
                            <a:effectLst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ru-RU" sz="1400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·</m:t>
                    </m:r>
                    <m:r>
                      <a:rPr lang="ru-RU" sz="1400" i="1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ru-RU" sz="1400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 + 8</m:t>
                    </m:r>
                  </m:oMath>
                </a14:m>
                <a:r>
                  <a:rPr lang="ru-RU" sz="1400" kern="100" dirty="0">
                    <a:effectLst/>
                    <a:ea typeface="Aptos" panose="020B0004020202020204" pitchFamily="34" charset="0"/>
                    <a:cs typeface="Times New Roman" panose="02020603050405020304" pitchFamily="18" charset="0"/>
                  </a:rPr>
                  <a:t>, нас интересует область </a:t>
                </a:r>
                <a14:m>
                  <m:oMath xmlns:m="http://schemas.openxmlformats.org/officeDocument/2006/math">
                    <m:r>
                      <a:rPr lang="ru-RU" sz="1400" i="1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ru-RU" sz="1400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 &lt; </m:t>
                    </m:r>
                    <m:sSub>
                      <m:sSubPr>
                        <m:ctrlPr>
                          <a:rPr lang="ru-RU" sz="1400" i="1" kern="100">
                            <a:effectLst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1400" i="1" kern="100">
                            <a:effectLst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ru-RU" sz="1400" kern="100">
                            <a:effectLst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ru-RU" sz="1400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·</m:t>
                    </m:r>
                    <m:r>
                      <a:rPr lang="ru-RU" sz="1400" i="1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ru-RU" sz="1400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 + 8</m:t>
                    </m:r>
                  </m:oMath>
                </a14:m>
                <a:r>
                  <a:rPr lang="ru-RU" sz="1400" kern="100" dirty="0">
                    <a:effectLst/>
                    <a:ea typeface="Aptos" panose="020B0004020202020204" pitchFamily="34" charset="0"/>
                    <a:cs typeface="Times New Roman" panose="02020603050405020304" pitchFamily="18" charset="0"/>
                  </a:rPr>
                  <a:t>,</a:t>
                </a:r>
                <a:endParaRPr lang="ru-RU" sz="1200" kern="100" dirty="0">
                  <a:effectLst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457200" indent="450215" algn="just">
                  <a:lnSpc>
                    <a:spcPct val="115000"/>
                  </a:lnSpc>
                </a:pPr>
                <a:r>
                  <a:rPr lang="ru-RU" sz="1400" kern="100" dirty="0">
                    <a:effectLst/>
                    <a:ea typeface="Aptos" panose="020B0004020202020204" pitchFamily="34" charset="0"/>
                    <a:cs typeface="Times New Roman" panose="02020603050405020304" pitchFamily="18" charset="0"/>
                  </a:rPr>
                  <a:t>коэффициент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400" i="1" kern="100">
                            <a:effectLst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1400" i="1" kern="100">
                            <a:effectLst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ru-RU" sz="1400" kern="100">
                            <a:effectLst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ru-RU" sz="1400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ru-RU" sz="1400" i="1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ru-RU" sz="1400" i="1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𝑡𝑔</m:t>
                    </m:r>
                    <m:r>
                      <a:rPr lang="ru-RU" sz="1400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 45°=</m:t>
                    </m:r>
                    <m:r>
                      <a:rPr lang="ru-RU" sz="1400" i="1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ru-RU" sz="1400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1</m:t>
                    </m:r>
                  </m:oMath>
                </a14:m>
                <a:endParaRPr lang="ru-RU" sz="1200" kern="100" dirty="0">
                  <a:effectLst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342900" lvl="0" indent="-342900" algn="just">
                  <a:lnSpc>
                    <a:spcPct val="115000"/>
                  </a:lnSpc>
                  <a:buFont typeface="Times New Roman" panose="02020603050405020304" pitchFamily="18" charset="0"/>
                  <a:buAutoNum type="arabicParenR"/>
                </a:pPr>
                <a:r>
                  <a:rPr lang="ru-RU" sz="1400" kern="100" dirty="0">
                    <a:effectLst/>
                    <a:ea typeface="Aptos" panose="020B0004020202020204" pitchFamily="34" charset="0"/>
                    <a:cs typeface="Times New Roman" panose="02020603050405020304" pitchFamily="18" charset="0"/>
                  </a:rPr>
                  <a:t>нижняя граница: </a:t>
                </a:r>
                <a14:m>
                  <m:oMath xmlns:m="http://schemas.openxmlformats.org/officeDocument/2006/math">
                    <m:r>
                      <a:rPr lang="ru-RU" sz="1400" i="1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ru-RU" sz="1400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 = </m:t>
                    </m:r>
                    <m:sSub>
                      <m:sSubPr>
                        <m:ctrlPr>
                          <a:rPr lang="ru-RU" sz="1400" i="1" kern="100">
                            <a:effectLst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1400" i="1" kern="100">
                            <a:effectLst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ru-RU" sz="1400" kern="100">
                            <a:effectLst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ru-RU" sz="1400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·</m:t>
                    </m:r>
                    <m:r>
                      <a:rPr lang="ru-RU" sz="1400" i="1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ru-RU" sz="1400" kern="100" dirty="0">
                    <a:effectLst/>
                    <a:ea typeface="Aptos" panose="020B0004020202020204" pitchFamily="34" charset="0"/>
                    <a:cs typeface="Times New Roman" panose="02020603050405020304" pitchFamily="18" charset="0"/>
                  </a:rPr>
                  <a:t>, нас интересует область </a:t>
                </a:r>
                <a14:m>
                  <m:oMath xmlns:m="http://schemas.openxmlformats.org/officeDocument/2006/math">
                    <m:r>
                      <a:rPr lang="ru-RU" sz="1400" i="1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ru-RU" sz="1400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 &gt; </m:t>
                    </m:r>
                    <m:sSub>
                      <m:sSubPr>
                        <m:ctrlPr>
                          <a:rPr lang="ru-RU" sz="1400" i="1" kern="100">
                            <a:effectLst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1400" i="1" kern="100">
                            <a:effectLst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ru-RU" sz="1400" kern="100">
                            <a:effectLst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ru-RU" sz="1400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·</m:t>
                    </m:r>
                    <m:r>
                      <a:rPr lang="ru-RU" sz="1400" i="1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ru-RU" sz="1400" kern="100" dirty="0">
                    <a:effectLst/>
                    <a:ea typeface="Aptos" panose="020B0004020202020204" pitchFamily="34" charset="0"/>
                    <a:cs typeface="Times New Roman" panose="02020603050405020304" pitchFamily="18" charset="0"/>
                  </a:rPr>
                  <a:t>, коэффициент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400" i="1" kern="100">
                            <a:effectLst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1400" i="1" kern="100">
                            <a:effectLst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ru-RU" sz="1400" kern="100">
                            <a:effectLst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ru-RU" sz="1400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ru-RU" sz="1400" i="1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ru-RU" sz="1400" i="1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𝑡𝑔</m:t>
                    </m:r>
                    <m:r>
                      <a:rPr lang="ru-RU" sz="1400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 45°=</m:t>
                    </m:r>
                    <m:r>
                      <a:rPr lang="ru-RU" sz="1400" i="1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ru-RU" sz="1400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1</m:t>
                    </m:r>
                  </m:oMath>
                </a14:m>
                <a:endParaRPr lang="ru-RU" sz="1200" kern="100" dirty="0">
                  <a:effectLst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342900" lvl="0" indent="-342900" algn="just">
                  <a:lnSpc>
                    <a:spcPct val="115000"/>
                  </a:lnSpc>
                  <a:buFont typeface="Times New Roman" panose="02020603050405020304" pitchFamily="18" charset="0"/>
                  <a:buAutoNum type="arabicParenR"/>
                </a:pPr>
                <a:r>
                  <a:rPr lang="ru-RU" sz="1400" kern="100" dirty="0">
                    <a:effectLst/>
                    <a:ea typeface="Aptos" panose="020B0004020202020204" pitchFamily="34" charset="0"/>
                    <a:cs typeface="Times New Roman" panose="02020603050405020304" pitchFamily="18" charset="0"/>
                  </a:rPr>
                  <a:t>уравнение левой границы параллелограмма, очевидно, что </a:t>
                </a:r>
                <a14:m>
                  <m:oMath xmlns:m="http://schemas.openxmlformats.org/officeDocument/2006/math">
                    <m:r>
                      <a:rPr lang="ru-RU" sz="1400" i="1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ru-RU" sz="1400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 = 8</m:t>
                    </m:r>
                    <m:rad>
                      <m:radPr>
                        <m:degHide m:val="on"/>
                        <m:ctrlPr>
                          <a:rPr lang="ru-RU" sz="1400" i="1" kern="100">
                            <a:effectLst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ru-RU" sz="1400" kern="100">
                            <a:effectLst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ru-RU" sz="1400" kern="100" dirty="0">
                    <a:effectLst/>
                    <a:ea typeface="Aptos" panose="020B0004020202020204" pitchFamily="34" charset="0"/>
                    <a:cs typeface="Times New Roman" panose="02020603050405020304" pitchFamily="18" charset="0"/>
                  </a:rPr>
                  <a:t>, а нас интересует область </a:t>
                </a:r>
                <a14:m>
                  <m:oMath xmlns:m="http://schemas.openxmlformats.org/officeDocument/2006/math">
                    <m:r>
                      <a:rPr lang="ru-RU" sz="1400" i="1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ru-RU" sz="1400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&gt; 8</m:t>
                    </m:r>
                    <m:rad>
                      <m:radPr>
                        <m:degHide m:val="on"/>
                        <m:ctrlPr>
                          <a:rPr lang="ru-RU" sz="1400" i="1" kern="100">
                            <a:effectLst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ru-RU" sz="1400" kern="100">
                            <a:effectLst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</m:rad>
                  </m:oMath>
                </a14:m>
                <a:endParaRPr lang="ru-RU" sz="1200" kern="100" dirty="0">
                  <a:effectLst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342900" lvl="0" indent="-342900" algn="just">
                  <a:lnSpc>
                    <a:spcPct val="115000"/>
                  </a:lnSpc>
                  <a:spcAft>
                    <a:spcPts val="800"/>
                  </a:spcAft>
                  <a:buFont typeface="Times New Roman" panose="02020603050405020304" pitchFamily="18" charset="0"/>
                  <a:buAutoNum type="arabicParenR"/>
                </a:pPr>
                <a:r>
                  <a:rPr lang="ru-RU" sz="1400" kern="100" dirty="0">
                    <a:effectLst/>
                    <a:ea typeface="Aptos" panose="020B0004020202020204" pitchFamily="34" charset="0"/>
                    <a:cs typeface="Times New Roman" panose="02020603050405020304" pitchFamily="18" charset="0"/>
                  </a:rPr>
                  <a:t>организуем цикл, в котором перебираем значения </a:t>
                </a:r>
                <a14:m>
                  <m:oMath xmlns:m="http://schemas.openxmlformats.org/officeDocument/2006/math">
                    <m:r>
                      <a:rPr lang="ru-RU" sz="1400" i="1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ru-RU" sz="1400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ru-RU" sz="1400" kern="100" dirty="0">
                    <a:effectLst/>
                    <a:ea typeface="Aptos" panose="020B0004020202020204" pitchFamily="34" charset="0"/>
                    <a:cs typeface="Times New Roman" panose="02020603050405020304" pitchFamily="18" charset="0"/>
                  </a:rPr>
                  <a:t>от -12 до 1 и значения </a:t>
                </a:r>
                <a14:m>
                  <m:oMath xmlns:m="http://schemas.openxmlformats.org/officeDocument/2006/math">
                    <m:r>
                      <a:rPr lang="ru-RU" sz="1400" i="1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𝑦</m:t>
                    </m:r>
                  </m:oMath>
                </a14:m>
                <a:r>
                  <a:rPr lang="ru-RU" sz="1400" kern="100" dirty="0">
                    <a:effectLst/>
                    <a:ea typeface="Aptos" panose="020B0004020202020204" pitchFamily="34" charset="0"/>
                    <a:cs typeface="Times New Roman" panose="02020603050405020304" pitchFamily="18" charset="0"/>
                  </a:rPr>
                  <a:t> от 0 до 21; для каждой пары (</a:t>
                </a:r>
                <a14:m>
                  <m:oMath xmlns:m="http://schemas.openxmlformats.org/officeDocument/2006/math">
                    <m:r>
                      <a:rPr lang="ru-RU" sz="1400" i="1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ru-RU" sz="1400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,  </m:t>
                    </m:r>
                    <m:r>
                      <a:rPr lang="ru-RU" sz="1400" i="1" kern="10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𝑦</m:t>
                    </m:r>
                  </m:oMath>
                </a14:m>
                <a:r>
                  <a:rPr lang="ru-RU" sz="1400" kern="100" dirty="0">
                    <a:effectLst/>
                    <a:ea typeface="Aptos" panose="020B0004020202020204" pitchFamily="34" charset="0"/>
                    <a:cs typeface="Times New Roman" panose="02020603050405020304" pitchFamily="18" charset="0"/>
                  </a:rPr>
                  <a:t>) проверяем все четыре условия; если они выполнены, увеличиваем счётчик </a:t>
                </a:r>
                <a:r>
                  <a:rPr lang="en-US" sz="1400" b="1" kern="100" dirty="0">
                    <a:effectLst/>
                    <a:ea typeface="Aptos" panose="020B0004020202020204" pitchFamily="34" charset="0"/>
                    <a:cs typeface="Times New Roman" panose="02020603050405020304" pitchFamily="18" charset="0"/>
                  </a:rPr>
                  <a:t>count </a:t>
                </a:r>
                <a:r>
                  <a:rPr lang="ru-RU" sz="1400" kern="100" dirty="0">
                    <a:effectLst/>
                    <a:ea typeface="Aptos" panose="020B0004020202020204" pitchFamily="34" charset="0"/>
                    <a:cs typeface="Times New Roman" panose="02020603050405020304" pitchFamily="18" charset="0"/>
                  </a:rPr>
                  <a:t>на 1:</a:t>
                </a:r>
                <a:endParaRPr lang="ru-RU" sz="1200" kern="100" dirty="0">
                  <a:effectLst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404B56E-B083-3B9A-D872-0FD7F8006A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1527" y="1555138"/>
                <a:ext cx="5178773" cy="4167679"/>
              </a:xfrm>
              <a:prstGeom prst="rect">
                <a:avLst/>
              </a:prstGeom>
              <a:blipFill>
                <a:blip r:embed="rId2"/>
                <a:stretch>
                  <a:fillRect l="-489" r="-244" b="-6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F2DBA04A-8B19-9FF7-BCDD-B6D30DFF0633}"/>
              </a:ext>
            </a:extLst>
          </p:cNvPr>
          <p:cNvSpPr txBox="1"/>
          <p:nvPr/>
        </p:nvSpPr>
        <p:spPr>
          <a:xfrm>
            <a:off x="6375400" y="2582950"/>
            <a:ext cx="4785073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math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*</a:t>
            </a:r>
          </a:p>
          <a:p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cnt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0</a:t>
            </a:r>
          </a:p>
          <a:p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x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range (-12,1):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y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range (0,21):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x &lt; 0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y &gt; -x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y &lt; -x + 8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x &gt; -8 * sqrt(2):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cnt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+= 1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cnt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2979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72956BC-EB2C-EFB8-78F0-9263DECE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27" y="492917"/>
            <a:ext cx="8977511" cy="1073825"/>
          </a:xfrm>
        </p:spPr>
        <p:txBody>
          <a:bodyPr>
            <a:normAutofit/>
          </a:bodyPr>
          <a:lstStyle/>
          <a:p>
            <a:r>
              <a:rPr lang="ru-RU" dirty="0"/>
              <a:t>Задание </a:t>
            </a:r>
            <a:r>
              <a:rPr lang="en-US" dirty="0"/>
              <a:t>6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5A21B1-6EFD-8F92-989B-164C2728FD97}"/>
              </a:ext>
            </a:extLst>
          </p:cNvPr>
          <p:cNvSpPr txBox="1"/>
          <p:nvPr/>
        </p:nvSpPr>
        <p:spPr>
          <a:xfrm>
            <a:off x="1344809" y="3061535"/>
            <a:ext cx="41754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7DC3824-9281-F06D-0D7B-B1BB3FEF73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491" y="1443632"/>
            <a:ext cx="9246547" cy="4478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37974" tIns="45720" rIns="91440" bIns="0" numCol="1" anchor="ctr" anchorCtr="0" compatLnSpc="1">
            <a:prstTxWarp prst="textNoShape">
              <a:avLst/>
            </a:prstTxWarp>
            <a:spAutoFit/>
          </a:bodyPr>
          <a:lstStyle>
            <a:lvl1pPr indent="409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095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Решение </a:t>
            </a:r>
            <a:r>
              <a:rPr kumimoji="0" lang="ru-RU" altLang="ru-RU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c</a:t>
            </a:r>
            <a:r>
              <a:rPr kumimoji="0" lang="ru-RU" alt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использованием модуля </a:t>
            </a:r>
            <a:r>
              <a:rPr kumimoji="0" lang="en-US" alt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turtle </a:t>
            </a:r>
            <a:r>
              <a:rPr kumimoji="0" lang="en-US" altLang="ru-RU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в</a:t>
            </a:r>
            <a:r>
              <a:rPr kumimoji="0" lang="en-US" alt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Python + </a:t>
            </a:r>
            <a:r>
              <a:rPr kumimoji="0" lang="en-US" altLang="ru-RU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перебор</a:t>
            </a:r>
            <a:endParaRPr kumimoji="0" lang="en-US" altLang="ru-RU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В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Python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есть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стандартный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модуль</a:t>
            </a:r>
            <a:r>
              <a:rPr kumimoji="0" lang="en-US" alt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turtle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в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котором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реализована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«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черепашья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графика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»;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его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можно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использовать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для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того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чтобы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построить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заданную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фигуру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en-US" altLang="ru-RU" sz="1050" dirty="0">
              <a:latin typeface="+mn-lt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from 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turtle</a:t>
            </a:r>
            <a:r>
              <a:rPr kumimoji="0" lang="en-US" alt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import 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*</a:t>
            </a:r>
            <a:r>
              <a:rPr kumimoji="0" lang="en-US" alt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#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подключение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модуля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Черепаха</a:t>
            </a:r>
            <a:b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</a:br>
            <a:r>
              <a:rPr kumimoji="0" lang="en-US" alt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from 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math</a:t>
            </a:r>
            <a:r>
              <a:rPr kumimoji="0" lang="en-US" alt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import 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*</a:t>
            </a:r>
            <a:br>
              <a:rPr kumimoji="0" lang="en-US" alt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</a:b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tracer(2)           #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ускорение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анимации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пера</a:t>
            </a:r>
            <a:b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</a:b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m = 15              #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масштаб</a:t>
            </a:r>
            <a:b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</a:b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left(90)</a:t>
            </a:r>
            <a:r>
              <a:rPr kumimoji="0" lang="en-US" alt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           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#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развернуть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Черепаху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"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на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север</a:t>
            </a:r>
            <a:r>
              <a:rPr lang="en-US" altLang="ru-RU" sz="1600" dirty="0"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”</a:t>
            </a:r>
            <a:endParaRPr lang="ru-RU" altLang="ru-RU" sz="105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переменная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m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задает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масштаб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–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длину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единичного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отрезка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на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плоскости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в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пикселях</a:t>
            </a:r>
            <a:endParaRPr kumimoji="0" lang="en-US" alt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ea typeface="Aptos" panose="020B00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</a:rPr>
              <a:t>Пропишем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</a:rPr>
              <a:t>алгоритм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</a:rPr>
              <a:t>,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</a:rPr>
              <a:t>заданный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</a:rPr>
              <a:t>в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</a:rPr>
              <a:t>условии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</a:rPr>
              <a:t>задачи</a:t>
            </a:r>
            <a:endParaRPr kumimoji="0" lang="en-US" alt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ea typeface="Aptos" panose="020B00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right(315)    #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вправо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на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315</a:t>
            </a:r>
            <a:b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</a:rPr>
            </a:b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pendown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()     #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опустить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хвост</a:t>
            </a:r>
            <a:b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Aptos" panose="020B0004020202020204" pitchFamily="34" charset="0"/>
              </a:rPr>
            </a:br>
            <a:r>
              <a:rPr kumimoji="0" lang="en-US" alt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for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i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in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range(7):</a:t>
            </a:r>
            <a:b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</a:b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   forward(16 * m) #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вперед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на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16 (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умножаем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на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масштаб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)</a:t>
            </a:r>
            <a:b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</a:b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   right(45)       #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вправо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на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45</a:t>
            </a:r>
            <a:b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</a:b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   forward(8 * m)  #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вперед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на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8 (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умножаем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на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масштаб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)</a:t>
            </a:r>
            <a:b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</a:b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   right(135)      #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вправо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на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135</a:t>
            </a:r>
            <a:b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</a:b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penup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()             #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поднять</a:t>
            </a: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</a:t>
            </a:r>
            <a:r>
              <a:rPr kumimoji="0" lang="en-US" alt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хвост</a:t>
            </a:r>
            <a:r>
              <a:rPr kumimoji="0" lang="en-US" altLang="ru-RU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kumimoji="0" lang="en-US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9087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72956BC-EB2C-EFB8-78F0-9263DECE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27" y="492917"/>
            <a:ext cx="8977511" cy="1073825"/>
          </a:xfrm>
        </p:spPr>
        <p:txBody>
          <a:bodyPr>
            <a:normAutofit/>
          </a:bodyPr>
          <a:lstStyle/>
          <a:p>
            <a:r>
              <a:rPr lang="ru-RU" dirty="0"/>
              <a:t>Задание </a:t>
            </a:r>
            <a:r>
              <a:rPr lang="en-US" dirty="0"/>
              <a:t>6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5A21B1-6EFD-8F92-989B-164C2728FD97}"/>
              </a:ext>
            </a:extLst>
          </p:cNvPr>
          <p:cNvSpPr txBox="1"/>
          <p:nvPr/>
        </p:nvSpPr>
        <p:spPr>
          <a:xfrm>
            <a:off x="1344809" y="3061535"/>
            <a:ext cx="41754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7DC3824-9281-F06D-0D7B-B1BB3FEF73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08" y="1566742"/>
                <a:ext cx="10469492" cy="43899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637974" tIns="45720" rIns="91440" bIns="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indent="40957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indent="0" algn="just">
                  <a:lnSpc>
                    <a:spcPct val="115000"/>
                  </a:lnSpc>
                </a:pPr>
                <a:r>
                  <a:rPr lang="ru-RU" sz="1600" kern="100" dirty="0">
                    <a:effectLst/>
                    <a:latin typeface="+mn-lt"/>
                    <a:ea typeface="Aptos" panose="020B0004020202020204" pitchFamily="34" charset="0"/>
                    <a:cs typeface="Times New Roman" panose="02020603050405020304" pitchFamily="18" charset="0"/>
                  </a:rPr>
                  <a:t>организуем цикл, в котором перебираем значения </a:t>
                </a:r>
                <a14:m>
                  <m:oMath xmlns:m="http://schemas.openxmlformats.org/officeDocument/2006/math">
                    <m:r>
                      <a:rPr lang="ru-RU" sz="1600" i="1" kern="10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ru-RU" sz="1600" kern="10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ru-RU" sz="1600" kern="100" dirty="0">
                    <a:effectLst/>
                    <a:latin typeface="+mn-lt"/>
                    <a:ea typeface="Aptos" panose="020B0004020202020204" pitchFamily="34" charset="0"/>
                    <a:cs typeface="Times New Roman" panose="02020603050405020304" pitchFamily="18" charset="0"/>
                  </a:rPr>
                  <a:t>от -12 до 1 и значения </a:t>
                </a:r>
                <a14:m>
                  <m:oMath xmlns:m="http://schemas.openxmlformats.org/officeDocument/2006/math">
                    <m:r>
                      <a:rPr lang="ru-RU" sz="1600" i="1" kern="10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𝑦</m:t>
                    </m:r>
                  </m:oMath>
                </a14:m>
                <a:r>
                  <a:rPr lang="ru-RU" sz="1600" kern="100" dirty="0">
                    <a:effectLst/>
                    <a:latin typeface="+mn-lt"/>
                    <a:ea typeface="Aptos" panose="020B0004020202020204" pitchFamily="34" charset="0"/>
                    <a:cs typeface="Times New Roman" panose="02020603050405020304" pitchFamily="18" charset="0"/>
                  </a:rPr>
                  <a:t> от -1 до 21; для каждой пары (</a:t>
                </a:r>
                <a14:m>
                  <m:oMath xmlns:m="http://schemas.openxmlformats.org/officeDocument/2006/math">
                    <m:r>
                      <a:rPr lang="ru-RU" sz="1600" i="1" kern="10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ru-RU" sz="1600" kern="10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,  </m:t>
                    </m:r>
                    <m:r>
                      <a:rPr lang="ru-RU" sz="1600" i="1" kern="10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𝑦</m:t>
                    </m:r>
                  </m:oMath>
                </a14:m>
                <a:r>
                  <a:rPr lang="ru-RU" sz="1600" kern="100" dirty="0">
                    <a:effectLst/>
                    <a:latin typeface="+mn-lt"/>
                    <a:ea typeface="Aptos" panose="020B0004020202020204" pitchFamily="34" charset="0"/>
                    <a:cs typeface="Times New Roman" panose="02020603050405020304" pitchFamily="18" charset="0"/>
                  </a:rPr>
                  <a:t>) проверяем все четыре условия;</a:t>
                </a:r>
              </a:p>
              <a:p>
                <a:pPr marL="457200">
                  <a:lnSpc>
                    <a:spcPct val="115000"/>
                  </a:lnSpc>
                  <a:tabLst>
                    <a:tab pos="6979920" algn="l"/>
                    <a:tab pos="7561580" algn="l"/>
                    <a:tab pos="8143240" algn="l"/>
                    <a:tab pos="8724900" algn="l"/>
                    <a:tab pos="9306560" algn="l"/>
                  </a:tabLst>
                </a:pPr>
                <a:r>
                  <a:rPr lang="en-US" sz="1600" kern="100" dirty="0" err="1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cnt</a:t>
                </a:r>
                <a:r>
                  <a:rPr lang="en-US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 = 0 #</a:t>
                </a:r>
                <a:r>
                  <a:rPr lang="en-US" sz="1600" kern="100" dirty="0" err="1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к</a:t>
                </a:r>
                <a:r>
                  <a:rPr lang="ru-RU" sz="1600" kern="100" dirty="0" err="1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оличество</a:t>
                </a:r>
                <a:r>
                  <a:rPr lang="ru-RU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 попавших точек</a:t>
                </a:r>
                <a:r>
                  <a:rPr lang="en-US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  </a:t>
                </a:r>
                <a:br>
                  <a:rPr lang="en-US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</a:br>
                <a:r>
                  <a:rPr lang="en-US" sz="1600" b="1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for</a:t>
                </a:r>
                <a:r>
                  <a:rPr lang="en-US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 x </a:t>
                </a:r>
                <a:r>
                  <a:rPr lang="en-US" sz="1600" b="1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in</a:t>
                </a:r>
                <a:r>
                  <a:rPr lang="en-US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 range (-20,0):</a:t>
                </a:r>
                <a:br>
                  <a:rPr lang="en-US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</a:br>
                <a:r>
                  <a:rPr lang="en-US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  </a:t>
                </a:r>
                <a:r>
                  <a:rPr lang="en-US" sz="1600" b="1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for</a:t>
                </a:r>
                <a:r>
                  <a:rPr lang="en-US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 y </a:t>
                </a:r>
                <a:r>
                  <a:rPr lang="en-US" sz="1600" b="1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in</a:t>
                </a:r>
                <a:r>
                  <a:rPr lang="en-US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 range (0,20):</a:t>
                </a:r>
                <a:endParaRPr lang="ru-RU" sz="1600" kern="100" dirty="0">
                  <a:effectLst/>
                  <a:latin typeface="Courier New" panose="02070309020205020404" pitchFamily="49" charset="0"/>
                  <a:ea typeface="Aptos" panose="020B0004020202020204" pitchFamily="34" charset="0"/>
                  <a:cs typeface="Courier New" panose="02070309020205020404" pitchFamily="49" charset="0"/>
                </a:endParaRPr>
              </a:p>
              <a:p>
                <a:pPr marL="457200" indent="450215" algn="just">
                  <a:lnSpc>
                    <a:spcPct val="115000"/>
                  </a:lnSpc>
                </a:pPr>
                <a:r>
                  <a:rPr lang="en-US" sz="1600" kern="100" dirty="0" err="1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goto</a:t>
                </a:r>
                <a:r>
                  <a:rPr lang="ru-RU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 (</a:t>
                </a:r>
                <a:r>
                  <a:rPr lang="en-US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x</a:t>
                </a:r>
                <a:r>
                  <a:rPr lang="ru-RU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 * </a:t>
                </a:r>
                <a:r>
                  <a:rPr lang="en-US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m</a:t>
                </a:r>
                <a:r>
                  <a:rPr lang="ru-RU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, </a:t>
                </a:r>
                <a:r>
                  <a:rPr lang="en-US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y</a:t>
                </a:r>
                <a:r>
                  <a:rPr lang="ru-RU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 * </a:t>
                </a:r>
                <a:r>
                  <a:rPr lang="en-US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m</a:t>
                </a:r>
                <a:r>
                  <a:rPr lang="ru-RU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) #переместить Черепаху в координатную плоскость	</a:t>
                </a:r>
              </a:p>
              <a:p>
                <a:pPr marL="457200" indent="450215" algn="just">
                  <a:lnSpc>
                    <a:spcPct val="115000"/>
                  </a:lnSpc>
                </a:pPr>
                <a:r>
                  <a:rPr lang="ru-RU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    </a:t>
                </a:r>
                <a:r>
                  <a:rPr lang="en-US" sz="1600" b="1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if</a:t>
                </a:r>
                <a:r>
                  <a:rPr lang="en-US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 x &lt; 0 </a:t>
                </a:r>
                <a:r>
                  <a:rPr lang="en-US" sz="1600" b="1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and</a:t>
                </a:r>
                <a:r>
                  <a:rPr lang="en-US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 y &gt; -x </a:t>
                </a:r>
                <a:r>
                  <a:rPr lang="en-US" sz="1600" b="1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and</a:t>
                </a:r>
                <a:r>
                  <a:rPr lang="en-US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 y &lt; -x + 8 </a:t>
                </a:r>
                <a:r>
                  <a:rPr lang="en-US" sz="1600" b="1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and</a:t>
                </a:r>
                <a:r>
                  <a:rPr lang="en-US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 x &gt; -8 * sqrt(2):</a:t>
                </a:r>
                <a:endParaRPr lang="ru-RU" sz="1600" kern="100" dirty="0">
                  <a:effectLst/>
                  <a:latin typeface="Courier New" panose="02070309020205020404" pitchFamily="49" charset="0"/>
                  <a:ea typeface="Aptos" panose="020B0004020202020204" pitchFamily="34" charset="0"/>
                  <a:cs typeface="Courier New" panose="02070309020205020404" pitchFamily="49" charset="0"/>
                </a:endParaRPr>
              </a:p>
              <a:p>
                <a:pPr lvl="0" indent="0" algn="just">
                  <a:lnSpc>
                    <a:spcPct val="115000"/>
                  </a:lnSpc>
                </a:pPr>
                <a:r>
                  <a:rPr lang="ru-RU" sz="1600" kern="100" dirty="0">
                    <a:effectLst/>
                    <a:latin typeface="+mn-lt"/>
                    <a:ea typeface="Aptos" panose="020B0004020202020204" pitchFamily="34" charset="0"/>
                    <a:cs typeface="Times New Roman" panose="02020603050405020304" pitchFamily="18" charset="0"/>
                  </a:rPr>
                  <a:t>зададим цвет и толщину точки, если она попала внутрь параллелограмма, и увеличим счётчик </a:t>
                </a:r>
                <a:r>
                  <a:rPr lang="en-US" sz="1600" b="1" kern="100" dirty="0">
                    <a:effectLst/>
                    <a:latin typeface="+mn-lt"/>
                    <a:ea typeface="Aptos" panose="020B0004020202020204" pitchFamily="34" charset="0"/>
                    <a:cs typeface="Times New Roman" panose="02020603050405020304" pitchFamily="18" charset="0"/>
                  </a:rPr>
                  <a:t>count </a:t>
                </a:r>
                <a:r>
                  <a:rPr lang="ru-RU" sz="1600" kern="100" dirty="0">
                    <a:effectLst/>
                    <a:latin typeface="+mn-lt"/>
                    <a:ea typeface="Aptos" panose="020B0004020202020204" pitchFamily="34" charset="0"/>
                    <a:cs typeface="Times New Roman" panose="02020603050405020304" pitchFamily="18" charset="0"/>
                  </a:rPr>
                  <a:t>на 1:</a:t>
                </a:r>
              </a:p>
              <a:p>
                <a:pPr marL="457200" indent="450215">
                  <a:lnSpc>
                    <a:spcPct val="115000"/>
                  </a:lnSpc>
                </a:pPr>
                <a:r>
                  <a:rPr lang="en-US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dot</a:t>
                </a:r>
                <a:r>
                  <a:rPr lang="ru-RU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 (3, '</a:t>
                </a:r>
                <a:r>
                  <a:rPr lang="en-US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red</a:t>
                </a:r>
                <a:r>
                  <a:rPr lang="ru-RU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')</a:t>
                </a:r>
                <a:r>
                  <a:rPr lang="ru-RU" sz="1600" b="1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 </a:t>
                </a:r>
                <a:r>
                  <a:rPr lang="ru-RU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# (толщина, цвет – красный) точка находится внутри параллелограмма</a:t>
                </a:r>
              </a:p>
              <a:p>
                <a:pPr marL="457200" indent="450215">
                  <a:lnSpc>
                    <a:spcPct val="115000"/>
                  </a:lnSpc>
                </a:pPr>
                <a:r>
                  <a:rPr lang="en-US" sz="1600" kern="100" dirty="0" err="1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cnt</a:t>
                </a:r>
                <a:r>
                  <a:rPr lang="ru-RU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 += 1</a:t>
                </a:r>
              </a:p>
              <a:p>
                <a:pPr lvl="0" indent="0">
                  <a:lnSpc>
                    <a:spcPct val="115000"/>
                  </a:lnSpc>
                </a:pPr>
                <a:r>
                  <a:rPr lang="ru-RU" sz="1600" kern="100" dirty="0">
                    <a:effectLst/>
                    <a:latin typeface="+mn-lt"/>
                    <a:ea typeface="Aptos" panose="020B0004020202020204" pitchFamily="34" charset="0"/>
                    <a:cs typeface="Times New Roman" panose="02020603050405020304" pitchFamily="18" charset="0"/>
                  </a:rPr>
                  <a:t>иной цвет зададим для точки, если она не попала внутрь параллелограмма, например, черный</a:t>
                </a:r>
              </a:p>
              <a:p>
                <a:pPr marL="457200" indent="450215">
                  <a:lnSpc>
                    <a:spcPct val="115000"/>
                  </a:lnSpc>
                </a:pPr>
                <a:r>
                  <a:rPr lang="en-US" sz="1600" b="1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else</a:t>
                </a:r>
                <a:r>
                  <a:rPr lang="ru-RU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:</a:t>
                </a:r>
              </a:p>
              <a:p>
                <a:pPr marL="457200" indent="450215">
                  <a:lnSpc>
                    <a:spcPct val="115000"/>
                  </a:lnSpc>
                  <a:spcAft>
                    <a:spcPts val="800"/>
                  </a:spcAft>
                </a:pPr>
                <a:r>
                  <a:rPr lang="ru-RU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   </a:t>
                </a:r>
                <a:r>
                  <a:rPr lang="en-US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dot</a:t>
                </a:r>
                <a:r>
                  <a:rPr lang="ru-RU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 (3, '</a:t>
                </a:r>
                <a:r>
                  <a:rPr lang="en-US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black</a:t>
                </a:r>
                <a:r>
                  <a:rPr lang="ru-RU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')</a:t>
                </a:r>
                <a:r>
                  <a:rPr lang="ru-RU" sz="1600" b="1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 </a:t>
                </a:r>
                <a:r>
                  <a:rPr lang="ru-RU" sz="1600" kern="100" dirty="0">
                    <a:effectLst/>
                    <a:latin typeface="Courier New" panose="02070309020205020404" pitchFamily="49" charset="0"/>
                    <a:ea typeface="Aptos" panose="020B0004020202020204" pitchFamily="34" charset="0"/>
                    <a:cs typeface="Courier New" panose="02070309020205020404" pitchFamily="49" charset="0"/>
                  </a:rPr>
                  <a:t># черная точка не находится внутри параллелограмма</a:t>
                </a:r>
              </a:p>
              <a:p>
                <a:pPr marL="0" marR="0" lvl="0" indent="409575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ru-RU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cs typeface="Courier New" panose="02070309020205020404" pitchFamily="49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7DC3824-9281-F06D-0D7B-B1BB3FEF73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3808" y="1566742"/>
                <a:ext cx="10469492" cy="43899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23313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72956BC-EB2C-EFB8-78F0-9263DECE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27" y="492917"/>
            <a:ext cx="8977511" cy="1073825"/>
          </a:xfrm>
        </p:spPr>
        <p:txBody>
          <a:bodyPr>
            <a:normAutofit/>
          </a:bodyPr>
          <a:lstStyle/>
          <a:p>
            <a:r>
              <a:rPr lang="ru-RU" dirty="0"/>
              <a:t>Задание </a:t>
            </a:r>
            <a:r>
              <a:rPr lang="en-US" dirty="0"/>
              <a:t>6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5A21B1-6EFD-8F92-989B-164C2728FD97}"/>
              </a:ext>
            </a:extLst>
          </p:cNvPr>
          <p:cNvSpPr txBox="1"/>
          <p:nvPr/>
        </p:nvSpPr>
        <p:spPr>
          <a:xfrm>
            <a:off x="1344809" y="3061535"/>
            <a:ext cx="41754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D5DBE8-A704-E90F-9236-5159EECA00F9}"/>
              </a:ext>
            </a:extLst>
          </p:cNvPr>
          <p:cNvSpPr txBox="1"/>
          <p:nvPr/>
        </p:nvSpPr>
        <p:spPr>
          <a:xfrm>
            <a:off x="2070100" y="2367498"/>
            <a:ext cx="3746500" cy="20651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1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выведем счет точек по каждой из колонок, зададим цвет</a:t>
            </a:r>
            <a:endParaRPr lang="en-US" sz="1400" kern="100" dirty="0"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r>
              <a:rPr lang="en-US" sz="1600" kern="100" dirty="0"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write</a:t>
            </a:r>
            <a:r>
              <a:rPr lang="ru-RU" sz="1600" kern="100" dirty="0"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(</a:t>
            </a:r>
            <a:r>
              <a:rPr lang="en-US" sz="1600" kern="100" dirty="0"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count</a:t>
            </a:r>
            <a:r>
              <a:rPr lang="ru-RU" sz="1600" kern="100" dirty="0"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)    </a:t>
            </a:r>
            <a:endParaRPr lang="en-US" sz="1400" kern="100" dirty="0">
              <a:latin typeface="Courier New" panose="02070309020205020404" pitchFamily="49" charset="0"/>
              <a:ea typeface="Aptos" panose="020B0004020202020204" pitchFamily="34" charset="0"/>
              <a:cs typeface="Courier New" panose="02070309020205020404" pitchFamily="49" charset="0"/>
            </a:endParaRPr>
          </a:p>
          <a:p>
            <a:pPr lvl="0">
              <a:lnSpc>
                <a:spcPct val="115000"/>
              </a:lnSpc>
            </a:pPr>
            <a:r>
              <a:rPr lang="en-US" sz="1600" kern="100" dirty="0"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color</a:t>
            </a:r>
            <a:r>
              <a:rPr lang="ru-RU" sz="1600" kern="100" dirty="0"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('</a:t>
            </a:r>
            <a:r>
              <a:rPr lang="en-US" sz="1600" kern="100" dirty="0"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red</a:t>
            </a:r>
            <a:r>
              <a:rPr lang="ru-RU" sz="1600" kern="100" dirty="0"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')  #количество красных точек по колонкам</a:t>
            </a:r>
            <a:endParaRPr lang="en-US" sz="1400" kern="100" dirty="0">
              <a:latin typeface="Courier New" panose="02070309020205020404" pitchFamily="49" charset="0"/>
              <a:ea typeface="Aptos" panose="020B0004020202020204" pitchFamily="34" charset="0"/>
              <a:cs typeface="Courier New" panose="02070309020205020404" pitchFamily="49" charset="0"/>
            </a:endParaRPr>
          </a:p>
          <a:p>
            <a:pPr lvl="0">
              <a:lnSpc>
                <a:spcPct val="115000"/>
              </a:lnSpc>
            </a:pPr>
            <a:r>
              <a:rPr lang="en-US" sz="1600" kern="100" dirty="0" err="1"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mainloop</a:t>
            </a:r>
            <a:r>
              <a:rPr lang="en-US" sz="1600" kern="100" dirty="0"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()</a:t>
            </a:r>
            <a:r>
              <a:rPr lang="en-US" sz="1600" b="1" kern="100" dirty="0"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 </a:t>
            </a:r>
            <a:r>
              <a:rPr lang="ru-RU" sz="1600" b="1" kern="100" dirty="0"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 </a:t>
            </a:r>
            <a:r>
              <a:rPr lang="en-US" sz="1600" kern="100" dirty="0"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#</a:t>
            </a:r>
            <a:r>
              <a:rPr lang="ru-RU" sz="1600" kern="100" dirty="0"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создание графического интерфейса</a:t>
            </a:r>
            <a:r>
              <a:rPr lang="ru-RU" sz="1600" b="1" kern="100" dirty="0">
                <a:effectLst/>
                <a:latin typeface="Courier New" panose="02070309020205020404" pitchFamily="49" charset="0"/>
                <a:ea typeface="Aptos" panose="020B0004020202020204" pitchFamily="34" charset="0"/>
                <a:cs typeface="Courier New" panose="02070309020205020404" pitchFamily="49" charset="0"/>
              </a:rPr>
              <a:t> </a:t>
            </a:r>
            <a:endParaRPr lang="ru-RU" sz="1400" kern="100" dirty="0">
              <a:effectLst/>
              <a:latin typeface="Courier New" panose="02070309020205020404" pitchFamily="49" charset="0"/>
              <a:ea typeface="Aptos" panose="020B0004020202020204" pitchFamily="34" charset="0"/>
              <a:cs typeface="Courier New" panose="02070309020205020404" pitchFamily="49" charset="0"/>
            </a:endParaRPr>
          </a:p>
        </p:txBody>
      </p:sp>
      <p:pic>
        <p:nvPicPr>
          <p:cNvPr id="6" name="Рисунок 5" descr="Изображение выглядит как снимок экрана, текст, линия, График&#10;&#10;Автоматически созданное описание">
            <a:extLst>
              <a:ext uri="{FF2B5EF4-FFF2-40B4-BE49-F238E27FC236}">
                <a16:creationId xmlns:a16="http://schemas.microsoft.com/office/drawing/2014/main" id="{3EA6A6B6-F00A-E062-5634-33EFA4BA7F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02" y="1664652"/>
            <a:ext cx="4174150" cy="3528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9021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72956BC-EB2C-EFB8-78F0-9263DECE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27" y="492917"/>
            <a:ext cx="8977511" cy="1073825"/>
          </a:xfrm>
        </p:spPr>
        <p:txBody>
          <a:bodyPr>
            <a:normAutofit/>
          </a:bodyPr>
          <a:lstStyle/>
          <a:p>
            <a:r>
              <a:rPr lang="ru-RU" dirty="0"/>
              <a:t>Задание 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162BF1-A55E-7EA1-B084-4A7590DFB8B2}"/>
              </a:ext>
            </a:extLst>
          </p:cNvPr>
          <p:cNvSpPr txBox="1"/>
          <p:nvPr/>
        </p:nvSpPr>
        <p:spPr>
          <a:xfrm>
            <a:off x="1031526" y="1664652"/>
            <a:ext cx="100428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Еще одним достаточно сложным для обучающихся является задание № 8, его в 2023 году выполнило менее 30% от всех сдающих экзамен выпускников. Сложность этого задания заключается в слабых знаниях комбинаторики.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B7E762-0A7D-1340-306E-2000D52EDE71}"/>
              </a:ext>
            </a:extLst>
          </p:cNvPr>
          <p:cNvSpPr txBox="1"/>
          <p:nvPr/>
        </p:nvSpPr>
        <p:spPr>
          <a:xfrm>
            <a:off x="1031526" y="2685892"/>
            <a:ext cx="5569671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Для начала необходимо отметить, что для каждого типа задачи будет написан отдельный шаблон программного кода. Но при этом при решении с помощью программы на языке </a:t>
            </a:r>
            <a:r>
              <a:rPr lang="en" sz="1600" dirty="0"/>
              <a:t>Python </a:t>
            </a:r>
            <a:r>
              <a:rPr lang="ru-RU" sz="1600" dirty="0"/>
              <a:t>удобно использовать функции из модуля 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itertools</a:t>
            </a:r>
            <a:r>
              <a:rPr lang="en" sz="1600" dirty="0"/>
              <a:t>:</a:t>
            </a:r>
          </a:p>
          <a:p>
            <a:pPr algn="just"/>
            <a:endParaRPr lang="en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09A0F8-F954-C7C0-5941-4A830C862568}"/>
              </a:ext>
            </a:extLst>
          </p:cNvPr>
          <p:cNvSpPr txBox="1"/>
          <p:nvPr/>
        </p:nvSpPr>
        <p:spPr>
          <a:xfrm>
            <a:off x="6601197" y="2587982"/>
            <a:ext cx="4473202" cy="30469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" sz="1600" dirty="0"/>
              <a:t>combinations – </a:t>
            </a:r>
            <a:r>
              <a:rPr lang="ru-RU" sz="1600" dirty="0"/>
              <a:t>комбинации, например,</a:t>
            </a:r>
          </a:p>
          <a:p>
            <a:pPr algn="just"/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itertools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combinations</a:t>
            </a:r>
          </a:p>
          <a:p>
            <a:pPr algn="just"/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cmb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list(combinations('ABC', 2))</a:t>
            </a:r>
          </a:p>
          <a:p>
            <a:pPr algn="just"/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cmb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algn="just"/>
            <a:r>
              <a:rPr lang="en" sz="1600" dirty="0"/>
              <a:t>// </a:t>
            </a:r>
            <a:r>
              <a:rPr lang="ru-RU" sz="1600" dirty="0"/>
              <a:t>Результат: [('</a:t>
            </a:r>
            <a:r>
              <a:rPr lang="en" sz="1600" dirty="0"/>
              <a:t>A', 'B'), ('A', 'C'), ('B', 'C')]</a:t>
            </a:r>
          </a:p>
          <a:p>
            <a:pPr algn="just"/>
            <a:r>
              <a:rPr lang="en" sz="1600" dirty="0">
                <a:cs typeface="Courier New" panose="02070309020205020404" pitchFamily="49" charset="0"/>
              </a:rPr>
              <a:t>permutations – </a:t>
            </a:r>
            <a:r>
              <a:rPr lang="ru-RU" sz="1600" dirty="0">
                <a:cs typeface="Courier New" panose="02070309020205020404" pitchFamily="49" charset="0"/>
              </a:rPr>
              <a:t>перестановки, например,</a:t>
            </a:r>
          </a:p>
          <a:p>
            <a:pPr algn="just"/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itertools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permutations</a:t>
            </a:r>
          </a:p>
          <a:p>
            <a:pPr algn="just"/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cmb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list(permutations('ABC'))</a:t>
            </a:r>
          </a:p>
          <a:p>
            <a:pPr algn="just"/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cmb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algn="just"/>
            <a:r>
              <a:rPr lang="en" sz="1600" dirty="0"/>
              <a:t>// </a:t>
            </a:r>
            <a:r>
              <a:rPr lang="ru-RU" sz="1600" dirty="0"/>
              <a:t>Результат: [('</a:t>
            </a:r>
            <a:r>
              <a:rPr lang="en" sz="1600" dirty="0"/>
              <a:t>A', 'B', 'C'), ('A', 'C', 'B'),</a:t>
            </a:r>
          </a:p>
          <a:p>
            <a:pPr algn="just"/>
            <a:r>
              <a:rPr lang="en" sz="1600" dirty="0"/>
              <a:t>// ('B', 'A', 'C'), ('B', 'C', 'A'), ('C', 'A', 'B'),</a:t>
            </a:r>
          </a:p>
          <a:p>
            <a:pPr algn="just"/>
            <a:r>
              <a:rPr lang="en" sz="1600" dirty="0"/>
              <a:t>// ('C', 'B', 'A')]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2FEDFCF-ED7B-442E-AEF5-66280022D604}"/>
              </a:ext>
            </a:extLst>
          </p:cNvPr>
          <p:cNvSpPr txBox="1"/>
          <p:nvPr/>
        </p:nvSpPr>
        <p:spPr>
          <a:xfrm>
            <a:off x="1031526" y="3729544"/>
            <a:ext cx="5483596" cy="21236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" sz="1600" dirty="0"/>
              <a:t>product – </a:t>
            </a:r>
            <a:r>
              <a:rPr lang="ru-RU" sz="1600" dirty="0"/>
              <a:t>декартово произведение (все возможные слова заданной длины, составленные из данного алфавита), например:</a:t>
            </a:r>
          </a:p>
          <a:p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itertools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product</a:t>
            </a:r>
          </a:p>
          <a:p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cmb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list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(product('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ABC',repeat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=2))</a:t>
            </a:r>
          </a:p>
          <a:p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print( 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cmb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)</a:t>
            </a:r>
          </a:p>
          <a:p>
            <a:r>
              <a:rPr lang="en" sz="1600" dirty="0"/>
              <a:t>// </a:t>
            </a:r>
            <a:r>
              <a:rPr lang="ru-RU" sz="1600" dirty="0"/>
              <a:t>Результат: [('</a:t>
            </a:r>
            <a:r>
              <a:rPr lang="en" sz="1600" dirty="0"/>
              <a:t>A', 'A'), ('A', 'B'), ('A', 'C'), ('B', 'A'),</a:t>
            </a:r>
          </a:p>
          <a:p>
            <a:r>
              <a:rPr lang="en" sz="1600" dirty="0"/>
              <a:t>// ('B', 'B'), ('B', 'C'), ('C', 'A'), ('C', 'B'), ('C', 'C')]</a:t>
            </a:r>
          </a:p>
        </p:txBody>
      </p:sp>
    </p:spTree>
    <p:extLst>
      <p:ext uri="{BB962C8B-B14F-4D97-AF65-F5344CB8AC3E}">
        <p14:creationId xmlns:p14="http://schemas.microsoft.com/office/powerpoint/2010/main" val="6635996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72956BC-EB2C-EFB8-78F0-9263DECE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27" y="492917"/>
            <a:ext cx="8977511" cy="1073825"/>
          </a:xfrm>
        </p:spPr>
        <p:txBody>
          <a:bodyPr>
            <a:normAutofit/>
          </a:bodyPr>
          <a:lstStyle/>
          <a:p>
            <a:r>
              <a:rPr lang="ru-RU" dirty="0"/>
              <a:t>Задание 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162BF1-A55E-7EA1-B084-4A7590DFB8B2}"/>
              </a:ext>
            </a:extLst>
          </p:cNvPr>
          <p:cNvSpPr txBox="1"/>
          <p:nvPr/>
        </p:nvSpPr>
        <p:spPr>
          <a:xfrm>
            <a:off x="1031526" y="1664652"/>
            <a:ext cx="10042873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Рассмотрим первый тип задачи на системы счисления:</a:t>
            </a:r>
          </a:p>
          <a:p>
            <a:pPr algn="just"/>
            <a:r>
              <a:rPr lang="ru-RU" i="1" dirty="0"/>
              <a:t>Определите количество </a:t>
            </a:r>
            <a:r>
              <a:rPr lang="en" i="1" dirty="0"/>
              <a:t>n-</a:t>
            </a:r>
            <a:r>
              <a:rPr lang="ru-RU" i="1" dirty="0" err="1"/>
              <a:t>значных</a:t>
            </a:r>
            <a:r>
              <a:rPr lang="ru-RU" i="1" dirty="0"/>
              <a:t> чисел, записанных в </a:t>
            </a:r>
            <a:r>
              <a:rPr lang="en" i="1" dirty="0"/>
              <a:t>n-</a:t>
            </a:r>
            <a:r>
              <a:rPr lang="ru-RU" i="1" dirty="0" err="1"/>
              <a:t>ричной</a:t>
            </a:r>
            <a:r>
              <a:rPr lang="ru-RU" i="1" dirty="0"/>
              <a:t> системе счисления, в записи которых.......</a:t>
            </a:r>
          </a:p>
          <a:p>
            <a:pPr algn="just"/>
            <a:r>
              <a:rPr lang="ru-RU" dirty="0"/>
              <a:t>Таким образом, для начала выполним подключение библиотеки </a:t>
            </a:r>
            <a:r>
              <a:rPr lang="en" dirty="0" err="1">
                <a:latin typeface="Courier New" panose="02070309020205020404" pitchFamily="49" charset="0"/>
                <a:cs typeface="Courier New" panose="02070309020205020404" pitchFamily="49" charset="0"/>
              </a:rPr>
              <a:t>itertools</a:t>
            </a:r>
            <a:r>
              <a:rPr lang="en" dirty="0"/>
              <a:t> </a:t>
            </a:r>
            <a:r>
              <a:rPr lang="ru-RU" dirty="0"/>
              <a:t>и импортируем </a:t>
            </a:r>
            <a:r>
              <a:rPr lang="en" dirty="0"/>
              <a:t>product, </a:t>
            </a:r>
            <a:r>
              <a:rPr lang="ru-RU" dirty="0"/>
              <a:t>так как в данном типе задач допустимо любая комбинация символов алфавита: </a:t>
            </a:r>
          </a:p>
          <a:p>
            <a:pPr algn="just"/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dirty="0" err="1">
                <a:latin typeface="Courier New" panose="02070309020205020404" pitchFamily="49" charset="0"/>
                <a:cs typeface="Courier New" panose="02070309020205020404" pitchFamily="49" charset="0"/>
              </a:rPr>
              <a:t>itertools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product</a:t>
            </a:r>
          </a:p>
          <a:p>
            <a:pPr algn="just"/>
            <a:r>
              <a:rPr lang="en" dirty="0"/>
              <a:t> </a:t>
            </a:r>
            <a:r>
              <a:rPr lang="ru-RU" dirty="0"/>
              <a:t>Так как нам необходимо пройтись по всем возможным комбинациям, используем цикл 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for,</a:t>
            </a:r>
            <a:r>
              <a:rPr lang="en" dirty="0"/>
              <a:t> </a:t>
            </a:r>
            <a:r>
              <a:rPr lang="ru-RU" dirty="0"/>
              <a:t>а для того, чтобы указать длину последовательности, используем 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repeat</a:t>
            </a:r>
            <a:r>
              <a:rPr lang="en" dirty="0"/>
              <a:t>:</a:t>
            </a:r>
          </a:p>
          <a:p>
            <a:pPr algn="just"/>
            <a:endParaRPr lang="en" dirty="0"/>
          </a:p>
          <a:p>
            <a:pPr algn="just"/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product("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алфавит",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repeat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длина последовательности):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Для того, чтобы узнать сколько раз в последовательности встречается/не встречается тот или иной символ алфавита, используем </a:t>
            </a:r>
            <a:r>
              <a:rPr lang="en" dirty="0"/>
              <a:t>count . </a:t>
            </a:r>
            <a:r>
              <a:rPr lang="ru-RU" dirty="0"/>
              <a:t>И если требуемое условие выполнено, то увеличиваем счетчик на единицу</a:t>
            </a:r>
          </a:p>
        </p:txBody>
      </p:sp>
    </p:spTree>
    <p:extLst>
      <p:ext uri="{BB962C8B-B14F-4D97-AF65-F5344CB8AC3E}">
        <p14:creationId xmlns:p14="http://schemas.microsoft.com/office/powerpoint/2010/main" val="200682198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72956BC-EB2C-EFB8-78F0-9263DECE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27" y="348538"/>
            <a:ext cx="8977511" cy="1073825"/>
          </a:xfrm>
        </p:spPr>
        <p:txBody>
          <a:bodyPr>
            <a:normAutofit/>
          </a:bodyPr>
          <a:lstStyle/>
          <a:p>
            <a:r>
              <a:rPr lang="ru-RU" dirty="0"/>
              <a:t>Задание 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162BF1-A55E-7EA1-B084-4A7590DFB8B2}"/>
              </a:ext>
            </a:extLst>
          </p:cNvPr>
          <p:cNvSpPr txBox="1"/>
          <p:nvPr/>
        </p:nvSpPr>
        <p:spPr>
          <a:xfrm>
            <a:off x="1031527" y="1695079"/>
            <a:ext cx="10042873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Например, известно, что в записи числа цифра 3 должна встречаться 2 раза:</a:t>
            </a:r>
          </a:p>
          <a:p>
            <a:pPr algn="just"/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i.count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('3') == 2:</a:t>
            </a:r>
          </a:p>
          <a:p>
            <a:pPr algn="just"/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k +=1</a:t>
            </a:r>
          </a:p>
          <a:p>
            <a:pPr algn="just"/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print(k)</a:t>
            </a:r>
          </a:p>
          <a:p>
            <a:pPr algn="just"/>
            <a:r>
              <a:rPr lang="ru-RU" sz="1600" dirty="0"/>
              <a:t>Если же в задании сказано, что на каком-либо определенном месте в числе должен стоять конкретная цифра, например, обязательное условие всегда должно быть то, что число не может начинаться с 0:</a:t>
            </a:r>
          </a:p>
          <a:p>
            <a:pPr algn="just"/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[0] != '0':</a:t>
            </a:r>
          </a:p>
          <a:p>
            <a:pPr algn="just"/>
            <a:r>
              <a:rPr lang="ru-RU" sz="1600" dirty="0"/>
              <a:t>либо же, на третьем месте должна стоять цифра 3:</a:t>
            </a:r>
          </a:p>
          <a:p>
            <a:pPr algn="just"/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[2] == '3':</a:t>
            </a:r>
          </a:p>
          <a:p>
            <a:pPr algn="just"/>
            <a:r>
              <a:rPr lang="ru-RU" sz="1600" dirty="0"/>
              <a:t>Также иногда требуется задать записать чисел слева направо в возрастающем или </a:t>
            </a:r>
            <a:r>
              <a:rPr lang="ru-RU" sz="1600" dirty="0" err="1"/>
              <a:t>невозрастющем</a:t>
            </a:r>
            <a:r>
              <a:rPr lang="ru-RU" sz="1600" dirty="0"/>
              <a:t> порядке. Например, в невозрастающем порядке это будет выглядеть следующим образом:</a:t>
            </a:r>
          </a:p>
          <a:p>
            <a:pPr algn="just"/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[0] &gt;= 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[1] &gt;= 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[2]:</a:t>
            </a:r>
          </a:p>
          <a:p>
            <a:pPr algn="just"/>
            <a:r>
              <a:rPr lang="ru-RU" sz="1600" dirty="0"/>
              <a:t>Если же в условии сказано, что некоторые цифры должны или не должны сто-ять рядом, то необходимо из списка получить только одну строку, для можно использовать </a:t>
            </a:r>
            <a:r>
              <a:rPr lang="en" sz="1600" dirty="0"/>
              <a:t>join. </a:t>
            </a:r>
            <a:r>
              <a:rPr lang="ru-RU" sz="1600" dirty="0"/>
              <a:t>Например, цифра 1 не должна стоять рядом с 4:</a:t>
            </a:r>
          </a:p>
          <a:p>
            <a:pPr algn="just"/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[0] != "0"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and 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"14"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not in 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"".join(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"41" not in "".join(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)):</a:t>
            </a:r>
          </a:p>
        </p:txBody>
      </p:sp>
    </p:spTree>
    <p:extLst>
      <p:ext uri="{BB962C8B-B14F-4D97-AF65-F5344CB8AC3E}">
        <p14:creationId xmlns:p14="http://schemas.microsoft.com/office/powerpoint/2010/main" val="2365830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1603FD-3798-C7A4-20A2-0DD0D0BBC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7244" y="1446955"/>
            <a:ext cx="8977511" cy="1073825"/>
          </a:xfrm>
        </p:spPr>
        <p:txBody>
          <a:bodyPr>
            <a:normAutofit fontScale="90000"/>
          </a:bodyPr>
          <a:lstStyle/>
          <a:p>
            <a:r>
              <a:rPr lang="ru-RU" dirty="0"/>
              <a:t>Задания ОГЭ по информатике, которые можно решить при помощи программирования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A1C7A052-E887-1F8F-D3E9-91C74857BF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7940" y="2483016"/>
            <a:ext cx="8977509" cy="3141785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/>
              <a:t>Задание 3</a:t>
            </a:r>
            <a:r>
              <a:rPr lang="ru-RU" sz="2000" dirty="0"/>
              <a:t> (проверка умения определять истинность составного высказывания)</a:t>
            </a:r>
          </a:p>
          <a:p>
            <a:pPr algn="just"/>
            <a:r>
              <a:rPr lang="ru-RU" sz="2000" b="1" dirty="0"/>
              <a:t>Задание 5</a:t>
            </a:r>
            <a:r>
              <a:rPr lang="ru-RU" sz="2000" dirty="0"/>
              <a:t> (проверка умения анализировать простые алгоритмы для конкретного исполнителя с фиксированным набором команд)</a:t>
            </a:r>
          </a:p>
          <a:p>
            <a:pPr algn="just"/>
            <a:r>
              <a:rPr lang="ru-RU" sz="2000" b="1" dirty="0"/>
              <a:t>Задание 6</a:t>
            </a:r>
            <a:r>
              <a:rPr lang="ru-RU" sz="2000" dirty="0"/>
              <a:t> (проверка глубокого понимания основ программирования и алгоритмов, а также умения анализировать и применять их на практике)</a:t>
            </a:r>
          </a:p>
          <a:p>
            <a:pPr algn="just"/>
            <a:r>
              <a:rPr lang="ru-RU" sz="2000" b="1" dirty="0"/>
              <a:t>Задание 10 </a:t>
            </a:r>
            <a:r>
              <a:rPr lang="ru-RU" sz="2000" dirty="0"/>
              <a:t>(проверка умения записывать числа в различных системах счисления)</a:t>
            </a:r>
          </a:p>
          <a:p>
            <a:pPr algn="just"/>
            <a:endParaRPr lang="ru-RU" sz="2000" dirty="0"/>
          </a:p>
          <a:p>
            <a:pPr algn="just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3049810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72956BC-EB2C-EFB8-78F0-9263DECE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27" y="348538"/>
            <a:ext cx="8977511" cy="1073825"/>
          </a:xfrm>
        </p:spPr>
        <p:txBody>
          <a:bodyPr>
            <a:normAutofit/>
          </a:bodyPr>
          <a:lstStyle/>
          <a:p>
            <a:r>
              <a:rPr lang="ru-RU" dirty="0"/>
              <a:t>Задание 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162BF1-A55E-7EA1-B084-4A7590DFB8B2}"/>
              </a:ext>
            </a:extLst>
          </p:cNvPr>
          <p:cNvSpPr txBox="1"/>
          <p:nvPr/>
        </p:nvSpPr>
        <p:spPr>
          <a:xfrm>
            <a:off x="1031528" y="2136338"/>
            <a:ext cx="4278409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cs typeface="Times New Roman" panose="02020603050405020304" pitchFamily="18" charset="0"/>
              </a:rPr>
              <a:t>Пример 16 (Демонстрационный вариант ЕГЭ 2023). </a:t>
            </a:r>
            <a:r>
              <a:rPr lang="ru-RU" dirty="0">
                <a:cs typeface="Times New Roman" panose="02020603050405020304" pitchFamily="18" charset="0"/>
              </a:rPr>
              <a:t>Определите количество пятизначных чисел, записанных в восьмеричной системе счисления, в записи которых только одна цифра 6, при этом никакая нечётная цифра не стоит рядом с цифрой 6.</a:t>
            </a:r>
          </a:p>
          <a:p>
            <a:pPr algn="just"/>
            <a:endParaRPr lang="ru-RU" dirty="0"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cs typeface="Times New Roman" panose="02020603050405020304" pitchFamily="18" charset="0"/>
              </a:rPr>
              <a:t>код для решения задания 8 демонстрационного варианта ЕГЭ 2023 будет выглядеть следующим образом: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309DA0-6CEE-43B3-2DC3-1FCFECCEC384}"/>
              </a:ext>
            </a:extLst>
          </p:cNvPr>
          <p:cNvSpPr txBox="1"/>
          <p:nvPr/>
        </p:nvSpPr>
        <p:spPr>
          <a:xfrm>
            <a:off x="5502442" y="1288642"/>
            <a:ext cx="5595662" cy="45243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dirty="0" err="1">
                <a:latin typeface="Courier New" panose="02070309020205020404" pitchFamily="49" charset="0"/>
                <a:cs typeface="Courier New" panose="02070309020205020404" pitchFamily="49" charset="0"/>
              </a:rPr>
              <a:t>itertools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product</a:t>
            </a:r>
          </a:p>
          <a:p>
            <a:r>
              <a:rPr lang="en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cnt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= 0</a:t>
            </a:r>
          </a:p>
          <a:p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product ("01234567", repeat = 5):</a:t>
            </a:r>
          </a:p>
          <a:p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[0]!="0"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dirty="0" err="1">
                <a:latin typeface="Courier New" panose="02070309020205020404" pitchFamily="49" charset="0"/>
                <a:cs typeface="Courier New" panose="02070309020205020404" pitchFamily="49" charset="0"/>
              </a:rPr>
              <a:t>i.count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("6")==1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</a:p>
          <a:p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   "16"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not in 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"".join(</a:t>
            </a:r>
            <a:r>
              <a:rPr lang="en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</a:p>
          <a:p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   "36"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not in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"".join(</a:t>
            </a:r>
            <a:r>
              <a:rPr lang="en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</a:p>
          <a:p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   "56"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not in 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"".join(</a:t>
            </a:r>
            <a:r>
              <a:rPr lang="en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</a:p>
          <a:p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   "76"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not in 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"".join(</a:t>
            </a:r>
            <a:r>
              <a:rPr lang="en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</a:p>
          <a:p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   "61"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not in 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"".join(</a:t>
            </a:r>
            <a:r>
              <a:rPr lang="en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</a:p>
          <a:p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   "63"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not in 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"".join(</a:t>
            </a:r>
            <a:r>
              <a:rPr lang="en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</a:p>
          <a:p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   "65"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not in 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"".join(</a:t>
            </a:r>
            <a:r>
              <a:rPr lang="en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</a:p>
          <a:p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   "67" </a:t>
            </a:r>
            <a:r>
              <a:rPr lang="en" b="1" dirty="0">
                <a:latin typeface="Courier New" panose="02070309020205020404" pitchFamily="49" charset="0"/>
                <a:cs typeface="Courier New" panose="02070309020205020404" pitchFamily="49" charset="0"/>
              </a:rPr>
              <a:t>not in 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"".join(</a:t>
            </a:r>
            <a:r>
              <a:rPr lang="en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)):</a:t>
            </a:r>
          </a:p>
          <a:p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cnt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 += 1</a:t>
            </a:r>
          </a:p>
          <a:p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lang="en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cnt</a:t>
            </a:r>
            <a:r>
              <a:rPr lang="en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8287303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72956BC-EB2C-EFB8-78F0-9263DECE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27" y="348538"/>
            <a:ext cx="8977511" cy="1073825"/>
          </a:xfrm>
        </p:spPr>
        <p:txBody>
          <a:bodyPr>
            <a:normAutofit/>
          </a:bodyPr>
          <a:lstStyle/>
          <a:p>
            <a:r>
              <a:rPr lang="ru-RU" dirty="0"/>
              <a:t>Задание 12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162BF1-A55E-7EA1-B084-4A7590DFB8B2}"/>
              </a:ext>
            </a:extLst>
          </p:cNvPr>
          <p:cNvSpPr txBox="1"/>
          <p:nvPr/>
        </p:nvSpPr>
        <p:spPr>
          <a:xfrm>
            <a:off x="1031527" y="1422363"/>
            <a:ext cx="1012894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>
                <a:cs typeface="Times New Roman" panose="02020603050405020304" pitchFamily="18" charset="0"/>
              </a:rPr>
              <a:t>Следующее задание, которое целесообразнее решать методом программирования – это номер 12. Данное задание не вызывает сильных сложностей у школьников, так как в нем, по сути, необходимо переписать данный в условии алгоритм, и проверить его результат.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6AA57C-A5E5-39F8-FFF8-2CC694524E1C}"/>
              </a:ext>
            </a:extLst>
          </p:cNvPr>
          <p:cNvSpPr txBox="1"/>
          <p:nvPr/>
        </p:nvSpPr>
        <p:spPr>
          <a:xfrm>
            <a:off x="1031528" y="2345693"/>
            <a:ext cx="4535084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400" b="1" dirty="0"/>
              <a:t>Пример 17 (Открытый банк заданий ФИПИ). </a:t>
            </a:r>
            <a:r>
              <a:rPr lang="ru-RU" sz="1400" dirty="0"/>
              <a:t>Исполнитель Редактор получает на вход строку цифр и преобразовывает её. Редактор может выполнять две команды, в обеих командах </a:t>
            </a:r>
            <a:r>
              <a:rPr lang="en" sz="1400" dirty="0"/>
              <a:t>v </a:t>
            </a:r>
            <a:r>
              <a:rPr lang="ru-RU" sz="1400" dirty="0"/>
              <a:t>и </a:t>
            </a:r>
            <a:r>
              <a:rPr lang="en" sz="1400" dirty="0"/>
              <a:t>w </a:t>
            </a:r>
            <a:r>
              <a:rPr lang="ru-RU" sz="1400" dirty="0"/>
              <a:t>обозначают цепочки цифр.</a:t>
            </a:r>
          </a:p>
          <a:p>
            <a:pPr algn="just"/>
            <a:r>
              <a:rPr lang="ru-RU" sz="1400" dirty="0"/>
              <a:t>А) заменить (</a:t>
            </a:r>
            <a:r>
              <a:rPr lang="en" sz="1400" dirty="0"/>
              <a:t>v, w).</a:t>
            </a:r>
          </a:p>
          <a:p>
            <a:pPr algn="just"/>
            <a:r>
              <a:rPr lang="ru-RU" sz="1400" dirty="0"/>
              <a:t>Эта команда заменяет в строке первое слева вхождение цепочки </a:t>
            </a:r>
            <a:r>
              <a:rPr lang="en" sz="1400" dirty="0"/>
              <a:t>v </a:t>
            </a:r>
            <a:r>
              <a:rPr lang="ru-RU" sz="1400" dirty="0"/>
              <a:t>на цепочку </a:t>
            </a:r>
            <a:r>
              <a:rPr lang="en" sz="1400" dirty="0"/>
              <a:t>w. </a:t>
            </a:r>
            <a:r>
              <a:rPr lang="ru-RU" sz="1400" dirty="0"/>
              <a:t>Например, выполнение команды </a:t>
            </a:r>
          </a:p>
          <a:p>
            <a:pPr algn="just"/>
            <a:r>
              <a:rPr lang="ru-RU" sz="1400" dirty="0"/>
              <a:t>заменить (111, 27) </a:t>
            </a:r>
          </a:p>
          <a:p>
            <a:pPr algn="just"/>
            <a:r>
              <a:rPr lang="ru-RU" sz="1400" dirty="0"/>
              <a:t>преобразует строку 05111150 в строку 0527150. </a:t>
            </a:r>
          </a:p>
          <a:p>
            <a:pPr algn="just"/>
            <a:r>
              <a:rPr lang="ru-RU" sz="1400" dirty="0"/>
              <a:t>Если в строке нет вхождений цепочки </a:t>
            </a:r>
            <a:r>
              <a:rPr lang="en" sz="1400" dirty="0"/>
              <a:t>v, </a:t>
            </a:r>
            <a:r>
              <a:rPr lang="ru-RU" sz="1400" dirty="0"/>
              <a:t>то выполнение команды </a:t>
            </a:r>
          </a:p>
          <a:p>
            <a:pPr algn="just"/>
            <a:r>
              <a:rPr lang="ru-RU" sz="1400" dirty="0"/>
              <a:t>заменить (</a:t>
            </a:r>
            <a:r>
              <a:rPr lang="en" sz="1400" dirty="0"/>
              <a:t>v, w) </a:t>
            </a:r>
            <a:r>
              <a:rPr lang="ru-RU" sz="1400" dirty="0"/>
              <a:t>не меняет эту строку.</a:t>
            </a:r>
          </a:p>
          <a:p>
            <a:pPr algn="just"/>
            <a:r>
              <a:rPr lang="ru-RU" sz="1400" dirty="0"/>
              <a:t>Б) нашлось (</a:t>
            </a:r>
            <a:r>
              <a:rPr lang="en" sz="1400" dirty="0"/>
              <a:t>v).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4C32A3-D154-D4AD-2F41-41D8BB27FFDC}"/>
              </a:ext>
            </a:extLst>
          </p:cNvPr>
          <p:cNvSpPr txBox="1"/>
          <p:nvPr/>
        </p:nvSpPr>
        <p:spPr>
          <a:xfrm>
            <a:off x="5566612" y="2345693"/>
            <a:ext cx="5593860" cy="3416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200" dirty="0"/>
              <a:t>Дана программа для Редактора:</a:t>
            </a:r>
          </a:p>
          <a:p>
            <a:r>
              <a:rPr lang="ru-RU" sz="1200" dirty="0"/>
              <a:t>НАЧАЛО</a:t>
            </a:r>
          </a:p>
          <a:p>
            <a:r>
              <a:rPr lang="ru-RU" sz="1200" dirty="0"/>
              <a:t>ПОКА нашлось (52) ИЛИ нашлось (1122) ИЛИ нашлось (2222)</a:t>
            </a:r>
          </a:p>
          <a:p>
            <a:r>
              <a:rPr lang="ru-RU" sz="1200" dirty="0"/>
              <a:t>    ЕСЛИ нашлось (52)</a:t>
            </a:r>
          </a:p>
          <a:p>
            <a:r>
              <a:rPr lang="ru-RU" sz="1200" dirty="0"/>
              <a:t>      ТО заменить (52, 11)</a:t>
            </a:r>
          </a:p>
          <a:p>
            <a:r>
              <a:rPr lang="ru-RU" sz="1200" dirty="0"/>
              <a:t>    КОНЕЦ ЕСЛИ</a:t>
            </a:r>
          </a:p>
          <a:p>
            <a:r>
              <a:rPr lang="ru-RU" sz="1200" dirty="0"/>
              <a:t>    ЕСЛИ нашлось (2222)</a:t>
            </a:r>
          </a:p>
          <a:p>
            <a:r>
              <a:rPr lang="ru-RU" sz="1200" dirty="0"/>
              <a:t>       ТО заменить (2222, 5)</a:t>
            </a:r>
          </a:p>
          <a:p>
            <a:r>
              <a:rPr lang="ru-RU" sz="1200" dirty="0"/>
              <a:t>КОНЕЦ ЕСЛИ</a:t>
            </a:r>
          </a:p>
          <a:p>
            <a:r>
              <a:rPr lang="ru-RU" sz="1200" dirty="0"/>
              <a:t>    ЕСЛИ нашлось (1122)</a:t>
            </a:r>
          </a:p>
          <a:p>
            <a:r>
              <a:rPr lang="ru-RU" sz="1200" dirty="0"/>
              <a:t>       ТО заменить (1122, 25)</a:t>
            </a:r>
          </a:p>
          <a:p>
            <a:r>
              <a:rPr lang="ru-RU" sz="1200" dirty="0"/>
              <a:t>    КОНЕЦ ЕСЛИ</a:t>
            </a:r>
          </a:p>
          <a:p>
            <a:r>
              <a:rPr lang="ru-RU" sz="1200" dirty="0"/>
              <a:t>КОНЕЦ ПОКА</a:t>
            </a:r>
          </a:p>
          <a:p>
            <a:r>
              <a:rPr lang="ru-RU" sz="1200" dirty="0"/>
              <a:t>КОНЕЦ </a:t>
            </a:r>
          </a:p>
          <a:p>
            <a:r>
              <a:rPr lang="ru-RU" sz="1200" dirty="0"/>
              <a:t>На вход приведённой выше программе поступает строка, начинающаяся с цифры «5», а затем содержащая </a:t>
            </a:r>
            <a:r>
              <a:rPr lang="en" sz="1200" dirty="0"/>
              <a:t>n </a:t>
            </a:r>
            <a:r>
              <a:rPr lang="ru-RU" sz="1200" dirty="0"/>
              <a:t>цифр «2» (3 &lt; </a:t>
            </a:r>
            <a:r>
              <a:rPr lang="en" sz="1200" dirty="0"/>
              <a:t>n &lt; 10 000).</a:t>
            </a:r>
          </a:p>
          <a:p>
            <a:r>
              <a:rPr lang="ru-RU" sz="1200" dirty="0"/>
              <a:t>Определите наименьшее значение </a:t>
            </a:r>
            <a:r>
              <a:rPr lang="en" sz="1200" dirty="0"/>
              <a:t>n, </a:t>
            </a:r>
            <a:r>
              <a:rPr lang="ru-RU" sz="1200" dirty="0"/>
              <a:t>при котором сумма цифр в строке, получившейся в результате выполнения программы, равна 64.</a:t>
            </a:r>
          </a:p>
        </p:txBody>
      </p:sp>
    </p:spTree>
    <p:extLst>
      <p:ext uri="{BB962C8B-B14F-4D97-AF65-F5344CB8AC3E}">
        <p14:creationId xmlns:p14="http://schemas.microsoft.com/office/powerpoint/2010/main" val="194486740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72956BC-EB2C-EFB8-78F0-9263DECE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27" y="348538"/>
            <a:ext cx="8977511" cy="1073825"/>
          </a:xfrm>
        </p:spPr>
        <p:txBody>
          <a:bodyPr>
            <a:normAutofit/>
          </a:bodyPr>
          <a:lstStyle/>
          <a:p>
            <a:r>
              <a:rPr lang="ru-RU" dirty="0"/>
              <a:t>Задание 12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6AA57C-A5E5-39F8-FFF8-2CC694524E1C}"/>
              </a:ext>
            </a:extLst>
          </p:cNvPr>
          <p:cNvSpPr txBox="1"/>
          <p:nvPr/>
        </p:nvSpPr>
        <p:spPr>
          <a:xfrm>
            <a:off x="1031526" y="1433021"/>
            <a:ext cx="536927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Решение на </a:t>
            </a:r>
            <a:r>
              <a:rPr lang="en" sz="1600" dirty="0"/>
              <a:t>Python </a:t>
            </a:r>
            <a:r>
              <a:rPr lang="ru-RU" sz="1600" dirty="0"/>
              <a:t>будет выглядеть следующим образом:</a:t>
            </a:r>
          </a:p>
          <a:p>
            <a:pPr algn="just"/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n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range(3,10000):</a:t>
            </a:r>
          </a:p>
          <a:p>
            <a:pPr algn="just"/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s = '5' + '2' * n   #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задаем строку, которая начинается с цифра «5», а затем содержащая 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n 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цифр «2».</a:t>
            </a:r>
          </a:p>
          <a:p>
            <a:pPr algn="just"/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'52'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s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or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'1122'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s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or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'2222'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s:</a:t>
            </a:r>
          </a:p>
          <a:p>
            <a:pPr algn="just"/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'52'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s:</a:t>
            </a:r>
          </a:p>
          <a:p>
            <a:pPr algn="just"/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s = 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s.replace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('52','11',1) </a:t>
            </a:r>
          </a:p>
          <a:p>
            <a:pPr algn="just"/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'2222'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s:</a:t>
            </a:r>
          </a:p>
          <a:p>
            <a:pPr algn="just"/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s = 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s.replace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('2222','5',1)</a:t>
            </a:r>
          </a:p>
          <a:p>
            <a:pPr algn="just"/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'1122'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s:</a:t>
            </a:r>
          </a:p>
          <a:p>
            <a:pPr algn="just"/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s = 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s.replace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('1122','25',1)</a:t>
            </a:r>
          </a:p>
          <a:p>
            <a:pPr algn="just"/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 sum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map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,s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)) == 64:</a:t>
            </a:r>
          </a:p>
          <a:p>
            <a:pPr algn="just"/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print(n)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7E953C-B91A-DE02-2CC5-C69E8D2C1D0E}"/>
              </a:ext>
            </a:extLst>
          </p:cNvPr>
          <p:cNvSpPr txBox="1"/>
          <p:nvPr/>
        </p:nvSpPr>
        <p:spPr>
          <a:xfrm>
            <a:off x="6400800" y="1448410"/>
            <a:ext cx="4595268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400" dirty="0"/>
              <a:t>В данной программе замена символов производится с помощью функции </a:t>
            </a:r>
            <a:r>
              <a:rPr lang="en" sz="1400" dirty="0"/>
              <a:t>re-place. </a:t>
            </a:r>
            <a:r>
              <a:rPr lang="ru-RU" sz="1400" dirty="0"/>
              <a:t>Например, запись 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 = 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s.replace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('52','11',1) </a:t>
            </a:r>
            <a:r>
              <a:rPr lang="ru-RU" sz="1400" dirty="0"/>
              <a:t>означает, что ‘52’ за-меняется на ‘11’ один раз.</a:t>
            </a:r>
          </a:p>
          <a:p>
            <a:pPr algn="just"/>
            <a:endParaRPr lang="ru-RU" sz="1400" dirty="0"/>
          </a:p>
          <a:p>
            <a:pPr algn="just"/>
            <a:r>
              <a:rPr lang="ru-RU" sz="1400" dirty="0"/>
              <a:t>Также функция </a:t>
            </a:r>
            <a:r>
              <a:rPr lang="en" sz="1400" dirty="0"/>
              <a:t>map </a:t>
            </a:r>
            <a:r>
              <a:rPr lang="ru-RU" sz="1400" dirty="0"/>
              <a:t>применяет функцию 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" sz="1400" dirty="0"/>
              <a:t> </a:t>
            </a:r>
            <a:r>
              <a:rPr lang="ru-RU" sz="1400" dirty="0"/>
              <a:t>ко всем элементам итерируемого объекта 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" sz="1400" dirty="0"/>
              <a:t>. </a:t>
            </a:r>
            <a:r>
              <a:rPr lang="ru-RU" sz="1400" dirty="0"/>
              <a:t>Это означает, что каждый элемент 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" sz="1400" dirty="0"/>
              <a:t> </a:t>
            </a:r>
            <a:r>
              <a:rPr lang="ru-RU" sz="1400" dirty="0"/>
              <a:t>будет преобразован в целое число (</a:t>
            </a:r>
            <a:r>
              <a:rPr lang="en" sz="1400" dirty="0"/>
              <a:t>s </a:t>
            </a:r>
            <a:r>
              <a:rPr lang="ru-RU" sz="1400" dirty="0"/>
              <a:t>обычно представляет собой список строк или другой итерируемый объект, содержащий значения, которые нужно преобразовать в числа). Функция </a:t>
            </a:r>
            <a:r>
              <a:rPr lang="en" sz="1400" dirty="0"/>
              <a:t>sum </a:t>
            </a:r>
            <a:r>
              <a:rPr lang="ru-RU" sz="1400" dirty="0"/>
              <a:t>вычисляет сумму всех элементов, переданных ей в виде итерируемого объекта. В данном случае она суммирует все целые числа, полученные из 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map(int, s).</a:t>
            </a:r>
          </a:p>
          <a:p>
            <a:pPr algn="just"/>
            <a:endParaRPr lang="en" sz="1400" dirty="0"/>
          </a:p>
          <a:p>
            <a:pPr algn="just"/>
            <a:r>
              <a:rPr lang="ru-RU" sz="1400" dirty="0"/>
              <a:t>В результате работы программы мы получим 3 числа, из которых необходимо выбрать наименьшее.</a:t>
            </a:r>
          </a:p>
        </p:txBody>
      </p:sp>
    </p:spTree>
    <p:extLst>
      <p:ext uri="{BB962C8B-B14F-4D97-AF65-F5344CB8AC3E}">
        <p14:creationId xmlns:p14="http://schemas.microsoft.com/office/powerpoint/2010/main" val="383520475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72956BC-EB2C-EFB8-78F0-9263DECE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27" y="348538"/>
            <a:ext cx="8977511" cy="1073825"/>
          </a:xfrm>
        </p:spPr>
        <p:txBody>
          <a:bodyPr>
            <a:normAutofit/>
          </a:bodyPr>
          <a:lstStyle/>
          <a:p>
            <a:r>
              <a:rPr lang="ru-RU" dirty="0"/>
              <a:t>Задание 13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6AA57C-A5E5-39F8-FFF8-2CC694524E1C}"/>
              </a:ext>
            </a:extLst>
          </p:cNvPr>
          <p:cNvSpPr txBox="1"/>
          <p:nvPr/>
        </p:nvSpPr>
        <p:spPr>
          <a:xfrm>
            <a:off x="1031526" y="1433021"/>
            <a:ext cx="999842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cs typeface="Courier New" panose="02070309020205020404" pitchFamily="49" charset="0"/>
              </a:rPr>
              <a:t>Рассмотрим методику решение нового задания № 13. Данное задание некоторым школьникам кажется достаточно сложным из-за слабых знаний основ построения компьютерных сетей. </a:t>
            </a:r>
          </a:p>
          <a:p>
            <a:pPr algn="just"/>
            <a:endParaRPr lang="ru-RU" sz="1600" dirty="0">
              <a:cs typeface="Courier New" panose="02070309020205020404" pitchFamily="49" charset="0"/>
            </a:endParaRPr>
          </a:p>
          <a:p>
            <a:pPr algn="just"/>
            <a:r>
              <a:rPr lang="ru-RU" sz="1600" b="1" dirty="0">
                <a:cs typeface="Courier New" panose="02070309020205020404" pitchFamily="49" charset="0"/>
              </a:rPr>
              <a:t>Пример18 (Открытый банк заданий ФИПИ). </a:t>
            </a:r>
            <a:r>
              <a:rPr lang="ru-RU" sz="1600" dirty="0">
                <a:cs typeface="Courier New" panose="02070309020205020404" pitchFamily="49" charset="0"/>
              </a:rPr>
              <a:t>В терминологии сетей </a:t>
            </a:r>
            <a:r>
              <a:rPr lang="en" sz="1600" dirty="0">
                <a:cs typeface="Courier New" panose="02070309020205020404" pitchFamily="49" charset="0"/>
              </a:rPr>
              <a:t>TCP/IP </a:t>
            </a:r>
            <a:r>
              <a:rPr lang="ru-RU" sz="1600" dirty="0">
                <a:cs typeface="Courier New" panose="02070309020205020404" pitchFamily="49" charset="0"/>
              </a:rPr>
              <a:t>маской сети называется двоичное число, определяющее, какая часть </a:t>
            </a:r>
            <a:r>
              <a:rPr lang="en" sz="1600" dirty="0">
                <a:cs typeface="Courier New" panose="02070309020205020404" pitchFamily="49" charset="0"/>
              </a:rPr>
              <a:t>IP-</a:t>
            </a:r>
            <a:r>
              <a:rPr lang="ru-RU" sz="1600" dirty="0">
                <a:cs typeface="Courier New" panose="02070309020205020404" pitchFamily="49" charset="0"/>
              </a:rPr>
              <a:t>адреса узла сети относится к адресу сети, а какая – к адресу самого узла в этой сети. Обычно маска записывается по тем же правилам, что и </a:t>
            </a:r>
            <a:r>
              <a:rPr lang="en" sz="1600" dirty="0">
                <a:cs typeface="Courier New" panose="02070309020205020404" pitchFamily="49" charset="0"/>
              </a:rPr>
              <a:t>IP-</a:t>
            </a:r>
            <a:r>
              <a:rPr lang="ru-RU" sz="1600" dirty="0">
                <a:cs typeface="Courier New" panose="02070309020205020404" pitchFamily="49" charset="0"/>
              </a:rPr>
              <a:t>адрес, – в виде четырёх байтов, причём каждый байт записывается в виде десятичного числа. При этом в маске сна-чала (в старших разрядах) стоят единицы, а затем с некоторого разряда – нули. Адрес сети получается в результате применения поразрядной конъюнкции к заданному </a:t>
            </a:r>
            <a:r>
              <a:rPr lang="en" sz="1600" dirty="0">
                <a:cs typeface="Courier New" panose="02070309020205020404" pitchFamily="49" charset="0"/>
              </a:rPr>
              <a:t>IP-</a:t>
            </a:r>
            <a:r>
              <a:rPr lang="ru-RU" sz="1600" dirty="0">
                <a:cs typeface="Courier New" panose="02070309020205020404" pitchFamily="49" charset="0"/>
              </a:rPr>
              <a:t>адресу узла и маске.</a:t>
            </a:r>
          </a:p>
          <a:p>
            <a:pPr algn="just"/>
            <a:endParaRPr lang="ru-RU" sz="1600" dirty="0">
              <a:cs typeface="Courier New" panose="02070309020205020404" pitchFamily="49" charset="0"/>
            </a:endParaRPr>
          </a:p>
          <a:p>
            <a:pPr algn="just"/>
            <a:r>
              <a:rPr lang="ru-RU" sz="1600" dirty="0">
                <a:cs typeface="Courier New" panose="02070309020205020404" pitchFamily="49" charset="0"/>
              </a:rPr>
              <a:t>Например, если </a:t>
            </a:r>
            <a:r>
              <a:rPr lang="en" sz="1600" dirty="0">
                <a:cs typeface="Courier New" panose="02070309020205020404" pitchFamily="49" charset="0"/>
              </a:rPr>
              <a:t>IP-</a:t>
            </a:r>
            <a:r>
              <a:rPr lang="ru-RU" sz="1600" dirty="0">
                <a:cs typeface="Courier New" panose="02070309020205020404" pitchFamily="49" charset="0"/>
              </a:rPr>
              <a:t>адрес узла равен 231.32.255.131, а маска равна 255.255.240.0, то адрес сети равен 231.32.240.0.</a:t>
            </a:r>
          </a:p>
          <a:p>
            <a:pPr algn="just"/>
            <a:endParaRPr lang="ru-RU" sz="1600" dirty="0">
              <a:cs typeface="Courier New" panose="02070309020205020404" pitchFamily="49" charset="0"/>
            </a:endParaRPr>
          </a:p>
          <a:p>
            <a:pPr algn="just"/>
            <a:r>
              <a:rPr lang="ru-RU" sz="1600" dirty="0">
                <a:cs typeface="Courier New" panose="02070309020205020404" pitchFamily="49" charset="0"/>
              </a:rPr>
              <a:t>Для узла с </a:t>
            </a:r>
            <a:r>
              <a:rPr lang="en" sz="1600" dirty="0">
                <a:cs typeface="Courier New" panose="02070309020205020404" pitchFamily="49" charset="0"/>
              </a:rPr>
              <a:t>IP-</a:t>
            </a:r>
            <a:r>
              <a:rPr lang="ru-RU" sz="1600" dirty="0">
                <a:cs typeface="Courier New" panose="02070309020205020404" pitchFamily="49" charset="0"/>
              </a:rPr>
              <a:t>адресом 117.191.176.37 адрес сети равен 117.191.160.0. Чему равен третий слева байт маски? Ответ запишите в виде десятичного числа.</a:t>
            </a:r>
          </a:p>
        </p:txBody>
      </p:sp>
    </p:spTree>
    <p:extLst>
      <p:ext uri="{BB962C8B-B14F-4D97-AF65-F5344CB8AC3E}">
        <p14:creationId xmlns:p14="http://schemas.microsoft.com/office/powerpoint/2010/main" val="66223994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72956BC-EB2C-EFB8-78F0-9263DECE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27" y="348538"/>
            <a:ext cx="8977511" cy="1073825"/>
          </a:xfrm>
        </p:spPr>
        <p:txBody>
          <a:bodyPr>
            <a:normAutofit/>
          </a:bodyPr>
          <a:lstStyle/>
          <a:p>
            <a:r>
              <a:rPr lang="ru-RU" dirty="0"/>
              <a:t>Задание 13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6AA57C-A5E5-39F8-FFF8-2CC694524E1C}"/>
              </a:ext>
            </a:extLst>
          </p:cNvPr>
          <p:cNvSpPr txBox="1"/>
          <p:nvPr/>
        </p:nvSpPr>
        <p:spPr>
          <a:xfrm>
            <a:off x="1191546" y="1422363"/>
            <a:ext cx="672944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cs typeface="Courier New" panose="02070309020205020404" pitchFamily="49" charset="0"/>
              </a:rPr>
              <a:t>Рассмотрим решение с помощью программирования:</a:t>
            </a:r>
          </a:p>
          <a:p>
            <a:pPr algn="just"/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ipaddress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*</a:t>
            </a:r>
          </a:p>
          <a:p>
            <a:pPr algn="just"/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ip_add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ip_address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("117.191.176.37")</a:t>
            </a:r>
          </a:p>
          <a:p>
            <a:pPr algn="just"/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mask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range(33):</a:t>
            </a:r>
          </a:p>
          <a:p>
            <a:pPr algn="just"/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try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algn="just"/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ip_net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ip_network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(f"117.191.160.0/{mask}")</a:t>
            </a:r>
          </a:p>
          <a:p>
            <a:pPr algn="just"/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if 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ip_add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ip_net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algn="just"/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print(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ip_net.netmask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algn="just"/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except:</a:t>
            </a:r>
          </a:p>
          <a:p>
            <a:pPr algn="just"/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continue</a:t>
            </a:r>
          </a:p>
        </p:txBody>
      </p:sp>
      <p:pic>
        <p:nvPicPr>
          <p:cNvPr id="18434" name="Picture 2" descr="Что такое IP-адрес, как его определить | StormWall">
            <a:extLst>
              <a:ext uri="{FF2B5EF4-FFF2-40B4-BE49-F238E27FC236}">
                <a16:creationId xmlns:a16="http://schemas.microsoft.com/office/drawing/2014/main" id="{FCB23149-FA6C-B613-9532-D0954C7C2C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804" y="3429000"/>
            <a:ext cx="3968567" cy="2196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034228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72956BC-EB2C-EFB8-78F0-9263DECE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27" y="348538"/>
            <a:ext cx="8977511" cy="1073825"/>
          </a:xfrm>
        </p:spPr>
        <p:txBody>
          <a:bodyPr>
            <a:normAutofit/>
          </a:bodyPr>
          <a:lstStyle/>
          <a:p>
            <a:r>
              <a:rPr lang="ru-RU" dirty="0"/>
              <a:t>Задание 13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6AA57C-A5E5-39F8-FFF8-2CC694524E1C}"/>
              </a:ext>
            </a:extLst>
          </p:cNvPr>
          <p:cNvSpPr txBox="1"/>
          <p:nvPr/>
        </p:nvSpPr>
        <p:spPr>
          <a:xfrm>
            <a:off x="1031527" y="1422363"/>
            <a:ext cx="9838404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cs typeface="Courier New" panose="02070309020205020404" pitchFamily="49" charset="0"/>
              </a:rPr>
              <a:t>Данный код на </a:t>
            </a:r>
            <a:r>
              <a:rPr lang="en" sz="1600" dirty="0">
                <a:cs typeface="Courier New" panose="02070309020205020404" pitchFamily="49" charset="0"/>
              </a:rPr>
              <a:t>Python </a:t>
            </a:r>
            <a:r>
              <a:rPr lang="ru-RU" sz="1600" dirty="0">
                <a:cs typeface="Courier New" panose="02070309020205020404" pitchFamily="49" charset="0"/>
              </a:rPr>
              <a:t>использует библиотеку </a:t>
            </a:r>
            <a:r>
              <a:rPr lang="en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ipaddress</a:t>
            </a:r>
            <a:r>
              <a:rPr lang="en" sz="1600" dirty="0">
                <a:cs typeface="Courier New" panose="02070309020205020404" pitchFamily="49" charset="0"/>
              </a:rPr>
              <a:t> </a:t>
            </a:r>
            <a:r>
              <a:rPr lang="ru-RU" sz="1600" dirty="0">
                <a:cs typeface="Courier New" panose="02070309020205020404" pitchFamily="49" charset="0"/>
              </a:rPr>
              <a:t>для работы с </a:t>
            </a:r>
            <a:r>
              <a:rPr lang="en" sz="1600" dirty="0">
                <a:cs typeface="Courier New" panose="02070309020205020404" pitchFamily="49" charset="0"/>
              </a:rPr>
              <a:t>IP-</a:t>
            </a:r>
            <a:r>
              <a:rPr lang="ru-RU" sz="1600" dirty="0">
                <a:cs typeface="Courier New" panose="02070309020205020404" pitchFamily="49" charset="0"/>
              </a:rPr>
              <a:t>адресами и сетями. Давайте разберем его по частям:</a:t>
            </a:r>
          </a:p>
          <a:p>
            <a:pPr algn="just"/>
            <a:endParaRPr lang="ru-RU" sz="1600" dirty="0">
              <a:cs typeface="Courier New" panose="02070309020205020404" pitchFamily="49" charset="0"/>
            </a:endParaRPr>
          </a:p>
          <a:p>
            <a:pPr algn="just"/>
            <a:r>
              <a:rPr lang="ru-RU" sz="1600" dirty="0">
                <a:cs typeface="Courier New" panose="02070309020205020404" pitchFamily="49" charset="0"/>
              </a:rPr>
              <a:t>1.	Импорт библиотеки: </a:t>
            </a:r>
          </a:p>
          <a:p>
            <a:pPr algn="just"/>
            <a:endParaRPr lang="ru-RU" sz="1600" dirty="0">
              <a:cs typeface="Courier New" panose="02070309020205020404" pitchFamily="49" charset="0"/>
            </a:endParaRPr>
          </a:p>
          <a:p>
            <a:pPr algn="just"/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ipaddress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import* </a:t>
            </a:r>
            <a:r>
              <a:rPr lang="en" sz="1600" dirty="0">
                <a:cs typeface="Courier New" panose="02070309020205020404" pitchFamily="49" charset="0"/>
              </a:rPr>
              <a:t>– </a:t>
            </a:r>
            <a:r>
              <a:rPr lang="ru-RU" sz="1600" dirty="0">
                <a:cs typeface="Courier New" panose="02070309020205020404" pitchFamily="49" charset="0"/>
              </a:rPr>
              <a:t>импортирует все классы и функции из модуля 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ipaddress</a:t>
            </a:r>
            <a:r>
              <a:rPr lang="en" sz="1600" dirty="0">
                <a:cs typeface="Courier New" panose="02070309020205020404" pitchFamily="49" charset="0"/>
              </a:rPr>
              <a:t>, </a:t>
            </a:r>
            <a:r>
              <a:rPr lang="ru-RU" sz="1600" dirty="0">
                <a:cs typeface="Courier New" panose="02070309020205020404" pitchFamily="49" charset="0"/>
              </a:rPr>
              <a:t>который предоставляет инструменты для создания, манипуляции и анализа </a:t>
            </a:r>
            <a:r>
              <a:rPr lang="en" sz="1600" dirty="0">
                <a:cs typeface="Courier New" panose="02070309020205020404" pitchFamily="49" charset="0"/>
              </a:rPr>
              <a:t>IP-</a:t>
            </a:r>
            <a:r>
              <a:rPr lang="ru-RU" sz="1600" dirty="0">
                <a:cs typeface="Courier New" panose="02070309020205020404" pitchFamily="49" charset="0"/>
              </a:rPr>
              <a:t>адресов и сетей.</a:t>
            </a:r>
          </a:p>
          <a:p>
            <a:pPr algn="just"/>
            <a:endParaRPr lang="ru-RU" sz="1600" dirty="0">
              <a:cs typeface="Courier New" panose="02070309020205020404" pitchFamily="49" charset="0"/>
            </a:endParaRPr>
          </a:p>
          <a:p>
            <a:pPr algn="just"/>
            <a:r>
              <a:rPr lang="ru-RU" sz="1600" dirty="0">
                <a:cs typeface="Courier New" panose="02070309020205020404" pitchFamily="49" charset="0"/>
              </a:rPr>
              <a:t>2.	Создание </a:t>
            </a:r>
            <a:r>
              <a:rPr lang="en" sz="1600" dirty="0">
                <a:cs typeface="Courier New" panose="02070309020205020404" pitchFamily="49" charset="0"/>
              </a:rPr>
              <a:t>IP-</a:t>
            </a:r>
            <a:r>
              <a:rPr lang="ru-RU" sz="1600" dirty="0">
                <a:cs typeface="Courier New" panose="02070309020205020404" pitchFamily="49" charset="0"/>
              </a:rPr>
              <a:t>адреса: </a:t>
            </a:r>
          </a:p>
          <a:p>
            <a:pPr algn="just"/>
            <a:endParaRPr lang="ru-RU" sz="1600" dirty="0">
              <a:cs typeface="Courier New" panose="02070309020205020404" pitchFamily="49" charset="0"/>
            </a:endParaRPr>
          </a:p>
          <a:p>
            <a:pPr algn="just"/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ip_add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ip_address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("117.191.176.37") </a:t>
            </a:r>
            <a:r>
              <a:rPr lang="en" sz="1600" dirty="0">
                <a:cs typeface="Courier New" panose="02070309020205020404" pitchFamily="49" charset="0"/>
              </a:rPr>
              <a:t>– </a:t>
            </a:r>
            <a:r>
              <a:rPr lang="ru-RU" sz="1600" dirty="0">
                <a:cs typeface="Courier New" panose="02070309020205020404" pitchFamily="49" charset="0"/>
              </a:rPr>
              <a:t>создает объект </a:t>
            </a:r>
            <a:r>
              <a:rPr lang="en" sz="1600" dirty="0">
                <a:cs typeface="Courier New" panose="02070309020205020404" pitchFamily="49" charset="0"/>
              </a:rPr>
              <a:t>IP-</a:t>
            </a:r>
            <a:r>
              <a:rPr lang="ru-RU" sz="1600" dirty="0">
                <a:cs typeface="Courier New" panose="02070309020205020404" pitchFamily="49" charset="0"/>
              </a:rPr>
              <a:t>адреса с адресом 117.191.176.37.</a:t>
            </a:r>
          </a:p>
          <a:p>
            <a:pPr algn="just"/>
            <a:endParaRPr lang="ru-RU" sz="1600" dirty="0">
              <a:cs typeface="Courier New" panose="02070309020205020404" pitchFamily="49" charset="0"/>
            </a:endParaRPr>
          </a:p>
          <a:p>
            <a:pPr algn="just"/>
            <a:r>
              <a:rPr lang="ru-RU" sz="1600" dirty="0">
                <a:cs typeface="Courier New" panose="02070309020205020404" pitchFamily="49" charset="0"/>
              </a:rPr>
              <a:t>3.	Цикл по маскам: </a:t>
            </a:r>
          </a:p>
          <a:p>
            <a:pPr algn="just"/>
            <a:endParaRPr lang="ru-RU" sz="1600" dirty="0">
              <a:cs typeface="Courier New" panose="02070309020205020404" pitchFamily="49" charset="0"/>
            </a:endParaRPr>
          </a:p>
          <a:p>
            <a:pPr algn="just"/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mask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range(33):</a:t>
            </a:r>
            <a:r>
              <a:rPr lang="en" sz="1600" dirty="0">
                <a:cs typeface="Courier New" panose="02070309020205020404" pitchFamily="49" charset="0"/>
              </a:rPr>
              <a:t> – </a:t>
            </a:r>
            <a:r>
              <a:rPr lang="ru-RU" sz="1600" dirty="0">
                <a:cs typeface="Courier New" panose="02070309020205020404" pitchFamily="49" charset="0"/>
              </a:rPr>
              <a:t>создает цикл, который перебирает значения от 0 до 32 (включительно). Эти значения представляют собой возможные длины маски подсети в битах (например, 0 – это маска 0.0.0.0, а 32 – это маска 255.255.255.255).</a:t>
            </a:r>
          </a:p>
        </p:txBody>
      </p:sp>
    </p:spTree>
    <p:extLst>
      <p:ext uri="{BB962C8B-B14F-4D97-AF65-F5344CB8AC3E}">
        <p14:creationId xmlns:p14="http://schemas.microsoft.com/office/powerpoint/2010/main" val="428508894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72956BC-EB2C-EFB8-78F0-9263DECE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27" y="348538"/>
            <a:ext cx="8977511" cy="1073825"/>
          </a:xfrm>
        </p:spPr>
        <p:txBody>
          <a:bodyPr>
            <a:normAutofit/>
          </a:bodyPr>
          <a:lstStyle/>
          <a:p>
            <a:r>
              <a:rPr lang="ru-RU" dirty="0"/>
              <a:t>Задание 13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4EE8AA-A68D-38C8-0C83-53FE6434364D}"/>
              </a:ext>
            </a:extLst>
          </p:cNvPr>
          <p:cNvSpPr txBox="1"/>
          <p:nvPr/>
        </p:nvSpPr>
        <p:spPr>
          <a:xfrm>
            <a:off x="1243767" y="1527304"/>
            <a:ext cx="8231704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/>
              <a:t>4.	Создание сети: </a:t>
            </a:r>
          </a:p>
          <a:p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ip_net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ip_network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(f"117.191.160.0/{mask}") </a:t>
            </a:r>
            <a:r>
              <a:rPr lang="en" sz="1400" dirty="0"/>
              <a:t>– </a:t>
            </a:r>
            <a:r>
              <a:rPr lang="ru-RU" sz="1400" dirty="0"/>
              <a:t>для каждой итерации цикла создается объект сети с базовым адресом 117.191.160.0 и текущей дли-ной маски.</a:t>
            </a:r>
          </a:p>
          <a:p>
            <a:r>
              <a:rPr lang="ru-RU" sz="1400" dirty="0"/>
              <a:t>5.	Проверка принадлежности </a:t>
            </a:r>
            <a:r>
              <a:rPr lang="en" sz="1400" dirty="0"/>
              <a:t>IP-</a:t>
            </a:r>
            <a:r>
              <a:rPr lang="ru-RU" sz="1400" dirty="0"/>
              <a:t>адреса к сети: 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ip_add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ip_net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" sz="1400" dirty="0"/>
              <a:t>– </a:t>
            </a:r>
            <a:r>
              <a:rPr lang="ru-RU" sz="1400" dirty="0"/>
              <a:t>проверяет, принадлежит ли </a:t>
            </a:r>
            <a:r>
              <a:rPr lang="en" sz="1400" dirty="0"/>
              <a:t>IP-</a:t>
            </a:r>
            <a:r>
              <a:rPr lang="ru-RU" sz="1400" dirty="0"/>
              <a:t>адрес 117.191.176.37 к текущей сети </a:t>
            </a:r>
            <a:r>
              <a:rPr lang="en" sz="1400" dirty="0" err="1"/>
              <a:t>ip_net</a:t>
            </a:r>
            <a:r>
              <a:rPr lang="en" sz="1400" dirty="0"/>
              <a:t>.</a:t>
            </a:r>
          </a:p>
          <a:p>
            <a:r>
              <a:rPr lang="en" sz="1400" dirty="0"/>
              <a:t>6.	</a:t>
            </a:r>
            <a:r>
              <a:rPr lang="ru-RU" sz="1400" dirty="0"/>
              <a:t>Вывод маски сети: 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ip_net.netmask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" sz="1400" dirty="0"/>
              <a:t>– </a:t>
            </a:r>
            <a:r>
              <a:rPr lang="ru-RU" sz="1400" dirty="0"/>
              <a:t>если </a:t>
            </a:r>
            <a:r>
              <a:rPr lang="en" sz="1400" dirty="0"/>
              <a:t>IP-</a:t>
            </a:r>
            <a:r>
              <a:rPr lang="ru-RU" sz="1400" dirty="0"/>
              <a:t>адрес принадлежит сети, выводится маска подсети для этой сети.</a:t>
            </a:r>
          </a:p>
          <a:p>
            <a:r>
              <a:rPr lang="ru-RU" sz="1400" dirty="0"/>
              <a:t>7.	Обработка исключений: 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except: </a:t>
            </a:r>
          </a:p>
          <a:p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continue </a:t>
            </a:r>
            <a:r>
              <a:rPr lang="en" sz="1400" dirty="0"/>
              <a:t>– </a:t>
            </a:r>
            <a:r>
              <a:rPr lang="ru-RU" sz="1400" dirty="0"/>
              <a:t>если возникает ошибка при создании сети (например, если маска недопустима), программа просто продолжает выполнение следующей итерации цикла.</a:t>
            </a:r>
          </a:p>
          <a:p>
            <a:endParaRPr lang="ru-RU" sz="1400" dirty="0"/>
          </a:p>
          <a:p>
            <a:r>
              <a:rPr lang="ru-RU" sz="1400" dirty="0"/>
              <a:t>В результате работы программы мы получим саму маску, и увидим, что третий байт маски равен 224</a:t>
            </a:r>
          </a:p>
          <a:p>
            <a:endParaRPr lang="ru-RU" sz="1400" dirty="0"/>
          </a:p>
        </p:txBody>
      </p:sp>
      <p:pic>
        <p:nvPicPr>
          <p:cNvPr id="6" name="Рисунок 5" descr="Изображение выглядит как текст, Шрифт, снимок экрана, белый&#10;&#10;Автоматически созданное описание">
            <a:extLst>
              <a:ext uri="{FF2B5EF4-FFF2-40B4-BE49-F238E27FC236}">
                <a16:creationId xmlns:a16="http://schemas.microsoft.com/office/drawing/2014/main" id="{7780A217-021F-D59E-9A40-CAC914DF8E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833" y="5006846"/>
            <a:ext cx="337820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49675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D2D73DA-C6DC-520C-329F-E722F116C1FA}"/>
              </a:ext>
            </a:extLst>
          </p:cNvPr>
          <p:cNvSpPr txBox="1"/>
          <p:nvPr/>
        </p:nvSpPr>
        <p:spPr>
          <a:xfrm>
            <a:off x="1908319" y="2527638"/>
            <a:ext cx="869872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/>
              <a:t>Таким образом, использование программирования на </a:t>
            </a:r>
            <a:r>
              <a:rPr lang="en" dirty="0"/>
              <a:t>Python </a:t>
            </a:r>
            <a:r>
              <a:rPr lang="ru-RU" dirty="0"/>
              <a:t>для решения некоторых заданий ЕГЭ по информатике, которые не направлены на проверку умения писать программный код, не только облегчает процесс, но и способствует развитию навыков программирования в целом, которые необходимы для решения сложных задач ЕГЭ по информатике, таких как номера 24–27.</a:t>
            </a:r>
          </a:p>
        </p:txBody>
      </p:sp>
    </p:spTree>
    <p:extLst>
      <p:ext uri="{BB962C8B-B14F-4D97-AF65-F5344CB8AC3E}">
        <p14:creationId xmlns:p14="http://schemas.microsoft.com/office/powerpoint/2010/main" val="672152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8F56C7-A30A-F92A-826A-928C6A1F5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3565" y="651308"/>
            <a:ext cx="8977511" cy="1073825"/>
          </a:xfrm>
        </p:spPr>
        <p:txBody>
          <a:bodyPr/>
          <a:lstStyle/>
          <a:p>
            <a:r>
              <a:rPr lang="ru-RU" dirty="0"/>
              <a:t>Задание 3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9D4173-5941-3B20-3085-4644914B8C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3565" y="1858107"/>
            <a:ext cx="9435484" cy="394892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b="1" dirty="0"/>
              <a:t>Пример 1 (Открытый банк заданий ФИПИ). </a:t>
            </a:r>
            <a:r>
              <a:rPr lang="ru-RU" sz="1600" dirty="0"/>
              <a:t>Определите наибольшее натуральное число </a:t>
            </a:r>
            <a:r>
              <a:rPr lang="en" sz="1600" dirty="0"/>
              <a:t>x, </a:t>
            </a:r>
            <a:r>
              <a:rPr lang="ru-RU" sz="1600" dirty="0"/>
              <a:t>для которого логическое выражение ложно:</a:t>
            </a:r>
          </a:p>
          <a:p>
            <a:pPr marL="0" indent="0" algn="ctr">
              <a:buNone/>
            </a:pPr>
            <a:r>
              <a:rPr lang="ru-RU" sz="1600" b="1" dirty="0"/>
              <a:t>НЕ ((</a:t>
            </a:r>
            <a:r>
              <a:rPr lang="en" sz="1600" b="1" dirty="0"/>
              <a:t>x &lt; 8) </a:t>
            </a:r>
            <a:r>
              <a:rPr lang="ru-RU" sz="1600" b="1" dirty="0"/>
              <a:t>И (</a:t>
            </a:r>
            <a:r>
              <a:rPr lang="en" sz="1600" b="1" dirty="0"/>
              <a:t>x &lt; 21)) </a:t>
            </a:r>
            <a:r>
              <a:rPr lang="ru-RU" sz="1600" b="1" dirty="0"/>
              <a:t>ИЛИ (</a:t>
            </a:r>
            <a:r>
              <a:rPr lang="en" sz="1600" b="1" dirty="0"/>
              <a:t>x </a:t>
            </a:r>
            <a:r>
              <a:rPr lang="ru-RU" sz="1600" b="1" dirty="0"/>
              <a:t>нечётное).</a:t>
            </a:r>
          </a:p>
          <a:p>
            <a:pPr marL="0" indent="0" algn="just">
              <a:buNone/>
            </a:pPr>
            <a:r>
              <a:rPr lang="ru-RU" sz="1600" dirty="0"/>
              <a:t>С помощь цикла с заданным числом повторений запустим перебор всех значений </a:t>
            </a:r>
            <a:r>
              <a:rPr lang="en" sz="1600" dirty="0"/>
              <a:t>x, </a:t>
            </a:r>
            <a:r>
              <a:rPr lang="ru-RU" sz="1600" dirty="0"/>
              <a:t>которые будут удовлетворять условию задачи, т.е. давать ложное значение для логического выражения:</a:t>
            </a:r>
          </a:p>
          <a:p>
            <a:pPr marL="0" indent="0" algn="just">
              <a:buNone/>
            </a:pP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x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range(1,100):  </a:t>
            </a:r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just">
              <a:buNone/>
            </a:pP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not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((x &lt; 8)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(x &lt; 21))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or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(x % 2 == 1)) ==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just">
              <a:buNone/>
            </a:pP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print(x)</a:t>
            </a:r>
          </a:p>
          <a:p>
            <a:pPr marL="0" indent="0" algn="just">
              <a:buNone/>
            </a:pPr>
            <a:r>
              <a:rPr lang="ru-RU" sz="1600" dirty="0"/>
              <a:t>При запуске программы необходимо выбрать наибольшее из получившихся значений, т.е. </a:t>
            </a:r>
            <a:r>
              <a:rPr lang="en" sz="1600" dirty="0"/>
              <a:t>x = 6. </a:t>
            </a:r>
          </a:p>
          <a:p>
            <a:pPr algn="just"/>
            <a:endParaRPr lang="en" sz="1600" dirty="0"/>
          </a:p>
          <a:p>
            <a:pPr algn="just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177294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FE17D0-710E-14AE-F0F8-D49A07BB6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3164" y="615683"/>
            <a:ext cx="8977511" cy="1073825"/>
          </a:xfrm>
        </p:spPr>
        <p:txBody>
          <a:bodyPr/>
          <a:lstStyle/>
          <a:p>
            <a:r>
              <a:rPr lang="ru-RU" dirty="0"/>
              <a:t>Задание 3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63ED6B-461D-2A95-DB2C-7E45F1CB34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3164" y="1717066"/>
            <a:ext cx="9571511" cy="39830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/>
              <a:t>Пример 2 (Открытый банк заданий ФИПИ). </a:t>
            </a:r>
            <a:r>
              <a:rPr lang="ru-RU" sz="1600" dirty="0"/>
              <a:t>Определите наименьшее натуральное двузначное число </a:t>
            </a:r>
            <a:r>
              <a:rPr lang="en" sz="1600" dirty="0"/>
              <a:t>x, </a:t>
            </a:r>
            <a:r>
              <a:rPr lang="ru-RU" sz="1600" dirty="0"/>
              <a:t>для которого ложно логическое выражение:</a:t>
            </a:r>
          </a:p>
          <a:p>
            <a:pPr marL="0" indent="0" algn="ctr">
              <a:buNone/>
            </a:pPr>
            <a:r>
              <a:rPr lang="ru-RU" sz="1600" b="1" dirty="0"/>
              <a:t>НЕ (</a:t>
            </a:r>
            <a:r>
              <a:rPr lang="en" sz="1600" b="1" dirty="0"/>
              <a:t>x </a:t>
            </a:r>
            <a:r>
              <a:rPr lang="ru-RU" sz="1600" b="1" dirty="0"/>
              <a:t>нечётное) И НЕ (</a:t>
            </a:r>
            <a:r>
              <a:rPr lang="en" sz="1600" b="1" dirty="0"/>
              <a:t>x &gt; 88).</a:t>
            </a:r>
          </a:p>
          <a:p>
            <a:pPr marL="0" indent="0">
              <a:buNone/>
            </a:pPr>
            <a:r>
              <a:rPr lang="ru-RU" sz="1600" dirty="0"/>
              <a:t>Решение на языке </a:t>
            </a:r>
            <a:r>
              <a:rPr lang="en" sz="1600" dirty="0"/>
              <a:t>Python</a:t>
            </a:r>
          </a:p>
          <a:p>
            <a:pPr marL="0" indent="0">
              <a:buNone/>
            </a:pP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x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range(10,100):</a:t>
            </a:r>
          </a:p>
          <a:p>
            <a:pPr marL="0" indent="0">
              <a:buNone/>
            </a:pP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((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not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(x % 2 == 1)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and not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(x &gt; 88))) ==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False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buNone/>
            </a:pP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print(x)</a:t>
            </a:r>
          </a:p>
          <a:p>
            <a:pPr marL="0" indent="0">
              <a:buNone/>
            </a:pP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  <a:p>
            <a:pPr marL="0" indent="0">
              <a:buNone/>
            </a:pPr>
            <a:r>
              <a:rPr lang="ru-RU" sz="1600" dirty="0"/>
              <a:t>В данной задаче оператора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  <a:r>
              <a:rPr lang="en" sz="1600" dirty="0"/>
              <a:t> </a:t>
            </a:r>
            <a:r>
              <a:rPr lang="ru-RU" sz="1600" dirty="0"/>
              <a:t>обеспечивает выход из цикла, так как нам достаточно вывода самого первого значения </a:t>
            </a:r>
            <a:r>
              <a:rPr lang="en" sz="1600" dirty="0"/>
              <a:t>x.</a:t>
            </a:r>
          </a:p>
          <a:p>
            <a:endParaRPr lang="en" sz="1600" dirty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672163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FE17D0-710E-14AE-F0F8-D49A07BB6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3164" y="615683"/>
            <a:ext cx="8977511" cy="1073825"/>
          </a:xfrm>
        </p:spPr>
        <p:txBody>
          <a:bodyPr/>
          <a:lstStyle/>
          <a:p>
            <a:r>
              <a:rPr lang="ru-RU" dirty="0"/>
              <a:t>Задание 3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63ED6B-461D-2A95-DB2C-7E45F1CB34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3164" y="1717066"/>
            <a:ext cx="9571511" cy="39830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/>
              <a:t>Пример 3 (Открытый банк заданий ФИПИ). </a:t>
            </a:r>
            <a:r>
              <a:rPr lang="ru-RU" sz="1600" dirty="0"/>
              <a:t>Определите количество натуральных двузначных чисел </a:t>
            </a:r>
            <a:r>
              <a:rPr lang="en" sz="1600" dirty="0"/>
              <a:t>x, </a:t>
            </a:r>
            <a:r>
              <a:rPr lang="ru-RU" sz="1600" dirty="0"/>
              <a:t>для которых истинно логическое выражение:</a:t>
            </a:r>
          </a:p>
          <a:p>
            <a:pPr marL="0" indent="0">
              <a:buNone/>
            </a:pPr>
            <a:r>
              <a:rPr lang="ru-RU" sz="1600" dirty="0"/>
              <a:t>НЕ (</a:t>
            </a:r>
            <a:r>
              <a:rPr lang="en" sz="1600" dirty="0"/>
              <a:t>x </a:t>
            </a:r>
            <a:r>
              <a:rPr lang="ru-RU" sz="1600" dirty="0"/>
              <a:t>чётное) И НЕ (</a:t>
            </a:r>
            <a:r>
              <a:rPr lang="en" sz="1600" dirty="0"/>
              <a:t>x </a:t>
            </a:r>
            <a:r>
              <a:rPr lang="ru-RU" sz="1600" dirty="0"/>
              <a:t>кратно 5).</a:t>
            </a:r>
          </a:p>
          <a:p>
            <a:pPr marL="0" indent="0">
              <a:buNone/>
            </a:pPr>
            <a:r>
              <a:rPr lang="ru-RU" sz="1600" dirty="0"/>
              <a:t>Так как в данной задаче требуют посчитать количество натуральных двузначных чисел </a:t>
            </a:r>
            <a:r>
              <a:rPr lang="en" sz="1600" dirty="0"/>
              <a:t>x, </a:t>
            </a:r>
            <a:r>
              <a:rPr lang="ru-RU" sz="1600" dirty="0"/>
              <a:t>то нам необходимо ввести переменную, которая и будет считать все удовлетворяющие условию </a:t>
            </a:r>
            <a:r>
              <a:rPr lang="en" sz="1600" dirty="0"/>
              <a:t>x:</a:t>
            </a:r>
          </a:p>
          <a:p>
            <a:pPr marL="0" indent="0">
              <a:buNone/>
            </a:pP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cnt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=0   #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счетчик</a:t>
            </a:r>
          </a:p>
          <a:p>
            <a:pPr marL="0" indent="0">
              <a:buNone/>
            </a:pP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x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range(10,100):</a:t>
            </a:r>
          </a:p>
          <a:p>
            <a:pPr marL="0" indent="0">
              <a:buNone/>
            </a:pP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not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(x % 2 == 0)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and not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(x % 5 == 0)) ==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buNone/>
            </a:pP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cnt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+=1</a:t>
            </a:r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cnt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 #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выводим только количество чисел</a:t>
            </a:r>
          </a:p>
          <a:p>
            <a:endParaRPr lang="ru-RU" sz="1600" dirty="0"/>
          </a:p>
          <a:p>
            <a:endParaRPr lang="en" sz="1600" dirty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730740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FE17D0-710E-14AE-F0F8-D49A07BB6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3164" y="615683"/>
            <a:ext cx="8977511" cy="1073825"/>
          </a:xfrm>
        </p:spPr>
        <p:txBody>
          <a:bodyPr/>
          <a:lstStyle/>
          <a:p>
            <a:r>
              <a:rPr lang="ru-RU" dirty="0"/>
              <a:t>Задание 3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63ED6B-461D-2A95-DB2C-7E45F1CB34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3164" y="1717066"/>
            <a:ext cx="9571511" cy="398308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600" b="1" dirty="0"/>
              <a:t>Пример 4 (Открытый банк заданий ФИПИ).</a:t>
            </a:r>
            <a:r>
              <a:rPr lang="ru-RU" sz="1600" dirty="0"/>
              <a:t> Дано четыре числа: 638, 442, 357, 123. Для какого из приведённых чисел истинно высказывание:</a:t>
            </a:r>
          </a:p>
          <a:p>
            <a:pPr marL="0" indent="0" algn="ctr">
              <a:buNone/>
            </a:pPr>
            <a:r>
              <a:rPr lang="ru-RU" sz="1600" b="1" dirty="0"/>
              <a:t>НЕ (Первая цифра чётная) И НЕ (Сумма цифр чётная)</a:t>
            </a:r>
          </a:p>
          <a:p>
            <a:pPr marL="0" indent="0">
              <a:buNone/>
            </a:pPr>
            <a:r>
              <a:rPr lang="ru-RU" sz="1600" dirty="0"/>
              <a:t>В ответе запишите это число.</a:t>
            </a:r>
          </a:p>
          <a:p>
            <a:pPr marL="0" indent="0">
              <a:buNone/>
            </a:pP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range(4):</a:t>
            </a:r>
          </a:p>
          <a:p>
            <a:pPr marL="0" indent="0">
              <a:buNone/>
            </a:pP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a = int(input('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Введите число ‘))</a:t>
            </a:r>
          </a:p>
          <a:p>
            <a:pPr marL="0" indent="0">
              <a:buNone/>
            </a:pP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n3 = a % 10   #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поочередно отсекаем цифру от числа</a:t>
            </a:r>
          </a:p>
          <a:p>
            <a:pPr marL="0" indent="0">
              <a:buNone/>
            </a:pP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n2 = a % 100 // 10</a:t>
            </a:r>
          </a:p>
          <a:p>
            <a:pPr marL="0" indent="0">
              <a:buNone/>
            </a:pP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n1 = a % 1000 // 100</a:t>
            </a:r>
          </a:p>
          <a:p>
            <a:pPr marL="0" indent="0">
              <a:buNone/>
            </a:pP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not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(n1 % 2 == 0)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and not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((n1 + n2 + n3) % 2 == 0)) == </a:t>
            </a:r>
            <a:r>
              <a:rPr lang="en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buNone/>
            </a:pP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print(a)</a:t>
            </a:r>
            <a:endParaRPr lang="en" sz="1600" dirty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274889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01B527-046F-9D7E-C79C-CB4C10E21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8486" y="593409"/>
            <a:ext cx="8977511" cy="1073825"/>
          </a:xfrm>
        </p:spPr>
        <p:txBody>
          <a:bodyPr/>
          <a:lstStyle/>
          <a:p>
            <a:r>
              <a:rPr lang="ru-RU" dirty="0"/>
              <a:t>Задание 5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EAEE44-5D73-A5CA-2123-928CDDEAE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8486" y="1833488"/>
            <a:ext cx="8977509" cy="416823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400" b="1" dirty="0"/>
              <a:t>Пример </a:t>
            </a:r>
            <a:r>
              <a:rPr lang="en-US" sz="1400" b="1" dirty="0"/>
              <a:t>5</a:t>
            </a:r>
            <a:r>
              <a:rPr lang="ru-RU" sz="1400" b="1" dirty="0"/>
              <a:t> (</a:t>
            </a:r>
            <a:r>
              <a:rPr lang="ru-RU" sz="1400" b="1" dirty="0" err="1"/>
              <a:t>Демовариант</a:t>
            </a:r>
            <a:r>
              <a:rPr lang="ru-RU" sz="1400" b="1" dirty="0"/>
              <a:t> 2024 года). </a:t>
            </a:r>
            <a:r>
              <a:rPr lang="ru-RU" sz="1400" dirty="0"/>
              <a:t>У исполнителя Альфа две команды, кото-рым присвоены номера: </a:t>
            </a:r>
          </a:p>
          <a:p>
            <a:pPr marL="342900" indent="-342900">
              <a:buAutoNum type="arabicPeriod"/>
            </a:pPr>
            <a:r>
              <a:rPr lang="ru-RU" sz="1400" b="1" dirty="0"/>
              <a:t>прибавь 1 </a:t>
            </a:r>
          </a:p>
          <a:p>
            <a:pPr marL="342900" indent="-342900">
              <a:buAutoNum type="arabicPeriod"/>
            </a:pPr>
            <a:r>
              <a:rPr lang="ru-RU" sz="1400" b="1" dirty="0"/>
              <a:t>умножь на </a:t>
            </a:r>
            <a:r>
              <a:rPr lang="en" sz="1400" b="1" dirty="0"/>
              <a:t>b </a:t>
            </a:r>
          </a:p>
          <a:p>
            <a:pPr marL="0" indent="0">
              <a:buNone/>
            </a:pPr>
            <a:r>
              <a:rPr lang="en" sz="1400" dirty="0"/>
              <a:t>(b – </a:t>
            </a:r>
            <a:r>
              <a:rPr lang="ru-RU" sz="1400" dirty="0"/>
              <a:t>неизвестное натуральное число; </a:t>
            </a:r>
            <a:r>
              <a:rPr lang="en" sz="1400" dirty="0"/>
              <a:t>b ≥ 2). </a:t>
            </a:r>
          </a:p>
          <a:p>
            <a:pPr marL="0" indent="0">
              <a:buNone/>
            </a:pPr>
            <a:r>
              <a:rPr lang="ru-RU" sz="1400" dirty="0"/>
              <a:t>Первая из них увеличивает число на 1, вторая умножает его на </a:t>
            </a:r>
            <a:r>
              <a:rPr lang="en" sz="1400" dirty="0"/>
              <a:t>b. </a:t>
            </a:r>
            <a:r>
              <a:rPr lang="ru-RU" sz="1400" dirty="0"/>
              <a:t>Алгоритм для исполнителя Альфа – это последовательность номеров команд. Найдите значение числа </a:t>
            </a:r>
            <a:r>
              <a:rPr lang="en" sz="1400" dirty="0"/>
              <a:t>b, </a:t>
            </a:r>
            <a:r>
              <a:rPr lang="ru-RU" sz="1400" dirty="0"/>
              <a:t>при котором из числа 6 по алгоритму 11211 будет получено число 82. </a:t>
            </a:r>
          </a:p>
          <a:p>
            <a:pPr marL="0" indent="0">
              <a:buNone/>
            </a:pPr>
            <a:r>
              <a:rPr lang="ru-RU" sz="1400" dirty="0"/>
              <a:t>Решение на языке </a:t>
            </a:r>
            <a:r>
              <a:rPr lang="en" sz="1400" dirty="0"/>
              <a:t>Python</a:t>
            </a:r>
          </a:p>
          <a:p>
            <a:pPr marL="0" indent="0">
              <a:buNone/>
            </a:pP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b </a:t>
            </a: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range (2,100):</a:t>
            </a:r>
            <a:endParaRPr lang="ru-RU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x = 6 + 1 + 1</a:t>
            </a:r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#</a:t>
            </a:r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выполнение команды 1 над исходным числом</a:t>
            </a:r>
          </a:p>
          <a:p>
            <a:pPr marL="0" indent="0">
              <a:buNone/>
            </a:pPr>
            <a:r>
              <a:rPr lang="e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(x * b + 1 + 1) == 82: #</a:t>
            </a:r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выполнение остальных команд</a:t>
            </a:r>
          </a:p>
          <a:p>
            <a:pPr marL="0" indent="0">
              <a:buNone/>
            </a:pPr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print(b)</a:t>
            </a:r>
          </a:p>
        </p:txBody>
      </p:sp>
    </p:spTree>
    <p:extLst>
      <p:ext uri="{BB962C8B-B14F-4D97-AF65-F5344CB8AC3E}">
        <p14:creationId xmlns:p14="http://schemas.microsoft.com/office/powerpoint/2010/main" val="1083266469"/>
      </p:ext>
    </p:extLst>
  </p:cSld>
  <p:clrMapOvr>
    <a:masterClrMapping/>
  </p:clrMapOvr>
</p:sld>
</file>

<file path=ppt/theme/theme1.xml><?xml version="1.0" encoding="utf-8"?>
<a:theme xmlns:a="http://schemas.openxmlformats.org/drawingml/2006/main" name="LimelightVTI">
  <a:themeElements>
    <a:clrScheme name="AnalogousFromRegularSeedLeftStep">
      <a:dk1>
        <a:srgbClr val="000000"/>
      </a:dk1>
      <a:lt1>
        <a:srgbClr val="FFFFFF"/>
      </a:lt1>
      <a:dk2>
        <a:srgbClr val="1B2B30"/>
      </a:dk2>
      <a:lt2>
        <a:srgbClr val="F2F3F0"/>
      </a:lt2>
      <a:accent1>
        <a:srgbClr val="7F33DD"/>
      </a:accent1>
      <a:accent2>
        <a:srgbClr val="4540D3"/>
      </a:accent2>
      <a:accent3>
        <a:srgbClr val="3374DD"/>
      </a:accent3>
      <a:accent4>
        <a:srgbClr val="21AACB"/>
      </a:accent4>
      <a:accent5>
        <a:srgbClr val="2DC2A2"/>
      </a:accent5>
      <a:accent6>
        <a:srgbClr val="20C65C"/>
      </a:accent6>
      <a:hlink>
        <a:srgbClr val="6A9832"/>
      </a:hlink>
      <a:folHlink>
        <a:srgbClr val="7F7F7F"/>
      </a:folHlink>
    </a:clrScheme>
    <a:fontScheme name="Trade Gothic">
      <a:majorFont>
        <a:latin typeface="Trade Gothic Next Cond"/>
        <a:ea typeface=""/>
        <a:cs typeface=""/>
      </a:majorFont>
      <a:minorFont>
        <a:latin typeface="Trade Gothic Nex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imelightVTI" id="{7936DCFD-B587-41FD-9126-64F2709ED40B}" vid="{74F41540-78F1-4C56-9EAA-6FA6E9F1D77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1577</TotalTime>
  <Words>6704</Words>
  <Application>Microsoft Macintosh PowerPoint</Application>
  <PresentationFormat>Широкоэкранный</PresentationFormat>
  <Paragraphs>599</Paragraphs>
  <Slides>47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54" baseType="lpstr">
      <vt:lpstr>Aptos</vt:lpstr>
      <vt:lpstr>Arial</vt:lpstr>
      <vt:lpstr>Courier New</vt:lpstr>
      <vt:lpstr>Times New Roman</vt:lpstr>
      <vt:lpstr>Trade Gothic Next Cond</vt:lpstr>
      <vt:lpstr>Trade Gothic Next Light</vt:lpstr>
      <vt:lpstr>LimelightVTI</vt:lpstr>
      <vt:lpstr>Программирование на Python как альтернатива «ручного» решения заданий ОГЭ и ЕГЭ по информатике</vt:lpstr>
      <vt:lpstr>О чем данная практика?</vt:lpstr>
      <vt:lpstr>Почему программирование на Python?</vt:lpstr>
      <vt:lpstr>Задания ОГЭ по информатике, которые можно решить при помощи программирования</vt:lpstr>
      <vt:lpstr>Задание 3</vt:lpstr>
      <vt:lpstr>Задание 3</vt:lpstr>
      <vt:lpstr>Задание 3</vt:lpstr>
      <vt:lpstr>Задание 3</vt:lpstr>
      <vt:lpstr>Задание 5</vt:lpstr>
      <vt:lpstr>Задание 6</vt:lpstr>
      <vt:lpstr>Задание 6</vt:lpstr>
      <vt:lpstr>Задание 6</vt:lpstr>
      <vt:lpstr>Задание 10</vt:lpstr>
      <vt:lpstr>Задание 10</vt:lpstr>
      <vt:lpstr>Задание 10</vt:lpstr>
      <vt:lpstr>Задание 10</vt:lpstr>
      <vt:lpstr>Задание 10</vt:lpstr>
      <vt:lpstr>Задание 10</vt:lpstr>
      <vt:lpstr>Какие задания стоит дать дополнительно?</vt:lpstr>
      <vt:lpstr>Какие задания стоит дать дополнительно?</vt:lpstr>
      <vt:lpstr>Задания Егэ при помощи программирования</vt:lpstr>
      <vt:lpstr>Задание 2</vt:lpstr>
      <vt:lpstr>Задание 2</vt:lpstr>
      <vt:lpstr>Задание 2</vt:lpstr>
      <vt:lpstr>Задание 2</vt:lpstr>
      <vt:lpstr>Задание 4</vt:lpstr>
      <vt:lpstr>Задание 5</vt:lpstr>
      <vt:lpstr>Задание 5</vt:lpstr>
      <vt:lpstr>Задание 5</vt:lpstr>
      <vt:lpstr>Задание 5</vt:lpstr>
      <vt:lpstr>Задание 6</vt:lpstr>
      <vt:lpstr>Задание 6</vt:lpstr>
      <vt:lpstr>Задание 6</vt:lpstr>
      <vt:lpstr>Задание 6</vt:lpstr>
      <vt:lpstr>Задание 6</vt:lpstr>
      <vt:lpstr>Задание 6</vt:lpstr>
      <vt:lpstr>Задание 8</vt:lpstr>
      <vt:lpstr>Задание 8</vt:lpstr>
      <vt:lpstr>Задание 8</vt:lpstr>
      <vt:lpstr>Задание 8</vt:lpstr>
      <vt:lpstr>Задание 12</vt:lpstr>
      <vt:lpstr>Задание 12</vt:lpstr>
      <vt:lpstr>Задание 13</vt:lpstr>
      <vt:lpstr>Задание 13</vt:lpstr>
      <vt:lpstr>Задание 13</vt:lpstr>
      <vt:lpstr>Задание 13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Программирование на Python как альтернатива «ручного» решения заданий ОГЭ и ЕГЭ по информатике</dc:title>
  <dc:creator>Екатерина Сойникова</dc:creator>
  <cp:lastModifiedBy>Екатерина Сойникова</cp:lastModifiedBy>
  <cp:revision>1</cp:revision>
  <dcterms:created xsi:type="dcterms:W3CDTF">2024-12-02T16:50:24Z</dcterms:created>
  <dcterms:modified xsi:type="dcterms:W3CDTF">2024-12-03T19:07:39Z</dcterms:modified>
</cp:coreProperties>
</file>