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26"/>
  </p:notesMasterIdLst>
  <p:sldIdLst>
    <p:sldId id="511" r:id="rId2"/>
    <p:sldId id="536" r:id="rId3"/>
    <p:sldId id="510" r:id="rId4"/>
    <p:sldId id="515" r:id="rId5"/>
    <p:sldId id="538" r:id="rId6"/>
    <p:sldId id="529" r:id="rId7"/>
    <p:sldId id="520" r:id="rId8"/>
    <p:sldId id="537" r:id="rId9"/>
    <p:sldId id="522" r:id="rId10"/>
    <p:sldId id="533" r:id="rId11"/>
    <p:sldId id="534" r:id="rId12"/>
    <p:sldId id="535" r:id="rId13"/>
    <p:sldId id="509" r:id="rId14"/>
    <p:sldId id="521" r:id="rId15"/>
    <p:sldId id="542" r:id="rId16"/>
    <p:sldId id="541" r:id="rId17"/>
    <p:sldId id="539" r:id="rId18"/>
    <p:sldId id="543" r:id="rId19"/>
    <p:sldId id="544" r:id="rId20"/>
    <p:sldId id="524" r:id="rId21"/>
    <p:sldId id="545" r:id="rId22"/>
    <p:sldId id="547" r:id="rId23"/>
    <p:sldId id="548" r:id="rId24"/>
    <p:sldId id="546" r:id="rId25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CE5"/>
    <a:srgbClr val="0062A7"/>
    <a:srgbClr val="49556E"/>
    <a:srgbClr val="FFCC99"/>
    <a:srgbClr val="921A1D"/>
    <a:srgbClr val="F26722"/>
    <a:srgbClr val="E62B25"/>
    <a:srgbClr val="F18420"/>
    <a:srgbClr val="F99B1C"/>
    <a:srgbClr val="FFB8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378" autoAdjust="0"/>
  </p:normalViewPr>
  <p:slideViewPr>
    <p:cSldViewPr>
      <p:cViewPr varScale="1">
        <p:scale>
          <a:sx n="62" d="100"/>
          <a:sy n="62" d="100"/>
        </p:scale>
        <p:origin x="143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6FC91F-274B-40EF-9333-50A2A4C0AD62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EBF84DF-22D0-4396-B119-5D39F4432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8564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26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420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8655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509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847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611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974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643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850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754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388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108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1510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130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175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91054E-C113-452F-9AEE-100A66C9063F}" type="datetime1">
              <a:rPr lang="ru-RU" smtClean="0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BEC46-C5E2-4B00-93FD-EF82F4284C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255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3C46-110E-4F13-B13A-1914565471D2}" type="datetime1">
              <a:rPr lang="ru-RU" smtClean="0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158F-C07D-4E71-822C-68A648B4DE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87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58E3-6F5F-409D-8BD7-B31A53456C9B}" type="datetime1">
              <a:rPr lang="ru-RU" smtClean="0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D6766-4E1A-4026-B100-8D8EA13BF4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33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5D89C-B26F-4732-8D52-7E5BB496F923}" type="datetime1">
              <a:rPr lang="ru-RU" smtClean="0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81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62760-7462-4899-8B44-FF61F5CBFC9E}" type="datetime1">
              <a:rPr lang="ru-RU" smtClean="0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664D2-1BD0-4A61-B152-7B31CC6A85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469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FBC1B-F90D-4884-AF3C-36A573F9AEAC}" type="datetime1">
              <a:rPr lang="ru-RU" smtClean="0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948F9-966D-4B85-91B5-EB2161AA43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795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F821E-54B4-4548-BC11-6F6022107663}" type="datetime1">
              <a:rPr lang="ru-RU" smtClean="0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0BB5-9D93-48C2-824D-82144272B7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64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0B916-3995-4F66-8077-5414E1552FDB}" type="datetime1">
              <a:rPr lang="ru-RU" smtClean="0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37D55-46E1-4C6C-A1CF-9F94FD8073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689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2B33E-A7A8-4FB0-B759-64CC55F5EDF9}" type="datetime1">
              <a:rPr lang="ru-RU" smtClean="0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7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92650-71DB-436C-83C4-29C4D082522F}" type="datetime1">
              <a:rPr lang="ru-RU" smtClean="0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11D12-DA6E-48D6-AA1A-3CD5D6126C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251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30E3A-DA71-4F28-878B-AB0AA5324125}" type="datetime1">
              <a:rPr lang="ru-RU" smtClean="0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947C0-BD5D-464F-8EAE-7242CF0D7F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94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E0948006-4FA6-48EF-92EE-8579CDB701D8}" type="datetime1">
              <a:rPr lang="ru-RU" smtClean="0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27AC99-8E6A-459C-8DE1-0C83495690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19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9512" y="6356351"/>
            <a:ext cx="8136904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55382"/>
              </p:ext>
            </p:extLst>
          </p:nvPr>
        </p:nvGraphicFramePr>
        <p:xfrm>
          <a:off x="755575" y="1412776"/>
          <a:ext cx="7764970" cy="252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5">
                  <a:extLst>
                    <a:ext uri="{9D8B030D-6E8A-4147-A177-3AD203B41FA5}">
                      <a16:colId xmlns:a16="http://schemas.microsoft.com/office/drawing/2014/main" xmlns="" val="3452886001"/>
                    </a:ext>
                  </a:extLst>
                </a:gridCol>
                <a:gridCol w="5388705">
                  <a:extLst>
                    <a:ext uri="{9D8B030D-6E8A-4147-A177-3AD203B41FA5}">
                      <a16:colId xmlns:a16="http://schemas.microsoft.com/office/drawing/2014/main" xmlns="" val="4055115307"/>
                    </a:ext>
                  </a:extLst>
                </a:gridCol>
              </a:tblGrid>
              <a:tr h="12601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проекта </a:t>
                      </a: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(полное):</a:t>
                      </a:r>
                      <a:endParaRPr lang="ru-RU" sz="1800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25187949"/>
                  </a:ext>
                </a:extLst>
              </a:tr>
              <a:tr h="12601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проекта (сокращенное):</a:t>
                      </a:r>
                      <a:endParaRPr lang="ru-RU" sz="1800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91537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624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23528" y="6356351"/>
            <a:ext cx="7488832" cy="365125"/>
          </a:xfrm>
        </p:spPr>
        <p:txBody>
          <a:bodyPr/>
          <a:lstStyle/>
          <a:p>
            <a:pPr>
              <a:defRPr/>
            </a:pPr>
            <a:r>
              <a:rPr lang="ru-RU" dirty="0"/>
              <a:t>    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10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3528" y="166222"/>
            <a:ext cx="8389937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Идея проекта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360461"/>
              </p:ext>
            </p:extLst>
          </p:nvPr>
        </p:nvGraphicFramePr>
        <p:xfrm>
          <a:off x="179512" y="657329"/>
          <a:ext cx="8533953" cy="5579983"/>
        </p:xfrm>
        <a:graphic>
          <a:graphicData uri="http://schemas.openxmlformats.org/drawingml/2006/table">
            <a:tbl>
              <a:tblPr firstRow="1" bandRow="1"/>
              <a:tblGrid>
                <a:gridCol w="17880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458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7998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1</a:t>
                      </a:r>
                    </a:p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>
                        <a:solidFill>
                          <a:srgbClr val="49556E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5340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23528" y="6356351"/>
            <a:ext cx="7488832" cy="365125"/>
          </a:xfrm>
        </p:spPr>
        <p:txBody>
          <a:bodyPr/>
          <a:lstStyle/>
          <a:p>
            <a:pPr>
              <a:defRPr/>
            </a:pPr>
            <a:r>
              <a:rPr lang="ru-RU" dirty="0"/>
              <a:t>    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11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3528" y="166222"/>
            <a:ext cx="8389937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Идея проекта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96341"/>
              </p:ext>
            </p:extLst>
          </p:nvPr>
        </p:nvGraphicFramePr>
        <p:xfrm>
          <a:off x="179512" y="657329"/>
          <a:ext cx="8533953" cy="5507975"/>
        </p:xfrm>
        <a:graphic>
          <a:graphicData uri="http://schemas.openxmlformats.org/drawingml/2006/table">
            <a:tbl>
              <a:tblPr firstRow="1" bandRow="1"/>
              <a:tblGrid>
                <a:gridCol w="17880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458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0797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2</a:t>
                      </a:r>
                    </a:p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285750" marR="0" lvl="0" indent="-2857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ru-RU" sz="1800" b="1" dirty="0">
                        <a:solidFill>
                          <a:srgbClr val="49556E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258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23528" y="6356351"/>
            <a:ext cx="7488832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12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3528" y="166222"/>
            <a:ext cx="8389937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Идея проекта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187628"/>
              </p:ext>
            </p:extLst>
          </p:nvPr>
        </p:nvGraphicFramePr>
        <p:xfrm>
          <a:off x="322287" y="58268"/>
          <a:ext cx="8712968" cy="5507975"/>
        </p:xfrm>
        <a:graphic>
          <a:graphicData uri="http://schemas.openxmlformats.org/drawingml/2006/table">
            <a:tbl>
              <a:tblPr firstRow="1" bandRow="1"/>
              <a:tblGrid>
                <a:gridCol w="18255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873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0797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3</a:t>
                      </a:r>
                    </a:p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285750" marR="0" lvl="0" indent="-2857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ru-RU" sz="1800" b="1" dirty="0" smtClean="0">
                        <a:solidFill>
                          <a:srgbClr val="49556E"/>
                        </a:solidFill>
                      </a:endParaRPr>
                    </a:p>
                    <a:p>
                      <a:pPr marL="285750" marR="0" lvl="0" indent="-2857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ru-RU" sz="1800" b="1" dirty="0" smtClean="0">
                        <a:solidFill>
                          <a:srgbClr val="49556E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rgbClr val="49556E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>
                        <a:solidFill>
                          <a:srgbClr val="49556E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6059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11560" y="6356351"/>
            <a:ext cx="6768751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13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17453" y="24312"/>
            <a:ext cx="8928992" cy="504056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921A1D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334253"/>
              </p:ext>
            </p:extLst>
          </p:nvPr>
        </p:nvGraphicFramePr>
        <p:xfrm>
          <a:off x="179511" y="487842"/>
          <a:ext cx="8856985" cy="5868509"/>
        </p:xfrm>
        <a:graphic>
          <a:graphicData uri="http://schemas.openxmlformats.org/drawingml/2006/table">
            <a:tbl>
              <a:tblPr firstRow="1" bandRow="1"/>
              <a:tblGrid>
                <a:gridCol w="15505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064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86850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Результаты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проекта</a:t>
                      </a:r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285750" marR="0" lvl="0" indent="-2857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ru-RU" sz="1600" b="0" dirty="0" smtClean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0946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55576" y="6356351"/>
            <a:ext cx="7200800" cy="365125"/>
          </a:xfrm>
        </p:spPr>
        <p:txBody>
          <a:bodyPr/>
          <a:lstStyle/>
          <a:p>
            <a:pPr>
              <a:defRPr/>
            </a:pPr>
            <a:r>
              <a:rPr lang="ru-RU" dirty="0"/>
              <a:t>    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14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55576" y="188640"/>
            <a:ext cx="8389937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 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Модель функционирования результатов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564887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55576" y="6356351"/>
            <a:ext cx="72008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15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77031" y="404664"/>
            <a:ext cx="8389937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 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Модель функционирования результатов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512623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55576" y="6356351"/>
            <a:ext cx="72008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16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16632"/>
            <a:ext cx="8389937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 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Модель функционирования результатов проекта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7" y="235003"/>
            <a:ext cx="8856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86912">
              <a:defRPr/>
            </a:pP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0" algn="ctr" defTabSz="986912">
              <a:defRPr/>
            </a:pP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По результатам реализации проектного решения :</a:t>
            </a:r>
          </a:p>
          <a:p>
            <a:pPr lvl="0" algn="ctr" defTabSz="986912">
              <a:defRPr/>
            </a:pPr>
            <a:endParaRPr kumimoji="0" lang="ru-RU" sz="2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282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7488832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17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187624" y="105455"/>
            <a:ext cx="6480720" cy="443226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Реестр заинтересованных сторон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84745"/>
              </p:ext>
            </p:extLst>
          </p:nvPr>
        </p:nvGraphicFramePr>
        <p:xfrm>
          <a:off x="216144" y="980728"/>
          <a:ext cx="8928992" cy="1540885"/>
        </p:xfrm>
        <a:graphic>
          <a:graphicData uri="http://schemas.openxmlformats.org/drawingml/2006/table">
            <a:tbl>
              <a:tblPr firstRow="1" bandRow="1"/>
              <a:tblGrid>
                <a:gridCol w="5625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536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0811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 или организация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Представитель интересов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(ФИО, должность)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Ожидание от реализации проекта (программы)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just"/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11615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7488832" cy="365125"/>
          </a:xfrm>
        </p:spPr>
        <p:txBody>
          <a:bodyPr/>
          <a:lstStyle/>
          <a:p>
            <a:pPr>
              <a:defRPr/>
            </a:pPr>
            <a:r>
              <a:rPr lang="ru-RU" dirty="0"/>
              <a:t>    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18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187624" y="105455"/>
            <a:ext cx="6480720" cy="443226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Реестр заинтересованных сторон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901157"/>
              </p:ext>
            </p:extLst>
          </p:nvPr>
        </p:nvGraphicFramePr>
        <p:xfrm>
          <a:off x="107504" y="476672"/>
          <a:ext cx="8928992" cy="1540885"/>
        </p:xfrm>
        <a:graphic>
          <a:graphicData uri="http://schemas.openxmlformats.org/drawingml/2006/table">
            <a:tbl>
              <a:tblPr firstRow="1" bandRow="1"/>
              <a:tblGrid>
                <a:gridCol w="5625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35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0811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6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6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6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 или организация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6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Представитель интересов</a:t>
                      </a:r>
                      <a:br>
                        <a:rPr lang="ru-RU" sz="16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6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(ФИО, должность)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6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Ожидание от реализации проекта (программы)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just"/>
                      <a:endParaRPr lang="ru-RU" sz="1600" b="1" i="0" kern="1200" dirty="0" smtClean="0">
                        <a:solidFill>
                          <a:schemeClr val="tx1"/>
                        </a:solidFill>
                        <a:effectLst/>
                        <a:latin typeface="Calibri Ligh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972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7488832" cy="365125"/>
          </a:xfrm>
        </p:spPr>
        <p:txBody>
          <a:bodyPr/>
          <a:lstStyle/>
          <a:p>
            <a:pPr>
              <a:defRPr/>
            </a:pPr>
            <a:r>
              <a:rPr lang="ru-RU" dirty="0"/>
              <a:t>    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19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187624" y="105455"/>
            <a:ext cx="6480720" cy="443226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Реестр заинтересованных сторон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68387"/>
              </p:ext>
            </p:extLst>
          </p:nvPr>
        </p:nvGraphicFramePr>
        <p:xfrm>
          <a:off x="107504" y="476672"/>
          <a:ext cx="8928992" cy="3782889"/>
        </p:xfrm>
        <a:graphic>
          <a:graphicData uri="http://schemas.openxmlformats.org/drawingml/2006/table">
            <a:tbl>
              <a:tblPr firstRow="1" bandRow="1"/>
              <a:tblGrid>
                <a:gridCol w="5625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35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0811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 или организация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Представитель интересов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(ФИО, должность)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Ожидание от реализации проекта (программы)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9416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285750" marR="0" lvl="0" indent="-28575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668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95536" y="6356351"/>
            <a:ext cx="7560840" cy="365125"/>
          </a:xfrm>
        </p:spPr>
        <p:txBody>
          <a:bodyPr/>
          <a:lstStyle/>
          <a:p>
            <a:pPr>
              <a:defRPr/>
            </a:pPr>
            <a:r>
              <a:rPr lang="ru-RU" dirty="0"/>
              <a:t>      Российская академия народного хозяйства и государственной службы при  Президенте Российской Федерации.  </a:t>
            </a:r>
          </a:p>
          <a:p>
            <a:pPr>
              <a:defRPr/>
            </a:pPr>
            <a:r>
              <a:rPr lang="ru-RU" dirty="0"/>
              <a:t>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Group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0715921"/>
              </p:ext>
            </p:extLst>
          </p:nvPr>
        </p:nvGraphicFramePr>
        <p:xfrm>
          <a:off x="107504" y="511206"/>
          <a:ext cx="8928992" cy="6773093"/>
        </p:xfrm>
        <a:graphic>
          <a:graphicData uri="http://schemas.openxmlformats.org/drawingml/2006/table">
            <a:tbl>
              <a:tblPr>
                <a:solidFill>
                  <a:srgbClr val="F99B1C"/>
                </a:solidFill>
              </a:tblPr>
              <a:tblGrid>
                <a:gridCol w="36714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575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5860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Формальные основания для инициации проекта</a:t>
                      </a:r>
                    </a:p>
                  </a:txBody>
                  <a:tcPr marL="100796" marR="100796" marT="50398" marB="50398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Указ </a:t>
                      </a:r>
                      <a:r>
                        <a:rPr lang="ru-RU" sz="1600" b="1" i="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 Президента РОССИЙСКОЙ ФЕДЕРАЦИИ</a:t>
                      </a:r>
                      <a:endParaRPr lang="ru-RU" sz="1600" b="0" i="0" kern="1200" dirty="0" smtClean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 Light"/>
                        <a:ea typeface="+mn-ea"/>
                        <a:cs typeface="+mn-cs"/>
                      </a:endParaRPr>
                    </a:p>
                    <a:p>
                      <a:r>
                        <a:rPr lang="ru-RU" sz="1350" b="0" i="0" kern="1200" dirty="0" smtClean="0">
                          <a:solidFill>
                            <a:schemeClr val="tx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«О национальных целях и стратегических задачах развития Российской Федерации на период до 2024 года» (утв. 7 мая 2018 г № 204)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Национальный проект «Образование»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(Утвержден на заседании президиума Совета при Президенте  РФ по стратегическому развитию и национальным проектам, протокол от  3 сентября 2018 года №10)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Проект «Современная цифровая образовательная среда в РФ» 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(Утвержден на </a:t>
                      </a: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заседании президиума Совета при Президенте РФ по стратегическому развитию и приоритетным проектам, протокол от 25 октября 2016 года №9)</a:t>
                      </a:r>
                      <a:endParaRPr lang="ru-RU" sz="1300" b="0" i="0" kern="1200" dirty="0">
                        <a:solidFill>
                          <a:schemeClr val="tx1"/>
                        </a:solidFill>
                        <a:effectLst/>
                        <a:latin typeface="Calibri Light"/>
                        <a:ea typeface="+mn-ea"/>
                        <a:cs typeface="+mn-cs"/>
                      </a:endParaRPr>
                    </a:p>
                  </a:txBody>
                  <a:tcPr marL="100796" marR="100796" marT="50398" marB="50398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11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Связь с государственными программами Российской Федерации</a:t>
                      </a:r>
                    </a:p>
                  </a:txBody>
                  <a:tcPr marL="100796" marR="100796" marT="50398" marB="50398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Программа «Цифровая экономика РФ» </a:t>
                      </a: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(утв. распоряжением Правительства РФ №1632-р от 28 июля 2017 года)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Государственная программа  РФ «Развитие образования» </a:t>
                      </a: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(утв. постановлением Правительства РФ № 1642 от 26 декабря 2017 года)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Государственная программа «Информационное общество (2011-2020 годы)»</a:t>
                      </a: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(Утв.</a:t>
                      </a:r>
                      <a:r>
                        <a:rPr lang="ru-RU" sz="13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 п</a:t>
                      </a: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остановлением Правительства РФ № 313 от 15.04.2014г. (ред. От 17.06.2015 г.) 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Федеральная целевая программа развития образования на 2016-2020 годы </a:t>
                      </a: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(Утв. постановлением Правительства РФ № 497 от 23 мая 2015 года)</a:t>
                      </a:r>
                      <a:endParaRPr lang="ru-RU" sz="1300" b="0" i="0" kern="1200" dirty="0">
                        <a:solidFill>
                          <a:schemeClr val="tx1"/>
                        </a:solidFill>
                        <a:effectLst/>
                        <a:latin typeface="Calibri Light"/>
                        <a:ea typeface="+mn-ea"/>
                        <a:cs typeface="+mn-cs"/>
                      </a:endParaRPr>
                    </a:p>
                  </a:txBody>
                  <a:tcPr marL="100796" marR="100796" marT="50398" marB="50398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827584" y="44624"/>
            <a:ext cx="6967239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Предпосылки реализации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9094522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27584" y="6356351"/>
            <a:ext cx="6840760" cy="365125"/>
          </a:xfrm>
        </p:spPr>
        <p:txBody>
          <a:bodyPr/>
          <a:lstStyle/>
          <a:p>
            <a:pPr>
              <a:defRPr/>
            </a:pPr>
            <a:r>
              <a:rPr lang="ru-RU" dirty="0"/>
              <a:t>    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20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827584" y="-99392"/>
            <a:ext cx="7676326" cy="827183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Реестр рисков и возможностей проекта</a:t>
            </a: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0936257"/>
              </p:ext>
            </p:extLst>
          </p:nvPr>
        </p:nvGraphicFramePr>
        <p:xfrm>
          <a:off x="107505" y="476672"/>
          <a:ext cx="8684436" cy="4202832"/>
        </p:xfrm>
        <a:graphic>
          <a:graphicData uri="http://schemas.openxmlformats.org/drawingml/2006/table">
            <a:tbl>
              <a:tblPr firstRow="1" firstCol="1" bandRow="1"/>
              <a:tblGrid>
                <a:gridCol w="496482">
                  <a:extLst>
                    <a:ext uri="{9D8B030D-6E8A-4147-A177-3AD203B41FA5}">
                      <a16:colId xmlns:a16="http://schemas.microsoft.com/office/drawing/2014/main" xmlns="" val="1275925445"/>
                    </a:ext>
                  </a:extLst>
                </a:gridCol>
                <a:gridCol w="3904144">
                  <a:extLst>
                    <a:ext uri="{9D8B030D-6E8A-4147-A177-3AD203B41FA5}">
                      <a16:colId xmlns:a16="http://schemas.microsoft.com/office/drawing/2014/main" xmlns="" val="123190958"/>
                    </a:ext>
                  </a:extLst>
                </a:gridCol>
                <a:gridCol w="4283810">
                  <a:extLst>
                    <a:ext uri="{9D8B030D-6E8A-4147-A177-3AD203B41FA5}">
                      <a16:colId xmlns:a16="http://schemas.microsoft.com/office/drawing/2014/main" xmlns="" val="1236641119"/>
                    </a:ext>
                  </a:extLst>
                </a:gridCol>
              </a:tblGrid>
              <a:tr h="736766"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ctr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algn="ctr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</a:p>
                  </a:txBody>
                  <a:tcPr marL="61024" marR="61024" marT="0" marB="0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ctr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риска/возможности</a:t>
                      </a:r>
                    </a:p>
                  </a:txBody>
                  <a:tcPr marL="61024" marR="61024" marT="0" marB="0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ctr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Действия по предупреждению риска/ </a:t>
                      </a:r>
                    </a:p>
                    <a:p>
                      <a:pPr marL="0" algn="ctr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реализации возможности</a:t>
                      </a:r>
                    </a:p>
                  </a:txBody>
                  <a:tcPr marL="61024" marR="61024" marT="0" marB="0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0777030"/>
                  </a:ext>
                </a:extLst>
              </a:tr>
              <a:tr h="65461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1007943" rtl="0" eaLnBrk="1" latinLnBrk="0" hangingPunct="1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just"/>
                      <a:endParaRPr lang="ru-RU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just" defTabSz="1007943" rtl="0" eaLnBrk="1" latinLnBrk="0" hangingPunct="1"/>
                      <a:endParaRPr lang="ru-RU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5371526"/>
                  </a:ext>
                </a:extLst>
              </a:tr>
              <a:tr h="101273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1007943" rtl="0" eaLnBrk="1" latinLnBrk="0" hangingPunct="1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just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ru-RU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1024" marR="61024" marT="0" marB="0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08934880"/>
                  </a:ext>
                </a:extLst>
              </a:tr>
              <a:tr h="179871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1007943" rtl="0" eaLnBrk="1" latinLnBrk="0" hangingPunct="1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8658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8343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27584" y="6356351"/>
            <a:ext cx="684076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21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827584" y="-99392"/>
            <a:ext cx="7676326" cy="827183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Реестр рисков и возможностей проекта</a:t>
            </a: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2130727"/>
              </p:ext>
            </p:extLst>
          </p:nvPr>
        </p:nvGraphicFramePr>
        <p:xfrm>
          <a:off x="251520" y="476672"/>
          <a:ext cx="8540421" cy="2104528"/>
        </p:xfrm>
        <a:graphic>
          <a:graphicData uri="http://schemas.openxmlformats.org/drawingml/2006/table">
            <a:tbl>
              <a:tblPr firstRow="1" firstCol="1" bandRow="1"/>
              <a:tblGrid>
                <a:gridCol w="488249">
                  <a:extLst>
                    <a:ext uri="{9D8B030D-6E8A-4147-A177-3AD203B41FA5}">
                      <a16:colId xmlns:a16="http://schemas.microsoft.com/office/drawing/2014/main" xmlns="" val="1275925445"/>
                    </a:ext>
                  </a:extLst>
                </a:gridCol>
                <a:gridCol w="3839401">
                  <a:extLst>
                    <a:ext uri="{9D8B030D-6E8A-4147-A177-3AD203B41FA5}">
                      <a16:colId xmlns:a16="http://schemas.microsoft.com/office/drawing/2014/main" xmlns="" val="123190958"/>
                    </a:ext>
                  </a:extLst>
                </a:gridCol>
                <a:gridCol w="4212771">
                  <a:extLst>
                    <a:ext uri="{9D8B030D-6E8A-4147-A177-3AD203B41FA5}">
                      <a16:colId xmlns:a16="http://schemas.microsoft.com/office/drawing/2014/main" xmlns="" val="1236641119"/>
                    </a:ext>
                  </a:extLst>
                </a:gridCol>
              </a:tblGrid>
              <a:tr h="736766"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ctr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algn="ctr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</a:p>
                  </a:txBody>
                  <a:tcPr marL="61024" marR="61024" marT="0" marB="0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ctr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риска/возможности</a:t>
                      </a:r>
                    </a:p>
                  </a:txBody>
                  <a:tcPr marL="61024" marR="61024" marT="0" marB="0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ctr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Действия по предупреждению риска/ </a:t>
                      </a:r>
                    </a:p>
                    <a:p>
                      <a:pPr marL="0" algn="ctr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реализации возможности</a:t>
                      </a:r>
                    </a:p>
                  </a:txBody>
                  <a:tcPr marL="61024" marR="61024" marT="0" marB="0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0777030"/>
                  </a:ext>
                </a:extLst>
              </a:tr>
              <a:tr h="683881"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24" marR="61024" marT="0" marB="0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endParaRPr lang="ru-RU" sz="20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2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60843841"/>
                  </a:ext>
                </a:extLst>
              </a:tr>
              <a:tr h="683881"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024" marR="61024" marT="0" marB="0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35808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4825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3059832" y="-136633"/>
            <a:ext cx="3898776" cy="901337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Бюджет проекта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589308"/>
              </p:ext>
            </p:extLst>
          </p:nvPr>
        </p:nvGraphicFramePr>
        <p:xfrm>
          <a:off x="0" y="404664"/>
          <a:ext cx="9143999" cy="2645726"/>
        </p:xfrm>
        <a:graphic>
          <a:graphicData uri="http://schemas.openxmlformats.org/drawingml/2006/table">
            <a:tbl>
              <a:tblPr firstRow="1" bandRow="1">
                <a:solidFill>
                  <a:srgbClr val="FFCC99"/>
                </a:solidFill>
              </a:tblPr>
              <a:tblGrid>
                <a:gridCol w="5595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253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62984">
                  <a:extLst>
                    <a:ext uri="{9D8B030D-6E8A-4147-A177-3AD203B41FA5}">
                      <a16:colId xmlns:a16="http://schemas.microsoft.com/office/drawing/2014/main" xmlns="" val="1856840079"/>
                    </a:ext>
                  </a:extLst>
                </a:gridCol>
                <a:gridCol w="20312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0551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115941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534145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мероприятия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Бюджетные источники финансирования,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Внебюджетные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источники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финансирования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Всего,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5975">
                <a:tc v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2846"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b="1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Общие организационные мероприятия по проекту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2435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4789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95499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3059832" y="-136633"/>
            <a:ext cx="3898776" cy="901337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Бюджет проекта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153703"/>
              </p:ext>
            </p:extLst>
          </p:nvPr>
        </p:nvGraphicFramePr>
        <p:xfrm>
          <a:off x="0" y="404664"/>
          <a:ext cx="9143999" cy="2645726"/>
        </p:xfrm>
        <a:graphic>
          <a:graphicData uri="http://schemas.openxmlformats.org/drawingml/2006/table">
            <a:tbl>
              <a:tblPr firstRow="1" bandRow="1">
                <a:solidFill>
                  <a:srgbClr val="FFCC99"/>
                </a:solidFill>
              </a:tblPr>
              <a:tblGrid>
                <a:gridCol w="5595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253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62984">
                  <a:extLst>
                    <a:ext uri="{9D8B030D-6E8A-4147-A177-3AD203B41FA5}">
                      <a16:colId xmlns:a16="http://schemas.microsoft.com/office/drawing/2014/main" xmlns="" val="1856840079"/>
                    </a:ext>
                  </a:extLst>
                </a:gridCol>
                <a:gridCol w="20312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0551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115941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534145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мероприятия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Бюджетные источники финансирования,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Внебюджетные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источники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финансирования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Всего,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5975">
                <a:tc v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2846"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b="1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Общие организационные мероприятия по проекту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4354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64111529"/>
                  </a:ext>
                </a:extLst>
              </a:tr>
              <a:tr h="31420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65550521"/>
                  </a:ext>
                </a:extLst>
              </a:tr>
              <a:tr h="31420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296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259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395536" y="-31271"/>
            <a:ext cx="3898776" cy="901337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Бюджет проекта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598805"/>
              </p:ext>
            </p:extLst>
          </p:nvPr>
        </p:nvGraphicFramePr>
        <p:xfrm>
          <a:off x="179512" y="764704"/>
          <a:ext cx="8831325" cy="3300618"/>
        </p:xfrm>
        <a:graphic>
          <a:graphicData uri="http://schemas.openxmlformats.org/drawingml/2006/table">
            <a:tbl>
              <a:tblPr firstRow="1" bandRow="1">
                <a:solidFill>
                  <a:srgbClr val="FFCC99"/>
                </a:solidFill>
              </a:tblPr>
              <a:tblGrid>
                <a:gridCol w="5404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901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617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6174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57458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1119767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534145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мероприятия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Бюджетные источники финансирования,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Внебюджетные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источники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финансирования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Всего,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5975">
                <a:tc v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4203"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b="1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результатам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0987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27584" y="6448251"/>
            <a:ext cx="6912768" cy="365125"/>
          </a:xfrm>
        </p:spPr>
        <p:txBody>
          <a:bodyPr/>
          <a:lstStyle/>
          <a:p>
            <a:pPr>
              <a:defRPr/>
            </a:pPr>
            <a:r>
              <a:rPr lang="ru-RU" dirty="0"/>
              <a:t>      Российская академия народного хозяйства и государственной службы при  Президенте Российской Федерации.   </a:t>
            </a:r>
          </a:p>
          <a:p>
            <a:pPr>
              <a:defRPr/>
            </a:pPr>
            <a:r>
              <a:rPr lang="ru-RU" dirty="0"/>
              <a:t>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ru-RU" sz="12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442394"/>
              </p:ext>
            </p:extLst>
          </p:nvPr>
        </p:nvGraphicFramePr>
        <p:xfrm>
          <a:off x="0" y="89200"/>
          <a:ext cx="9036496" cy="4121198"/>
        </p:xfrm>
        <a:graphic>
          <a:graphicData uri="http://schemas.openxmlformats.org/drawingml/2006/table">
            <a:tbl>
              <a:tblPr firstRow="1" firstCol="1" bandRow="1"/>
              <a:tblGrid>
                <a:gridCol w="2315988">
                  <a:extLst>
                    <a:ext uri="{9D8B030D-6E8A-4147-A177-3AD203B41FA5}">
                      <a16:colId xmlns:a16="http://schemas.microsoft.com/office/drawing/2014/main" xmlns="" val="1973703757"/>
                    </a:ext>
                  </a:extLst>
                </a:gridCol>
                <a:gridCol w="6144444">
                  <a:extLst>
                    <a:ext uri="{9D8B030D-6E8A-4147-A177-3AD203B41FA5}">
                      <a16:colId xmlns:a16="http://schemas.microsoft.com/office/drawing/2014/main" xmlns="" val="11906305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923494648"/>
                    </a:ext>
                  </a:extLst>
                </a:gridCol>
              </a:tblGrid>
              <a:tr h="74412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 начала и окончания проекта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81725505"/>
                  </a:ext>
                </a:extLst>
              </a:tr>
              <a:tr h="33599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ФИО, должность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8360854"/>
                  </a:ext>
                </a:extLst>
              </a:tr>
              <a:tr h="93610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Куратор проекта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73251668"/>
                  </a:ext>
                </a:extLst>
              </a:tr>
              <a:tr h="93610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заказчик</a:t>
                      </a:r>
                      <a:endParaRPr lang="ru-RU" sz="18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06323597"/>
                  </a:ext>
                </a:extLst>
              </a:tr>
              <a:tr h="116887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Руководитель проекта</a:t>
                      </a:r>
                    </a:p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851737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350070"/>
              </p:ext>
            </p:extLst>
          </p:nvPr>
        </p:nvGraphicFramePr>
        <p:xfrm>
          <a:off x="0" y="3936673"/>
          <a:ext cx="9036496" cy="2953646"/>
        </p:xfrm>
        <a:graphic>
          <a:graphicData uri="http://schemas.openxmlformats.org/drawingml/2006/table">
            <a:tbl>
              <a:tblPr firstRow="1" bandRow="1"/>
              <a:tblGrid>
                <a:gridCol w="231185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46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5364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Список разработчиков 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Проекта (регион,  должность, место работы)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5688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87624" y="6356351"/>
            <a:ext cx="6768752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4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-972616" y="138442"/>
            <a:ext cx="6967239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Предпосылки реализации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802716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87624" y="6356351"/>
            <a:ext cx="6768752" cy="365125"/>
          </a:xfrm>
        </p:spPr>
        <p:txBody>
          <a:bodyPr/>
          <a:lstStyle/>
          <a:p>
            <a:pPr>
              <a:defRPr/>
            </a:pPr>
            <a:r>
              <a:rPr lang="ru-RU" dirty="0"/>
              <a:t>    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5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27584" y="138443"/>
            <a:ext cx="6967239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Предпосылки реализации проекта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124744"/>
            <a:ext cx="8341033" cy="70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8691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0" algn="ctr" defTabSz="98691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9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kumimoji="0" lang="ru-RU" sz="1727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644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7432" y="256210"/>
            <a:ext cx="8852098" cy="4495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>
                <a:solidFill>
                  <a:srgbClr val="E62B25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Предпосылки реализации проекта</a:t>
            </a:r>
            <a:endParaRPr lang="ru-RU" sz="3100" dirty="0">
              <a:solidFill>
                <a:srgbClr val="E62B25"/>
              </a:solidFill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56351"/>
            <a:ext cx="6696744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6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8EE5AD83-6827-46B7-BFCD-15AADAE0211B}"/>
              </a:ext>
            </a:extLst>
          </p:cNvPr>
          <p:cNvGrpSpPr/>
          <p:nvPr/>
        </p:nvGrpSpPr>
        <p:grpSpPr>
          <a:xfrm>
            <a:off x="395536" y="982229"/>
            <a:ext cx="8377682" cy="5130900"/>
            <a:chOff x="1506944" y="2665763"/>
            <a:chExt cx="7299071" cy="3953438"/>
          </a:xfrm>
          <a:solidFill>
            <a:srgbClr val="D8DCE5"/>
          </a:solidFill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xmlns="" id="{27A3BB45-5483-4645-83F0-3018BCEE5238}"/>
                </a:ext>
              </a:extLst>
            </p:cNvPr>
            <p:cNvSpPr/>
            <p:nvPr/>
          </p:nvSpPr>
          <p:spPr>
            <a:xfrm>
              <a:off x="1506944" y="2665763"/>
              <a:ext cx="2468315" cy="182853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395" dirty="0" smtClean="0">
                  <a:solidFill>
                    <a:schemeClr val="tx1"/>
                  </a:solidFill>
                </a:rPr>
                <a:t> 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D8ECA644-4DBA-4625-AFB4-A3B243873548}"/>
                </a:ext>
              </a:extLst>
            </p:cNvPr>
            <p:cNvSpPr/>
            <p:nvPr/>
          </p:nvSpPr>
          <p:spPr>
            <a:xfrm>
              <a:off x="5046109" y="2665763"/>
              <a:ext cx="3759906" cy="184441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4" name="Прямая со стрелкой 13">
              <a:extLst>
                <a:ext uri="{FF2B5EF4-FFF2-40B4-BE49-F238E27FC236}">
                  <a16:creationId xmlns:a16="http://schemas.microsoft.com/office/drawing/2014/main" xmlns="" id="{B1207349-E3D7-4839-BAE8-149E42E9A432}"/>
                </a:ext>
              </a:extLst>
            </p:cNvPr>
            <p:cNvCxnSpPr/>
            <p:nvPr/>
          </p:nvCxnSpPr>
          <p:spPr>
            <a:xfrm>
              <a:off x="4037996" y="3658347"/>
              <a:ext cx="1008112" cy="0"/>
            </a:xfrm>
            <a:prstGeom prst="straightConnector1">
              <a:avLst/>
            </a:prstGeom>
            <a:grpFill/>
            <a:ln w="920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Скругленный прямоугольник 5">
              <a:extLst>
                <a:ext uri="{FF2B5EF4-FFF2-40B4-BE49-F238E27FC236}">
                  <a16:creationId xmlns:a16="http://schemas.microsoft.com/office/drawing/2014/main" xmlns="" id="{00E32809-4373-44B6-B4D1-F574CC20C476}"/>
                </a:ext>
              </a:extLst>
            </p:cNvPr>
            <p:cNvSpPr/>
            <p:nvPr/>
          </p:nvSpPr>
          <p:spPr>
            <a:xfrm>
              <a:off x="1820630" y="5123213"/>
              <a:ext cx="6650132" cy="1495988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 b="1" dirty="0" smtClean="0">
                <a:solidFill>
                  <a:schemeClr val="accent4">
                    <a:lumMod val="50000"/>
                  </a:schemeClr>
                </a:solidFill>
              </a:endParaRPr>
            </a:p>
            <a:p>
              <a:pPr algn="ctr"/>
              <a:endParaRPr lang="ru-RU" sz="1600" b="1" dirty="0">
                <a:solidFill>
                  <a:schemeClr val="accent4">
                    <a:lumMod val="50000"/>
                  </a:schemeClr>
                </a:solidFill>
              </a:endParaRPr>
            </a:p>
            <a:p>
              <a:pPr algn="ctr"/>
              <a:r>
                <a:rPr lang="ru-RU" sz="2052" dirty="0" smtClean="0">
                  <a:solidFill>
                    <a:schemeClr val="tx1"/>
                  </a:solidFill>
                </a:rPr>
                <a:t> </a:t>
              </a:r>
              <a:endParaRPr lang="ru-RU" sz="2052" dirty="0">
                <a:solidFill>
                  <a:schemeClr val="tx1"/>
                </a:solidFill>
              </a:endParaRPr>
            </a:p>
          </p:txBody>
        </p:sp>
        <p:sp>
          <p:nvSpPr>
            <p:cNvPr id="16" name="Стрелка вниз 7">
              <a:extLst>
                <a:ext uri="{FF2B5EF4-FFF2-40B4-BE49-F238E27FC236}">
                  <a16:creationId xmlns:a16="http://schemas.microsoft.com/office/drawing/2014/main" xmlns="" id="{91AAE1DD-6133-4345-9A8D-6C90FE04F79F}"/>
                </a:ext>
              </a:extLst>
            </p:cNvPr>
            <p:cNvSpPr/>
            <p:nvPr/>
          </p:nvSpPr>
          <p:spPr>
            <a:xfrm>
              <a:off x="3138109" y="4565980"/>
              <a:ext cx="3312368" cy="501431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02716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81063" y="6356351"/>
            <a:ext cx="6931297" cy="365125"/>
          </a:xfrm>
        </p:spPr>
        <p:txBody>
          <a:bodyPr/>
          <a:lstStyle/>
          <a:p>
            <a:pPr>
              <a:defRPr/>
            </a:pPr>
            <a:r>
              <a:rPr lang="ru-RU" dirty="0"/>
              <a:t>      Российская академия народного хозяйства и государственной службы при  Президенте Российской Федерации.  </a:t>
            </a:r>
          </a:p>
          <a:p>
            <a:pPr>
              <a:defRPr/>
            </a:pPr>
            <a:r>
              <a:rPr lang="ru-RU" dirty="0"/>
              <a:t>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7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743303"/>
              </p:ext>
            </p:extLst>
          </p:nvPr>
        </p:nvGraphicFramePr>
        <p:xfrm>
          <a:off x="179512" y="518401"/>
          <a:ext cx="8784976" cy="5664921"/>
        </p:xfrm>
        <a:graphic>
          <a:graphicData uri="http://schemas.openxmlformats.org/drawingml/2006/table">
            <a:tbl>
              <a:tblPr firstRow="1" bandRow="1"/>
              <a:tblGrid>
                <a:gridCol w="13681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75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46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3596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5338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3474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88737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 проекта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5792">
                <a:tc rowSpan="5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r>
                        <a:rPr lang="ru-RU" sz="16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проекта</a:t>
                      </a:r>
                    </a:p>
                    <a:p>
                      <a:r>
                        <a:rPr lang="ru-RU" sz="16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их значения</a:t>
                      </a:r>
                    </a:p>
                    <a:p>
                      <a:r>
                        <a:rPr lang="ru-RU" sz="16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годам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Показатель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Тип</a:t>
                      </a:r>
                    </a:p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показателя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Базовое</a:t>
                      </a:r>
                    </a:p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значение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Период, год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5792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2019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65631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rgbClr val="49556E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accent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24008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rgbClr val="49556E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78307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rgbClr val="49556E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rgbClr val="49556E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Заголовок 5"/>
          <p:cNvSpPr txBox="1">
            <a:spLocks/>
          </p:cNvSpPr>
          <p:nvPr/>
        </p:nvSpPr>
        <p:spPr>
          <a:xfrm>
            <a:off x="1259632" y="44624"/>
            <a:ext cx="6768752" cy="356316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проекта  </a:t>
            </a:r>
          </a:p>
        </p:txBody>
      </p:sp>
    </p:spTree>
    <p:extLst>
      <p:ext uri="{BB962C8B-B14F-4D97-AF65-F5344CB8AC3E}">
        <p14:creationId xmlns:p14="http://schemas.microsoft.com/office/powerpoint/2010/main" val="2487359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81063" y="6356351"/>
            <a:ext cx="6931297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8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27839"/>
              </p:ext>
            </p:extLst>
          </p:nvPr>
        </p:nvGraphicFramePr>
        <p:xfrm>
          <a:off x="107504" y="548681"/>
          <a:ext cx="8784976" cy="5570600"/>
        </p:xfrm>
        <a:graphic>
          <a:graphicData uri="http://schemas.openxmlformats.org/drawingml/2006/table">
            <a:tbl>
              <a:tblPr firstRow="1" bandRow="1"/>
              <a:tblGrid>
                <a:gridCol w="13681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75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46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3596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5338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3474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86292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 проекта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7643">
                <a:tc rowSpan="5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r>
                        <a:rPr lang="ru-RU" sz="16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проекта</a:t>
                      </a:r>
                    </a:p>
                    <a:p>
                      <a:r>
                        <a:rPr lang="ru-RU" sz="16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их значения</a:t>
                      </a:r>
                    </a:p>
                    <a:p>
                      <a:r>
                        <a:rPr lang="ru-RU" sz="16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годам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Показатель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Тип</a:t>
                      </a:r>
                    </a:p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показателя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Базовое</a:t>
                      </a:r>
                    </a:p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значение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Период, год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7643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2019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96279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rgbClr val="49556E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84176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rgbClr val="49556E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17617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rgbClr val="49556E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Заголовок 5"/>
          <p:cNvSpPr txBox="1">
            <a:spLocks/>
          </p:cNvSpPr>
          <p:nvPr/>
        </p:nvSpPr>
        <p:spPr>
          <a:xfrm>
            <a:off x="1259632" y="44624"/>
            <a:ext cx="6768752" cy="356316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проекта  </a:t>
            </a:r>
          </a:p>
        </p:txBody>
      </p:sp>
    </p:spTree>
    <p:extLst>
      <p:ext uri="{BB962C8B-B14F-4D97-AF65-F5344CB8AC3E}">
        <p14:creationId xmlns:p14="http://schemas.microsoft.com/office/powerpoint/2010/main" val="4052196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23528" y="6356351"/>
            <a:ext cx="7488832" cy="365125"/>
          </a:xfrm>
        </p:spPr>
        <p:txBody>
          <a:bodyPr/>
          <a:lstStyle/>
          <a:p>
            <a:pPr>
              <a:defRPr/>
            </a:pPr>
            <a:r>
              <a:rPr lang="ru-RU" dirty="0"/>
              <a:t>    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9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620548"/>
              </p:ext>
            </p:extLst>
          </p:nvPr>
        </p:nvGraphicFramePr>
        <p:xfrm>
          <a:off x="323528" y="874643"/>
          <a:ext cx="8105341" cy="5040560"/>
        </p:xfrm>
        <a:graphic>
          <a:graphicData uri="http://schemas.openxmlformats.org/drawingml/2006/table">
            <a:tbl>
              <a:tblPr firstRow="1" bandRow="1"/>
              <a:tblGrid>
                <a:gridCol w="16982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070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56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Задачи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проекта</a:t>
                      </a:r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>
                        <a:solidFill>
                          <a:srgbClr val="49556E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E4A4397C-CA1E-485D-8DDC-479B42EE1AA6}"/>
              </a:ext>
            </a:extLst>
          </p:cNvPr>
          <p:cNvSpPr txBox="1">
            <a:spLocks/>
          </p:cNvSpPr>
          <p:nvPr/>
        </p:nvSpPr>
        <p:spPr>
          <a:xfrm>
            <a:off x="467545" y="136524"/>
            <a:ext cx="8208912" cy="738119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21A1D"/>
                </a:solidFill>
                <a:effectLst/>
                <a:uLnTx/>
                <a:uFillTx/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Идея проекта. Задачи проекта. </a:t>
            </a:r>
          </a:p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64747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2789</TotalTime>
  <Words>617</Words>
  <Application>Microsoft Office PowerPoint</Application>
  <PresentationFormat>Экран (4:3)</PresentationFormat>
  <Paragraphs>221</Paragraphs>
  <Slides>24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Arial Unicode MS</vt:lpstr>
      <vt:lpstr>Arial</vt:lpstr>
      <vt:lpstr>Calibri</vt:lpstr>
      <vt:lpstr>Calibri Light</vt:lpstr>
      <vt:lpstr>Symbol</vt:lpstr>
      <vt:lpstr>Times New Roman</vt:lpstr>
      <vt:lpstr>Wingdings 2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Предпосылки реализации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Менеджмент в социальной сфере. Социальное проектирование.</dc:title>
  <dc:creator>Наталья</dc:creator>
  <cp:lastModifiedBy>User</cp:lastModifiedBy>
  <cp:revision>255</cp:revision>
  <cp:lastPrinted>2018-10-17T09:02:02Z</cp:lastPrinted>
  <dcterms:created xsi:type="dcterms:W3CDTF">2012-01-11T08:01:34Z</dcterms:created>
  <dcterms:modified xsi:type="dcterms:W3CDTF">2019-01-29T06:57:37Z</dcterms:modified>
</cp:coreProperties>
</file>