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3" r:id="rId1"/>
  </p:sldMasterIdLst>
  <p:notesMasterIdLst>
    <p:notesMasterId r:id="rId26"/>
  </p:notesMasterIdLst>
  <p:sldIdLst>
    <p:sldId id="511" r:id="rId2"/>
    <p:sldId id="536" r:id="rId3"/>
    <p:sldId id="510" r:id="rId4"/>
    <p:sldId id="515" r:id="rId5"/>
    <p:sldId id="538" r:id="rId6"/>
    <p:sldId id="529" r:id="rId7"/>
    <p:sldId id="520" r:id="rId8"/>
    <p:sldId id="537" r:id="rId9"/>
    <p:sldId id="522" r:id="rId10"/>
    <p:sldId id="533" r:id="rId11"/>
    <p:sldId id="534" r:id="rId12"/>
    <p:sldId id="535" r:id="rId13"/>
    <p:sldId id="509" r:id="rId14"/>
    <p:sldId id="521" r:id="rId15"/>
    <p:sldId id="542" r:id="rId16"/>
    <p:sldId id="541" r:id="rId17"/>
    <p:sldId id="539" r:id="rId18"/>
    <p:sldId id="543" r:id="rId19"/>
    <p:sldId id="544" r:id="rId20"/>
    <p:sldId id="524" r:id="rId21"/>
    <p:sldId id="545" r:id="rId22"/>
    <p:sldId id="547" r:id="rId23"/>
    <p:sldId id="548" r:id="rId24"/>
    <p:sldId id="546" r:id="rId25"/>
  </p:sldIdLst>
  <p:sldSz cx="9144000" cy="6858000" type="screen4x3"/>
  <p:notesSz cx="6797675" cy="9928225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8DCE5"/>
    <a:srgbClr val="0062A7"/>
    <a:srgbClr val="49556E"/>
    <a:srgbClr val="FFCC99"/>
    <a:srgbClr val="921A1D"/>
    <a:srgbClr val="F26722"/>
    <a:srgbClr val="E62B25"/>
    <a:srgbClr val="F18420"/>
    <a:srgbClr val="F99B1C"/>
    <a:srgbClr val="FFB8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Средний стиль 1 — акцент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8378" autoAdjust="0"/>
  </p:normalViewPr>
  <p:slideViewPr>
    <p:cSldViewPr>
      <p:cViewPr varScale="1">
        <p:scale>
          <a:sx n="62" d="100"/>
          <a:sy n="62" d="100"/>
        </p:scale>
        <p:origin x="1434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6B6FC91F-274B-40EF-9333-50A2A4C0AD62}" type="datetimeFigureOut">
              <a:rPr lang="ru-RU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7EBF84DF-22D0-4396-B119-5D39F44320E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585645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3432660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16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7742007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20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986552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21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5655097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22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38474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23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861171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24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297407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664380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5385018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4675437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83887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010815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13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0315101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14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0513065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EBF84DF-22D0-4396-B119-5D39F44320E3}" type="slidenum">
              <a:rPr lang="ru-RU" smtClean="0"/>
              <a:pPr>
                <a:defRPr/>
              </a:pPr>
              <a:t>15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9617594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691054E-C113-452F-9AEE-100A66C9063F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08BEC46-C5E2-4B00-93FD-EF82F4284C99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922559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1823C46-110E-4F13-B13A-1914565471D2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BC2158F-C07D-4E71-822C-68A648B4DEC9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238728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53658E3-6F5F-409D-8BD7-B31A53456C9B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BD6766-4E1A-4026-B100-8D8EA13BF48F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23324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725D89C-B26F-4732-8D52-7E5BB496F923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942817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8762760-7462-4899-8B44-FF61F5CBFC9E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1F664D2-1BD0-4A61-B152-7B31CC6A854C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924691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D7FBC1B-F90D-4884-AF3C-36A573F9AEAC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86948F9-966D-4B85-91B5-EB2161AA4346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637954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01F821E-54B4-4548-BC11-6F6022107663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2CF0BB5-9D93-48C2-824D-82144272B705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26444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420B916-3995-4F66-8077-5414E1552FDB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4537D55-46E1-4C6C-A1CF-9F94FD807387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36891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0E72B33E-A7A8-4FB0-B759-64CC55F5EDF9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5D03110-3EB0-485A-8B10-FF7B6ED98328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357912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EF92650-71DB-436C-83C4-29C4D082522F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3C11D12-DA6E-48D6-AA1A-3CD5D6126C10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12517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F5830E3A-DA71-4F28-878B-AB0AA5324125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B9947C0-BD5D-464F-8EAE-7242CF0D7FD7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389497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33845" y="365760"/>
            <a:ext cx="7886700" cy="13255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828801"/>
            <a:ext cx="788670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>
              <a:defRPr/>
            </a:pPr>
            <a:fld id="{E0948006-4FA6-48EF-92EE-8579CDB701D8}" type="datetime1">
              <a:rPr lang="ru-RU" smtClean="0"/>
              <a:pPr>
                <a:defRPr/>
              </a:pPr>
              <a:t>29.01.2019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>
              <a:defRPr/>
            </a:pPr>
            <a:r>
              <a:rPr lang="ru-RU"/>
              <a:t>      Российская академия народного хозяйства и государственной службы при  Президенте Российской Федерации.   Выпускной квалификационный проект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3145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1B27AC99-8E6A-459C-8DE1-0C83495690BD}" type="slidenum">
              <a:rPr lang="ru-RU" smtClean="0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81944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p:hf hd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Wingdings 2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179512" y="6356351"/>
            <a:ext cx="8136904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955382"/>
              </p:ext>
            </p:extLst>
          </p:nvPr>
        </p:nvGraphicFramePr>
        <p:xfrm>
          <a:off x="755575" y="1412776"/>
          <a:ext cx="7764970" cy="2520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76265">
                  <a:extLst>
                    <a:ext uri="{9D8B030D-6E8A-4147-A177-3AD203B41FA5}">
                      <a16:colId xmlns:a16="http://schemas.microsoft.com/office/drawing/2014/main" xmlns="" val="3452886001"/>
                    </a:ext>
                  </a:extLst>
                </a:gridCol>
                <a:gridCol w="5388705">
                  <a:extLst>
                    <a:ext uri="{9D8B030D-6E8A-4147-A177-3AD203B41FA5}">
                      <a16:colId xmlns:a16="http://schemas.microsoft.com/office/drawing/2014/main" xmlns="" val="4055115307"/>
                    </a:ext>
                  </a:extLst>
                </a:gridCol>
              </a:tblGrid>
              <a:tr h="1260140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1200"/>
                        </a:spcBef>
                        <a:spcAft>
                          <a:spcPts val="1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Наименование </a:t>
                      </a:r>
                      <a:r>
                        <a:rPr lang="ru-RU" sz="1800" b="0" i="0" u="none" strike="noStrike" kern="1200" baseline="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проекта </a:t>
                      </a: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(полное):</a:t>
                      </a:r>
                      <a:endParaRPr lang="ru-RU" sz="1800" dirty="0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2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925187949"/>
                  </a:ext>
                </a:extLst>
              </a:tr>
              <a:tr h="1260140"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1200"/>
                        </a:spcBef>
                        <a:spcAft>
                          <a:spcPts val="120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0" i="0" u="none" strike="noStrike" kern="1200" baseline="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Наименование проекта (сокращенное):</a:t>
                      </a:r>
                      <a:endParaRPr lang="ru-RU" sz="1800" dirty="0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2400" b="1" dirty="0" smtClean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endParaRPr lang="ru-RU" sz="2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39153729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9662457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23528" y="6356351"/>
            <a:ext cx="7488832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10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Заголовок 1"/>
          <p:cNvSpPr txBox="1">
            <a:spLocks/>
          </p:cNvSpPr>
          <p:nvPr/>
        </p:nvSpPr>
        <p:spPr>
          <a:xfrm>
            <a:off x="323528" y="166222"/>
            <a:ext cx="8389937" cy="491107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0062A7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  </a:t>
            </a: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ea typeface="Arial Unicode MS" panose="020B0604020202020204" pitchFamily="34" charset="-128"/>
                <a:cs typeface="Times New Roman" pitchFamily="18" charset="0"/>
              </a:rPr>
              <a:t>Идея проекта</a:t>
            </a:r>
          </a:p>
        </p:txBody>
      </p:sp>
      <p:graphicFrame>
        <p:nvGraphicFramePr>
          <p:cNvPr id="11" name="Таблица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97360461"/>
              </p:ext>
            </p:extLst>
          </p:nvPr>
        </p:nvGraphicFramePr>
        <p:xfrm>
          <a:off x="179512" y="657329"/>
          <a:ext cx="8533953" cy="5579983"/>
        </p:xfrm>
        <a:graphic>
          <a:graphicData uri="http://schemas.openxmlformats.org/drawingml/2006/table">
            <a:tbl>
              <a:tblPr firstRow="1" bandRow="1"/>
              <a:tblGrid>
                <a:gridCol w="178806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74588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5579983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18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uLnTx/>
                        <a:uFillTx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800" b="1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cs typeface="Times New Roman" pitchFamily="18" charset="0"/>
                        </a:rPr>
                        <a:t>Задача 1</a:t>
                      </a:r>
                    </a:p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400" b="0" dirty="0">
                        <a:solidFill>
                          <a:srgbClr val="49556E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753408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23528" y="6356351"/>
            <a:ext cx="7488832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11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Заголовок 1"/>
          <p:cNvSpPr txBox="1">
            <a:spLocks/>
          </p:cNvSpPr>
          <p:nvPr/>
        </p:nvSpPr>
        <p:spPr>
          <a:xfrm>
            <a:off x="323528" y="166222"/>
            <a:ext cx="8389937" cy="491107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0062A7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  </a:t>
            </a: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ea typeface="Arial Unicode MS" panose="020B0604020202020204" pitchFamily="34" charset="-128"/>
                <a:cs typeface="Times New Roman" pitchFamily="18" charset="0"/>
              </a:rPr>
              <a:t>Идея проекта</a:t>
            </a:r>
          </a:p>
        </p:txBody>
      </p:sp>
      <p:graphicFrame>
        <p:nvGraphicFramePr>
          <p:cNvPr id="11" name="Таблица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396341"/>
              </p:ext>
            </p:extLst>
          </p:nvPr>
        </p:nvGraphicFramePr>
        <p:xfrm>
          <a:off x="179512" y="657329"/>
          <a:ext cx="8533953" cy="5507975"/>
        </p:xfrm>
        <a:graphic>
          <a:graphicData uri="http://schemas.openxmlformats.org/drawingml/2006/table">
            <a:tbl>
              <a:tblPr firstRow="1" bandRow="1"/>
              <a:tblGrid>
                <a:gridCol w="178806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74588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5507975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18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uLnTx/>
                        <a:uFillTx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800" b="1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cs typeface="Times New Roman" pitchFamily="18" charset="0"/>
                        </a:rPr>
                        <a:t>Задача 2</a:t>
                      </a:r>
                    </a:p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285750" marR="0" lvl="0" indent="-28575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endParaRPr lang="ru-RU" sz="1800" b="1" dirty="0">
                        <a:solidFill>
                          <a:srgbClr val="49556E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402585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23528" y="6356351"/>
            <a:ext cx="7488832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12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Заголовок 1"/>
          <p:cNvSpPr txBox="1">
            <a:spLocks/>
          </p:cNvSpPr>
          <p:nvPr/>
        </p:nvSpPr>
        <p:spPr>
          <a:xfrm>
            <a:off x="323528" y="166222"/>
            <a:ext cx="8389937" cy="491107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0062A7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  </a:t>
            </a: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ea typeface="Arial Unicode MS" panose="020B0604020202020204" pitchFamily="34" charset="-128"/>
                <a:cs typeface="Times New Roman" pitchFamily="18" charset="0"/>
              </a:rPr>
              <a:t>Идея проекта</a:t>
            </a:r>
          </a:p>
        </p:txBody>
      </p:sp>
      <p:graphicFrame>
        <p:nvGraphicFramePr>
          <p:cNvPr id="11" name="Таблица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7187628"/>
              </p:ext>
            </p:extLst>
          </p:nvPr>
        </p:nvGraphicFramePr>
        <p:xfrm>
          <a:off x="322287" y="58268"/>
          <a:ext cx="8712968" cy="5507975"/>
        </p:xfrm>
        <a:graphic>
          <a:graphicData uri="http://schemas.openxmlformats.org/drawingml/2006/table">
            <a:tbl>
              <a:tblPr firstRow="1" bandRow="1"/>
              <a:tblGrid>
                <a:gridCol w="1825573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887395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5507975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18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uLnTx/>
                        <a:uFillTx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800" b="1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cs typeface="Times New Roman" pitchFamily="18" charset="0"/>
                        </a:rPr>
                        <a:t>Задача 3</a:t>
                      </a:r>
                    </a:p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285750" marR="0" lvl="0" indent="-28575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endParaRPr lang="ru-RU" sz="1800" b="1" dirty="0" smtClean="0">
                        <a:solidFill>
                          <a:srgbClr val="49556E"/>
                        </a:solidFill>
                      </a:endParaRPr>
                    </a:p>
                    <a:p>
                      <a:pPr marL="285750" marR="0" lvl="0" indent="-28575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endParaRPr lang="ru-RU" sz="1800" b="1" dirty="0" smtClean="0">
                        <a:solidFill>
                          <a:srgbClr val="49556E"/>
                        </a:solidFill>
                      </a:endParaRPr>
                    </a:p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1" dirty="0" smtClean="0">
                        <a:solidFill>
                          <a:srgbClr val="49556E"/>
                        </a:solidFill>
                      </a:endParaRPr>
                    </a:p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1" dirty="0">
                        <a:solidFill>
                          <a:srgbClr val="49556E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3605939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611560" y="6356351"/>
            <a:ext cx="6768751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13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Заголовок 5"/>
          <p:cNvSpPr txBox="1">
            <a:spLocks/>
          </p:cNvSpPr>
          <p:nvPr/>
        </p:nvSpPr>
        <p:spPr>
          <a:xfrm>
            <a:off x="17453" y="24312"/>
            <a:ext cx="8928992" cy="504056"/>
          </a:xfrm>
          <a:prstGeom prst="rect">
            <a:avLst/>
          </a:prstGeom>
        </p:spPr>
        <p:txBody>
          <a:bodyPr anchor="ctr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1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Результаты </a:t>
            </a:r>
            <a:r>
              <a:rPr kumimoji="0" lang="ru-RU" sz="2000" b="1" i="0" u="none" strike="noStrike" kern="1200" cap="none" spc="0" normalizeH="0" baseline="0" noProof="0" dirty="0" smtClean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проекта</a:t>
            </a: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</a:t>
            </a:r>
            <a:endParaRPr kumimoji="0" lang="ru-RU" sz="2000" b="0" i="0" u="none" strike="noStrike" kern="1200" cap="none" spc="0" normalizeH="0" baseline="0" noProof="0" dirty="0">
              <a:ln>
                <a:noFill/>
              </a:ln>
              <a:solidFill>
                <a:srgbClr val="921A1D"/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3334253"/>
              </p:ext>
            </p:extLst>
          </p:nvPr>
        </p:nvGraphicFramePr>
        <p:xfrm>
          <a:off x="179511" y="487842"/>
          <a:ext cx="8856985" cy="5868509"/>
        </p:xfrm>
        <a:graphic>
          <a:graphicData uri="http://schemas.openxmlformats.org/drawingml/2006/table">
            <a:tbl>
              <a:tblPr firstRow="1" bandRow="1"/>
              <a:tblGrid>
                <a:gridCol w="155056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7306423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5868509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800" b="0" i="0" u="none" strike="noStrike" kern="1200" baseline="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Результаты</a:t>
                      </a:r>
                    </a:p>
                    <a:p>
                      <a:r>
                        <a:rPr lang="ru-RU" sz="1800" b="0" i="0" u="none" strike="noStrike" kern="1200" baseline="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проекта</a:t>
                      </a:r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285750" marR="0" lvl="0" indent="-28575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endParaRPr lang="ru-RU" sz="1600" b="0" dirty="0" smtClean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094618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755576" y="6356351"/>
            <a:ext cx="7200800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14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Заголовок 1"/>
          <p:cNvSpPr txBox="1">
            <a:spLocks/>
          </p:cNvSpPr>
          <p:nvPr/>
        </p:nvSpPr>
        <p:spPr>
          <a:xfrm>
            <a:off x="755576" y="188640"/>
            <a:ext cx="8389937" cy="491107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0062A7"/>
                </a:solidFill>
                <a:effectLst/>
                <a:uLnTx/>
                <a:uFillTx/>
                <a:latin typeface="Calibri Light"/>
                <a:ea typeface="+mj-ea"/>
                <a:cs typeface="+mj-cs"/>
              </a:rPr>
              <a:t>   </a:t>
            </a: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ea typeface="Arial Unicode MS" panose="020B0604020202020204" pitchFamily="34" charset="-128"/>
                <a:cs typeface="Times New Roman" pitchFamily="18" charset="0"/>
              </a:rPr>
              <a:t>Модель функционирования результатов проекта</a:t>
            </a:r>
          </a:p>
        </p:txBody>
      </p:sp>
    </p:spTree>
    <p:extLst>
      <p:ext uri="{BB962C8B-B14F-4D97-AF65-F5344CB8AC3E}">
        <p14:creationId xmlns:p14="http://schemas.microsoft.com/office/powerpoint/2010/main" val="56488702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755576" y="6356351"/>
            <a:ext cx="7200800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15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Заголовок 1"/>
          <p:cNvSpPr txBox="1">
            <a:spLocks/>
          </p:cNvSpPr>
          <p:nvPr/>
        </p:nvSpPr>
        <p:spPr>
          <a:xfrm>
            <a:off x="377031" y="404664"/>
            <a:ext cx="8389937" cy="491107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0062A7"/>
                </a:solidFill>
                <a:effectLst/>
                <a:uLnTx/>
                <a:uFillTx/>
                <a:latin typeface="Calibri Light"/>
                <a:ea typeface="+mj-ea"/>
                <a:cs typeface="+mj-cs"/>
              </a:rPr>
              <a:t>   </a:t>
            </a: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ea typeface="Arial Unicode MS" panose="020B0604020202020204" pitchFamily="34" charset="-128"/>
                <a:cs typeface="Times New Roman" pitchFamily="18" charset="0"/>
              </a:rPr>
              <a:t>Модель функционирования результатов проекта</a:t>
            </a:r>
          </a:p>
        </p:txBody>
      </p:sp>
    </p:spTree>
    <p:extLst>
      <p:ext uri="{BB962C8B-B14F-4D97-AF65-F5344CB8AC3E}">
        <p14:creationId xmlns:p14="http://schemas.microsoft.com/office/powerpoint/2010/main" val="351262387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755576" y="6356351"/>
            <a:ext cx="7200800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16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Заголовок 1"/>
          <p:cNvSpPr txBox="1">
            <a:spLocks/>
          </p:cNvSpPr>
          <p:nvPr/>
        </p:nvSpPr>
        <p:spPr>
          <a:xfrm>
            <a:off x="467544" y="116632"/>
            <a:ext cx="8389937" cy="491107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0062A7"/>
                </a:solidFill>
                <a:effectLst/>
                <a:uLnTx/>
                <a:uFillTx/>
                <a:latin typeface="Calibri Light"/>
                <a:ea typeface="+mj-ea"/>
                <a:cs typeface="+mj-cs"/>
              </a:rPr>
              <a:t>   </a:t>
            </a: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ea typeface="Arial Unicode MS" panose="020B0604020202020204" pitchFamily="34" charset="-128"/>
                <a:cs typeface="Times New Roman" pitchFamily="18" charset="0"/>
              </a:rPr>
              <a:t>Модель функционирования результатов проекта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497" y="235003"/>
            <a:ext cx="8856984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 defTabSz="986912">
              <a:defRPr/>
            </a:pPr>
            <a:endParaRPr lang="ru-RU" sz="2000" i="1" dirty="0" smtClean="0">
              <a:latin typeface="Times New Roman" panose="02020603050405020304" pitchFamily="18" charset="0"/>
              <a:cs typeface="Times New Roman" panose="02020603050405020304" pitchFamily="18" charset="0"/>
              <a:sym typeface="Symbol" panose="05050102010706020507" pitchFamily="18" charset="2"/>
            </a:endParaRPr>
          </a:p>
          <a:p>
            <a:pPr lvl="0" algn="ctr" defTabSz="986912">
              <a:defRPr/>
            </a:pPr>
            <a:r>
              <a:rPr lang="ru-RU" sz="1600" b="1" i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Symbol" panose="05050102010706020507" pitchFamily="18" charset="2"/>
              </a:rPr>
              <a:t>По результатам реализации проектного решения :</a:t>
            </a:r>
          </a:p>
          <a:p>
            <a:pPr lvl="0" algn="ctr" defTabSz="986912">
              <a:defRPr/>
            </a:pPr>
            <a:endParaRPr kumimoji="0" lang="ru-RU" sz="2000" b="0" i="1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428207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539552" y="6356351"/>
            <a:ext cx="7488832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17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Заголовок 1"/>
          <p:cNvSpPr txBox="1">
            <a:spLocks/>
          </p:cNvSpPr>
          <p:nvPr/>
        </p:nvSpPr>
        <p:spPr>
          <a:xfrm>
            <a:off x="1187624" y="105455"/>
            <a:ext cx="6480720" cy="443226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Реестр заинтересованных сторон</a:t>
            </a: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1184745"/>
              </p:ext>
            </p:extLst>
          </p:nvPr>
        </p:nvGraphicFramePr>
        <p:xfrm>
          <a:off x="216144" y="980728"/>
          <a:ext cx="8928992" cy="1540885"/>
        </p:xfrm>
        <a:graphic>
          <a:graphicData uri="http://schemas.openxmlformats.org/drawingml/2006/table">
            <a:tbl>
              <a:tblPr firstRow="1" bandRow="1"/>
              <a:tblGrid>
                <a:gridCol w="56259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45363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3024336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3888432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1008111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№</a:t>
                      </a:r>
                    </a:p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п/п</a:t>
                      </a:r>
                      <a:endParaRPr lang="ru-RU" sz="18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Орган или организация</a:t>
                      </a:r>
                      <a:endParaRPr lang="ru-RU" sz="18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Представитель интересов</a:t>
                      </a:r>
                      <a:b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</a:b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(ФИО, должность)</a:t>
                      </a:r>
                      <a:endParaRPr lang="ru-RU" sz="18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Ожидание от реализации проекта (программы)</a:t>
                      </a:r>
                      <a:endParaRPr lang="ru-RU" sz="18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532774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1.</a:t>
                      </a:r>
                      <a:endParaRPr lang="ru-RU" sz="1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just"/>
                      <a:endParaRPr lang="ru-RU" sz="16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indent="0" algn="just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6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just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6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7116153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539552" y="6356351"/>
            <a:ext cx="7488832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18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Заголовок 1"/>
          <p:cNvSpPr txBox="1">
            <a:spLocks/>
          </p:cNvSpPr>
          <p:nvPr/>
        </p:nvSpPr>
        <p:spPr>
          <a:xfrm>
            <a:off x="1187624" y="105455"/>
            <a:ext cx="6480720" cy="443226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Реестр заинтересованных сторон</a:t>
            </a: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19901157"/>
              </p:ext>
            </p:extLst>
          </p:nvPr>
        </p:nvGraphicFramePr>
        <p:xfrm>
          <a:off x="107504" y="476672"/>
          <a:ext cx="8928992" cy="1540885"/>
        </p:xfrm>
        <a:graphic>
          <a:graphicData uri="http://schemas.openxmlformats.org/drawingml/2006/table">
            <a:tbl>
              <a:tblPr firstRow="1" bandRow="1"/>
              <a:tblGrid>
                <a:gridCol w="56259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9359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316835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4104456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1008111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6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№</a:t>
                      </a:r>
                    </a:p>
                    <a:p>
                      <a:pPr algn="ctr"/>
                      <a:r>
                        <a:rPr lang="ru-RU" sz="16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п/п</a:t>
                      </a:r>
                      <a:endParaRPr lang="ru-RU" sz="16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6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Орган или организация</a:t>
                      </a:r>
                      <a:endParaRPr lang="ru-RU" sz="16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6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Представитель интересов</a:t>
                      </a:r>
                      <a:br>
                        <a:rPr lang="ru-RU" sz="16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</a:br>
                      <a:r>
                        <a:rPr lang="ru-RU" sz="16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(ФИО, должность)</a:t>
                      </a:r>
                      <a:endParaRPr lang="ru-RU" sz="16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6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Ожидание от реализации проекта (программы)</a:t>
                      </a:r>
                      <a:endParaRPr lang="ru-RU" sz="16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532774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2.</a:t>
                      </a:r>
                      <a:endParaRPr lang="ru-RU" sz="16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6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6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just"/>
                      <a:endParaRPr lang="ru-RU" sz="1600" b="1" i="0" kern="1200" dirty="0" smtClean="0">
                        <a:solidFill>
                          <a:schemeClr val="tx1"/>
                        </a:solidFill>
                        <a:effectLst/>
                        <a:latin typeface="Calibri Ligh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199727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539552" y="6356351"/>
            <a:ext cx="7488832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19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Заголовок 1"/>
          <p:cNvSpPr txBox="1">
            <a:spLocks/>
          </p:cNvSpPr>
          <p:nvPr/>
        </p:nvSpPr>
        <p:spPr>
          <a:xfrm>
            <a:off x="1187624" y="105455"/>
            <a:ext cx="6480720" cy="443226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Реестр заинтересованных сторон</a:t>
            </a: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068387"/>
              </p:ext>
            </p:extLst>
          </p:nvPr>
        </p:nvGraphicFramePr>
        <p:xfrm>
          <a:off x="107504" y="476672"/>
          <a:ext cx="8928992" cy="3782889"/>
        </p:xfrm>
        <a:graphic>
          <a:graphicData uri="http://schemas.openxmlformats.org/drawingml/2006/table">
            <a:tbl>
              <a:tblPr firstRow="1" bandRow="1"/>
              <a:tblGrid>
                <a:gridCol w="56259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9359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316835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4104456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1008111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№</a:t>
                      </a:r>
                    </a:p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п/п</a:t>
                      </a:r>
                      <a:endParaRPr lang="ru-RU" sz="18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Орган или организация</a:t>
                      </a:r>
                      <a:endParaRPr lang="ru-RU" sz="18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Представитель интересов</a:t>
                      </a:r>
                      <a:b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</a:b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(ФИО, должность)</a:t>
                      </a:r>
                      <a:endParaRPr lang="ru-RU" sz="18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Ожидание от реализации проекта (программы)</a:t>
                      </a:r>
                      <a:endParaRPr lang="ru-RU" sz="18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594169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3.</a:t>
                      </a:r>
                      <a:endParaRPr lang="ru-RU" sz="18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285750" marR="0" lvl="0" indent="-285750" algn="just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endParaRPr lang="ru-RU" sz="14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366831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95536" y="6356351"/>
            <a:ext cx="7560840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Российская академия народного хозяйства и государственной службы при  Президенте Российской Федерации.  </a:t>
            </a:r>
          </a:p>
          <a:p>
            <a:pPr>
              <a:defRPr/>
            </a:pPr>
            <a:r>
              <a:rPr lang="ru-RU" dirty="0"/>
              <a:t> Выпускной квалификационный проект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2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6" name="Group 4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40715921"/>
              </p:ext>
            </p:extLst>
          </p:nvPr>
        </p:nvGraphicFramePr>
        <p:xfrm>
          <a:off x="107504" y="511206"/>
          <a:ext cx="8928992" cy="6773093"/>
        </p:xfrm>
        <a:graphic>
          <a:graphicData uri="http://schemas.openxmlformats.org/drawingml/2006/table">
            <a:tbl>
              <a:tblPr>
                <a:solidFill>
                  <a:srgbClr val="F99B1C"/>
                </a:solidFill>
              </a:tblPr>
              <a:tblGrid>
                <a:gridCol w="367140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525759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2158608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9pPr>
                    </a:lstStyle>
                    <a:p>
                      <a:pPr marL="8255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0000"/>
                        <a:buFont typeface="Wingdings 2" pitchFamily="18" charset="2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imes New Roman" pitchFamily="18" charset="0"/>
                        </a:rPr>
                        <a:t>Формальные основания для инициации проекта</a:t>
                      </a:r>
                    </a:p>
                  </a:txBody>
                  <a:tcPr marL="100796" marR="100796" marT="50398" marB="50398" horzOverflow="overflow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</a:rPr>
                        <a:t>Указ </a:t>
                      </a:r>
                      <a:r>
                        <a:rPr lang="ru-RU" sz="1600" b="1" i="0" kern="1200" dirty="0" smtClean="0"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 Президента РОССИЙСКОЙ ФЕДЕРАЦИИ</a:t>
                      </a:r>
                      <a:endParaRPr lang="ru-RU" sz="1600" b="0" i="0" kern="1200" dirty="0" smtClean="0"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Calibri Light"/>
                        <a:ea typeface="+mn-ea"/>
                        <a:cs typeface="+mn-cs"/>
                      </a:endParaRPr>
                    </a:p>
                    <a:p>
                      <a:r>
                        <a:rPr lang="ru-RU" sz="135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«О национальных целях и стратегических задачах развития Российской Федерации на период до 2024 года» (утв. 7 мая 2018 г № 204)</a:t>
                      </a:r>
                    </a:p>
                    <a:p>
                      <a:pPr marL="8255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0000"/>
                        <a:buFont typeface="Wingdings 2" pitchFamily="18" charset="2"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</a:rPr>
                        <a:t>Национальный проект «Образование»</a:t>
                      </a:r>
                      <a:r>
                        <a:rPr lang="ru-RU" sz="120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30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(Утвержден на заседании президиума Совета при Президенте  РФ по стратегическому развитию и национальным проектам, протокол от  3 сентября 2018 года №10)</a:t>
                      </a:r>
                      <a:endParaRPr kumimoji="0" lang="ru-RU" sz="13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latin typeface="Times New Roman" pitchFamily="18" charset="0"/>
                      </a:endParaRPr>
                    </a:p>
                    <a:p>
                      <a:pPr marL="8255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0000"/>
                        <a:buFont typeface="Wingdings 2" pitchFamily="18" charset="2"/>
                        <a:buNone/>
                        <a:tabLst/>
                      </a:pPr>
                      <a:r>
                        <a:rPr kumimoji="0" lang="ru-RU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</a:rPr>
                        <a:t>Проект «Современная цифровая образовательная среда в РФ» </a:t>
                      </a:r>
                      <a:r>
                        <a:rPr lang="ru-RU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(Утвержден на </a:t>
                      </a:r>
                      <a:r>
                        <a:rPr lang="ru-RU" sz="130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заседании президиума Совета при Президенте РФ по стратегическому развитию и приоритетным проектам, протокол от 25 октября 2016 года №9)</a:t>
                      </a:r>
                      <a:endParaRPr lang="ru-RU" sz="1300" b="0" i="0" kern="1200" dirty="0">
                        <a:solidFill>
                          <a:schemeClr val="tx1"/>
                        </a:solidFill>
                        <a:effectLst/>
                        <a:latin typeface="Calibri Light"/>
                        <a:ea typeface="+mn-ea"/>
                        <a:cs typeface="+mn-cs"/>
                      </a:endParaRPr>
                    </a:p>
                  </a:txBody>
                  <a:tcPr marL="100796" marR="100796" marT="50398" marB="50398" horzOverflow="overflow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117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9pPr>
                    </a:lstStyle>
                    <a:p>
                      <a:pPr marL="8255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0000"/>
                        <a:buFont typeface="Wingdings 2" pitchFamily="18" charset="2"/>
                        <a:buNone/>
                        <a:tabLst/>
                      </a:pPr>
                      <a:r>
                        <a:rPr kumimoji="0" lang="ru-RU" sz="2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imes New Roman" pitchFamily="18" charset="0"/>
                        </a:rPr>
                        <a:t>Связь с государственными программами Российской Федерации</a:t>
                      </a:r>
                    </a:p>
                  </a:txBody>
                  <a:tcPr marL="100796" marR="100796" marT="50398" marB="50398" horzOverflow="overflow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9pPr>
                    </a:lstStyle>
                    <a:p>
                      <a:pPr marL="8255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0000"/>
                        <a:buFont typeface="Wingdings 2" pitchFamily="18" charset="2"/>
                        <a:buNone/>
                        <a:tabLst/>
                      </a:pPr>
                      <a:r>
                        <a:rPr kumimoji="0" lang="ru-RU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ea typeface="+mn-ea"/>
                          <a:cs typeface="+mn-cs"/>
                        </a:rPr>
                        <a:t>Программа «Цифровая экономика РФ» </a:t>
                      </a:r>
                      <a:r>
                        <a:rPr lang="ru-RU" sz="130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(утв. распоряжением Правительства РФ №1632-р от 28 июля 2017 года)</a:t>
                      </a:r>
                    </a:p>
                    <a:p>
                      <a:pPr marL="8255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0000"/>
                        <a:buFont typeface="Wingdings 2" pitchFamily="18" charset="2"/>
                        <a:buNone/>
                        <a:tabLst/>
                      </a:pPr>
                      <a:r>
                        <a:rPr kumimoji="0" lang="ru-RU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ea typeface="+mn-ea"/>
                          <a:cs typeface="+mn-cs"/>
                        </a:rPr>
                        <a:t>Государственная программа  РФ «Развитие образования» </a:t>
                      </a:r>
                      <a:r>
                        <a:rPr lang="ru-RU" sz="130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(утв. постановлением Правительства РФ № 1642 от 26 декабря 2017 года)</a:t>
                      </a:r>
                    </a:p>
                    <a:p>
                      <a:pPr marL="8255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0000"/>
                        <a:buFont typeface="Wingdings 2" pitchFamily="18" charset="2"/>
                        <a:buNone/>
                        <a:tabLst/>
                      </a:pPr>
                      <a:r>
                        <a:rPr kumimoji="0" lang="ru-RU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ea typeface="+mn-ea"/>
                          <a:cs typeface="+mn-cs"/>
                        </a:rPr>
                        <a:t>Государственная программа «Информационное общество (2011-2020 годы)»</a:t>
                      </a:r>
                      <a:r>
                        <a:rPr kumimoji="0" lang="ru-RU" sz="2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30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(Утв.</a:t>
                      </a:r>
                      <a:r>
                        <a:rPr lang="ru-RU" sz="1300" b="0" i="0" kern="1200" baseline="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 п</a:t>
                      </a:r>
                      <a:r>
                        <a:rPr lang="ru-RU" sz="130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остановлением Правительства РФ № 313 от 15.04.2014г. (ред. От 17.06.2015 г.) </a:t>
                      </a:r>
                    </a:p>
                    <a:p>
                      <a:pPr marL="8255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80000"/>
                        <a:buFont typeface="Wingdings 2" pitchFamily="18" charset="2"/>
                        <a:buNone/>
                        <a:tabLst/>
                      </a:pPr>
                      <a:r>
                        <a:rPr kumimoji="0" lang="ru-RU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latin typeface="Times New Roman" pitchFamily="18" charset="0"/>
                          <a:ea typeface="+mn-ea"/>
                          <a:cs typeface="+mn-cs"/>
                        </a:rPr>
                        <a:t>Федеральная целевая программа развития образования на 2016-2020 годы </a:t>
                      </a:r>
                      <a:r>
                        <a:rPr lang="ru-RU" sz="1300" b="0" i="0" kern="1200" dirty="0" smtClean="0">
                          <a:solidFill>
                            <a:schemeClr val="tx1"/>
                          </a:solidFill>
                          <a:effectLst/>
                          <a:latin typeface="Calibri Light"/>
                          <a:ea typeface="+mn-ea"/>
                          <a:cs typeface="+mn-cs"/>
                        </a:rPr>
                        <a:t>(Утв. постановлением Правительства РФ № 497 от 23 мая 2015 года)</a:t>
                      </a:r>
                      <a:endParaRPr lang="ru-RU" sz="1300" b="0" i="0" kern="1200" dirty="0">
                        <a:solidFill>
                          <a:schemeClr val="tx1"/>
                        </a:solidFill>
                        <a:effectLst/>
                        <a:latin typeface="Calibri Light"/>
                        <a:ea typeface="+mn-ea"/>
                        <a:cs typeface="+mn-cs"/>
                      </a:endParaRPr>
                    </a:p>
                  </a:txBody>
                  <a:tcPr marL="100796" marR="100796" marT="50398" marB="50398" horzOverflow="overflow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sp>
        <p:nvSpPr>
          <p:cNvPr id="7" name="Заголовок 1"/>
          <p:cNvSpPr txBox="1">
            <a:spLocks/>
          </p:cNvSpPr>
          <p:nvPr/>
        </p:nvSpPr>
        <p:spPr>
          <a:xfrm>
            <a:off x="827584" y="44624"/>
            <a:ext cx="6967239" cy="491107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0062A7"/>
                </a:solidFill>
                <a:effectLst/>
                <a:uLnTx/>
                <a:uFillTx/>
                <a:latin typeface="Times New Roman" panose="02020603050405020304" pitchFamily="18" charset="0"/>
                <a:cs typeface="Times New Roman" panose="02020603050405020304" pitchFamily="18" charset="0"/>
              </a:rPr>
              <a:t>   </a:t>
            </a: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anose="02020603050405020304" pitchFamily="18" charset="0"/>
                <a:ea typeface="Arial Unicode MS" panose="020B0604020202020204" pitchFamily="34" charset="-128"/>
                <a:cs typeface="Times New Roman" panose="02020603050405020304" pitchFamily="18" charset="0"/>
              </a:rPr>
              <a:t>Предпосылки реализации проекта</a:t>
            </a:r>
          </a:p>
        </p:txBody>
      </p:sp>
    </p:spTree>
    <p:extLst>
      <p:ext uri="{BB962C8B-B14F-4D97-AF65-F5344CB8AC3E}">
        <p14:creationId xmlns:p14="http://schemas.microsoft.com/office/powerpoint/2010/main" val="390945221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827584" y="6356351"/>
            <a:ext cx="6840760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20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Заголовок 5"/>
          <p:cNvSpPr txBox="1">
            <a:spLocks/>
          </p:cNvSpPr>
          <p:nvPr/>
        </p:nvSpPr>
        <p:spPr>
          <a:xfrm>
            <a:off x="827584" y="-99392"/>
            <a:ext cx="7676326" cy="827183"/>
          </a:xfrm>
          <a:prstGeom prst="rect">
            <a:avLst/>
          </a:prstGeom>
        </p:spPr>
        <p:txBody>
          <a:bodyPr anchor="ctr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Реестр рисков и возможностей проекта</a:t>
            </a:r>
          </a:p>
        </p:txBody>
      </p:sp>
      <p:graphicFrame>
        <p:nvGraphicFramePr>
          <p:cNvPr id="7" name="Объект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90936257"/>
              </p:ext>
            </p:extLst>
          </p:nvPr>
        </p:nvGraphicFramePr>
        <p:xfrm>
          <a:off x="107505" y="476672"/>
          <a:ext cx="8684436" cy="4202832"/>
        </p:xfrm>
        <a:graphic>
          <a:graphicData uri="http://schemas.openxmlformats.org/drawingml/2006/table">
            <a:tbl>
              <a:tblPr firstRow="1" firstCol="1" bandRow="1"/>
              <a:tblGrid>
                <a:gridCol w="496482">
                  <a:extLst>
                    <a:ext uri="{9D8B030D-6E8A-4147-A177-3AD203B41FA5}">
                      <a16:colId xmlns:a16="http://schemas.microsoft.com/office/drawing/2014/main" xmlns="" val="1275925445"/>
                    </a:ext>
                  </a:extLst>
                </a:gridCol>
                <a:gridCol w="3904144">
                  <a:extLst>
                    <a:ext uri="{9D8B030D-6E8A-4147-A177-3AD203B41FA5}">
                      <a16:colId xmlns:a16="http://schemas.microsoft.com/office/drawing/2014/main" xmlns="" val="123190958"/>
                    </a:ext>
                  </a:extLst>
                </a:gridCol>
                <a:gridCol w="4283810">
                  <a:extLst>
                    <a:ext uri="{9D8B030D-6E8A-4147-A177-3AD203B41FA5}">
                      <a16:colId xmlns:a16="http://schemas.microsoft.com/office/drawing/2014/main" xmlns="" val="1236641119"/>
                    </a:ext>
                  </a:extLst>
                </a:gridCol>
              </a:tblGrid>
              <a:tr h="736766"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№</a:t>
                      </a:r>
                    </a:p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п/п</a:t>
                      </a: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Наименование риска/возможности</a:t>
                      </a:r>
                    </a:p>
                  </a:txBody>
                  <a:tcPr marL="61024" marR="61024" marT="0" marB="0"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Действия по предупреждению риска/ </a:t>
                      </a:r>
                    </a:p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реализации возможности</a:t>
                      </a:r>
                    </a:p>
                  </a:txBody>
                  <a:tcPr marL="61024" marR="61024" marT="0" marB="0"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850777030"/>
                  </a:ext>
                </a:extLst>
              </a:tr>
              <a:tr h="654614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9pPr>
                    </a:lstStyle>
                    <a:p>
                      <a:pPr marL="0" algn="l" defTabSz="1007943" rtl="0" eaLnBrk="1" latinLnBrk="0" hangingPunct="1"/>
                      <a:r>
                        <a:rPr lang="ru-RU" sz="14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1.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algn="just"/>
                      <a:endParaRPr lang="ru-RU" sz="1600" b="0" kern="12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just" defTabSz="1007943" rtl="0" eaLnBrk="1" latinLnBrk="0" hangingPunct="1"/>
                      <a:endParaRPr lang="ru-RU" sz="1600" b="0" kern="12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255371526"/>
                  </a:ext>
                </a:extLst>
              </a:tr>
              <a:tr h="1012738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9pPr>
                    </a:lstStyle>
                    <a:p>
                      <a:pPr marL="0" algn="l" defTabSz="1007943" rtl="0" eaLnBrk="1" latinLnBrk="0" hangingPunct="1"/>
                      <a:r>
                        <a:rPr lang="ru-RU" sz="14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2.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just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endParaRPr lang="ru-RU" sz="1600" b="0" kern="12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r>
                        <a:rPr lang="ru-RU" sz="1600" b="0" kern="12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808934880"/>
                  </a:ext>
                </a:extLst>
              </a:tr>
              <a:tr h="1798714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tx1"/>
                          </a:solidFill>
                          <a:latin typeface="Calibri Light"/>
                        </a:defRPr>
                      </a:lvl9pPr>
                    </a:lstStyle>
                    <a:p>
                      <a:pPr marL="0" algn="l" defTabSz="1007943" rtl="0" eaLnBrk="1" latinLnBrk="0" hangingPunct="1"/>
                      <a:r>
                        <a:rPr lang="ru-RU" sz="14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3.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l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endParaRPr lang="ru-RU" sz="1600" b="0" kern="12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600" b="0" dirty="0" smtClean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4186583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5883430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827584" y="6356351"/>
            <a:ext cx="6840760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21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Заголовок 5"/>
          <p:cNvSpPr txBox="1">
            <a:spLocks/>
          </p:cNvSpPr>
          <p:nvPr/>
        </p:nvSpPr>
        <p:spPr>
          <a:xfrm>
            <a:off x="827584" y="-99392"/>
            <a:ext cx="7676326" cy="827183"/>
          </a:xfrm>
          <a:prstGeom prst="rect">
            <a:avLst/>
          </a:prstGeom>
        </p:spPr>
        <p:txBody>
          <a:bodyPr anchor="ctr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Реестр рисков и возможностей проекта</a:t>
            </a:r>
          </a:p>
        </p:txBody>
      </p:sp>
      <p:graphicFrame>
        <p:nvGraphicFramePr>
          <p:cNvPr id="7" name="Объект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12130727"/>
              </p:ext>
            </p:extLst>
          </p:nvPr>
        </p:nvGraphicFramePr>
        <p:xfrm>
          <a:off x="251520" y="476672"/>
          <a:ext cx="8540421" cy="2104528"/>
        </p:xfrm>
        <a:graphic>
          <a:graphicData uri="http://schemas.openxmlformats.org/drawingml/2006/table">
            <a:tbl>
              <a:tblPr firstRow="1" firstCol="1" bandRow="1"/>
              <a:tblGrid>
                <a:gridCol w="488249">
                  <a:extLst>
                    <a:ext uri="{9D8B030D-6E8A-4147-A177-3AD203B41FA5}">
                      <a16:colId xmlns:a16="http://schemas.microsoft.com/office/drawing/2014/main" xmlns="" val="1275925445"/>
                    </a:ext>
                  </a:extLst>
                </a:gridCol>
                <a:gridCol w="3839401">
                  <a:extLst>
                    <a:ext uri="{9D8B030D-6E8A-4147-A177-3AD203B41FA5}">
                      <a16:colId xmlns:a16="http://schemas.microsoft.com/office/drawing/2014/main" xmlns="" val="123190958"/>
                    </a:ext>
                  </a:extLst>
                </a:gridCol>
                <a:gridCol w="4212771">
                  <a:extLst>
                    <a:ext uri="{9D8B030D-6E8A-4147-A177-3AD203B41FA5}">
                      <a16:colId xmlns:a16="http://schemas.microsoft.com/office/drawing/2014/main" xmlns="" val="1236641119"/>
                    </a:ext>
                  </a:extLst>
                </a:gridCol>
              </a:tblGrid>
              <a:tr h="736766"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№</a:t>
                      </a:r>
                    </a:p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п/п</a:t>
                      </a: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Наименование риска/возможности</a:t>
                      </a:r>
                    </a:p>
                  </a:txBody>
                  <a:tcPr marL="61024" marR="61024" marT="0" marB="0"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Действия по предупреждению риска/ </a:t>
                      </a:r>
                    </a:p>
                    <a:p>
                      <a:pPr marL="0" algn="ctr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8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реализации возможности</a:t>
                      </a:r>
                    </a:p>
                  </a:txBody>
                  <a:tcPr marL="61024" marR="61024" marT="0" marB="0"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850777030"/>
                  </a:ext>
                </a:extLst>
              </a:tr>
              <a:tr h="683881"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l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4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4.</a:t>
                      </a:r>
                      <a:endParaRPr lang="ru-RU" sz="140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1024" marR="61024" marT="0" marB="0"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marR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74015" algn="l"/>
                        </a:tabLst>
                        <a:defRPr/>
                      </a:pPr>
                      <a:endParaRPr lang="ru-RU" sz="2000" b="0" kern="12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374015" algn="l"/>
                        </a:tabLst>
                        <a:defRPr/>
                      </a:pPr>
                      <a:endParaRPr lang="ru-RU" sz="2000" b="0" dirty="0" smtClean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algn="l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endParaRPr lang="ru-RU" sz="20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460843841"/>
                  </a:ext>
                </a:extLst>
              </a:tr>
              <a:tr h="683881"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l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r>
                        <a:rPr lang="ru-RU" sz="1400" kern="1200" dirty="0" smtClean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5.</a:t>
                      </a:r>
                      <a:endParaRPr lang="ru-RU" sz="14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1024" marR="61024" marT="0" marB="0"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l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endParaRPr lang="ru-RU" sz="16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1pPr>
                      <a:lvl2pPr marL="5039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2pPr>
                      <a:lvl3pPr marL="1007943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3pPr>
                      <a:lvl4pPr marL="1511915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4pPr>
                      <a:lvl5pPr marL="2015886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5pPr>
                      <a:lvl6pPr marL="2519858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6pPr>
                      <a:lvl7pPr marL="3023829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7pPr>
                      <a:lvl8pPr marL="3527801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8pPr>
                      <a:lvl9pPr marL="4031772" algn="l" defTabSz="1007943" rtl="0" eaLnBrk="1" latinLnBrk="0" hangingPunct="1">
                        <a:defRPr sz="1984" kern="1200">
                          <a:solidFill>
                            <a:schemeClr val="tx1"/>
                          </a:solidFill>
                          <a:latin typeface="Arial" panose="020B0604020202020204"/>
                        </a:defRPr>
                      </a:lvl9pPr>
                    </a:lstStyle>
                    <a:p>
                      <a:pPr marL="0" algn="l" defTabSz="1007943" rtl="0" eaLnBrk="1" latinLnBrk="0" hangingPunct="1">
                        <a:spcAft>
                          <a:spcPts val="0"/>
                        </a:spcAft>
                        <a:tabLst>
                          <a:tab pos="374015" algn="l"/>
                        </a:tabLst>
                      </a:pPr>
                      <a:endParaRPr lang="ru-RU" sz="16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1024" marR="61024" marT="0" marB="0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43580812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048259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mtClean="0"/>
              <a:pPr>
                <a:defRPr/>
              </a:pPr>
              <a:t>22</a:t>
            </a:fld>
            <a:endParaRPr lang="ru-RU"/>
          </a:p>
        </p:txBody>
      </p:sp>
      <p:sp>
        <p:nvSpPr>
          <p:cNvPr id="6" name="Заголовок 5"/>
          <p:cNvSpPr txBox="1">
            <a:spLocks/>
          </p:cNvSpPr>
          <p:nvPr/>
        </p:nvSpPr>
        <p:spPr>
          <a:xfrm>
            <a:off x="3059832" y="-136633"/>
            <a:ext cx="3898776" cy="901337"/>
          </a:xfrm>
          <a:prstGeom prst="rect">
            <a:avLst/>
          </a:prstGeom>
        </p:spPr>
        <p:txBody>
          <a:bodyPr anchor="ctr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Бюджет проекта</a:t>
            </a: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8589308"/>
              </p:ext>
            </p:extLst>
          </p:nvPr>
        </p:nvGraphicFramePr>
        <p:xfrm>
          <a:off x="0" y="404664"/>
          <a:ext cx="9143999" cy="2645726"/>
        </p:xfrm>
        <a:graphic>
          <a:graphicData uri="http://schemas.openxmlformats.org/drawingml/2006/table">
            <a:tbl>
              <a:tblPr firstRow="1" bandRow="1">
                <a:solidFill>
                  <a:srgbClr val="FFCC99"/>
                </a:solidFill>
              </a:tblPr>
              <a:tblGrid>
                <a:gridCol w="55957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42530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562984">
                  <a:extLst>
                    <a:ext uri="{9D8B030D-6E8A-4147-A177-3AD203B41FA5}">
                      <a16:colId xmlns:a16="http://schemas.microsoft.com/office/drawing/2014/main" xmlns="" val="1856840079"/>
                    </a:ext>
                  </a:extLst>
                </a:gridCol>
                <a:gridCol w="2031203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1405519">
                  <a:extLst>
                    <a:ext uri="{9D8B030D-6E8A-4147-A177-3AD203B41FA5}">
                      <a16:colId xmlns:a16="http://schemas.microsoft.com/office/drawing/2014/main" xmlns="" val="20009"/>
                    </a:ext>
                  </a:extLst>
                </a:gridCol>
                <a:gridCol w="1159412">
                  <a:extLst>
                    <a:ext uri="{9D8B030D-6E8A-4147-A177-3AD203B41FA5}">
                      <a16:colId xmlns:a16="http://schemas.microsoft.com/office/drawing/2014/main" xmlns="" val="20011"/>
                    </a:ext>
                  </a:extLst>
                </a:gridCol>
              </a:tblGrid>
              <a:tr h="534145"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№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п/п</a:t>
                      </a:r>
                      <a:endParaRPr lang="ru-RU" sz="12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Наименование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мероприятия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Бюджетные источники финансирования, рублей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sz="1600" dirty="0"/>
                    </a:p>
                  </a:txBody>
                  <a:tcPr anchor="ctr"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Внебюджетные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источники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финансирования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Всего,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рублей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545975">
                <a:tc vMerge="1">
                  <a:txBody>
                    <a:bodyPr/>
                    <a:lstStyle/>
                    <a:p>
                      <a:endParaRPr lang="ru-RU" sz="160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T w="38100" cmpd="sng">
                      <a:noFill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 sz="1600" dirty="0"/>
                    </a:p>
                  </a:txBody>
                  <a:tcPr anchor="ctr">
                    <a:lnT w="38100" cmpd="sng">
                      <a:noFill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600" dirty="0"/>
                    </a:p>
                  </a:txBody>
                  <a:tcPr anchor="ctr">
                    <a:lnT w="38100" cmpd="sng">
                      <a:noFill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12846">
                <a:tc gridSpan="6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600" b="1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Общие организационные мероприятия по проекту</a:t>
                      </a:r>
                      <a:endParaRPr lang="ru-RU" sz="16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14203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1.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just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314203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2.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524354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3.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74478949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954991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mtClean="0"/>
              <a:pPr>
                <a:defRPr/>
              </a:pPr>
              <a:t>23</a:t>
            </a:fld>
            <a:endParaRPr lang="ru-RU"/>
          </a:p>
        </p:txBody>
      </p:sp>
      <p:sp>
        <p:nvSpPr>
          <p:cNvPr id="6" name="Заголовок 5"/>
          <p:cNvSpPr txBox="1">
            <a:spLocks/>
          </p:cNvSpPr>
          <p:nvPr/>
        </p:nvSpPr>
        <p:spPr>
          <a:xfrm>
            <a:off x="3059832" y="-136633"/>
            <a:ext cx="3898776" cy="901337"/>
          </a:xfrm>
          <a:prstGeom prst="rect">
            <a:avLst/>
          </a:prstGeom>
        </p:spPr>
        <p:txBody>
          <a:bodyPr anchor="ctr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Бюджет проекта</a:t>
            </a: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2153703"/>
              </p:ext>
            </p:extLst>
          </p:nvPr>
        </p:nvGraphicFramePr>
        <p:xfrm>
          <a:off x="0" y="404664"/>
          <a:ext cx="9143999" cy="2645726"/>
        </p:xfrm>
        <a:graphic>
          <a:graphicData uri="http://schemas.openxmlformats.org/drawingml/2006/table">
            <a:tbl>
              <a:tblPr firstRow="1" bandRow="1">
                <a:solidFill>
                  <a:srgbClr val="FFCC99"/>
                </a:solidFill>
              </a:tblPr>
              <a:tblGrid>
                <a:gridCol w="55957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42530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562984">
                  <a:extLst>
                    <a:ext uri="{9D8B030D-6E8A-4147-A177-3AD203B41FA5}">
                      <a16:colId xmlns:a16="http://schemas.microsoft.com/office/drawing/2014/main" xmlns="" val="1856840079"/>
                    </a:ext>
                  </a:extLst>
                </a:gridCol>
                <a:gridCol w="2031203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1405519">
                  <a:extLst>
                    <a:ext uri="{9D8B030D-6E8A-4147-A177-3AD203B41FA5}">
                      <a16:colId xmlns:a16="http://schemas.microsoft.com/office/drawing/2014/main" xmlns="" val="20009"/>
                    </a:ext>
                  </a:extLst>
                </a:gridCol>
                <a:gridCol w="1159412">
                  <a:extLst>
                    <a:ext uri="{9D8B030D-6E8A-4147-A177-3AD203B41FA5}">
                      <a16:colId xmlns:a16="http://schemas.microsoft.com/office/drawing/2014/main" xmlns="" val="20011"/>
                    </a:ext>
                  </a:extLst>
                </a:gridCol>
              </a:tblGrid>
              <a:tr h="534145"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№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п/п</a:t>
                      </a:r>
                      <a:endParaRPr lang="ru-RU" sz="12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Наименование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мероприятия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Бюджетные источники финансирования, рублей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sz="1600" dirty="0"/>
                    </a:p>
                  </a:txBody>
                  <a:tcPr anchor="ctr"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Внебюджетные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источники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финансирования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Всего,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рублей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545975">
                <a:tc vMerge="1">
                  <a:txBody>
                    <a:bodyPr/>
                    <a:lstStyle/>
                    <a:p>
                      <a:endParaRPr lang="ru-RU" sz="160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T w="38100" cmpd="sng">
                      <a:noFill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 sz="1600" dirty="0"/>
                    </a:p>
                  </a:txBody>
                  <a:tcPr anchor="ctr">
                    <a:lnT w="38100" cmpd="sng">
                      <a:noFill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600" dirty="0"/>
                    </a:p>
                  </a:txBody>
                  <a:tcPr anchor="ctr">
                    <a:lnT w="38100" cmpd="sng">
                      <a:noFill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12846">
                <a:tc gridSpan="6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600" b="1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Общие организационные мероприятия по проекту</a:t>
                      </a:r>
                      <a:endParaRPr lang="ru-RU" sz="16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524354">
                <a:tc>
                  <a:txBody>
                    <a:bodyPr/>
                    <a:lstStyle/>
                    <a:p>
                      <a:r>
                        <a:rPr lang="ru-RU" dirty="0" smtClean="0"/>
                        <a:t>4.</a:t>
                      </a:r>
                      <a:endParaRPr lang="ru-RU" dirty="0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164111529"/>
                  </a:ext>
                </a:extLst>
              </a:tr>
              <a:tr h="314203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5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dirty="0" smtClean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565550521"/>
                  </a:ext>
                </a:extLst>
              </a:tr>
              <a:tr h="314203"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6.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3402964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12592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mtClean="0"/>
              <a:pPr>
                <a:defRPr/>
              </a:pPr>
              <a:t>24</a:t>
            </a:fld>
            <a:endParaRPr lang="ru-RU"/>
          </a:p>
        </p:txBody>
      </p:sp>
      <p:sp>
        <p:nvSpPr>
          <p:cNvPr id="6" name="Заголовок 5"/>
          <p:cNvSpPr txBox="1">
            <a:spLocks/>
          </p:cNvSpPr>
          <p:nvPr/>
        </p:nvSpPr>
        <p:spPr>
          <a:xfrm>
            <a:off x="395536" y="-31271"/>
            <a:ext cx="3898776" cy="901337"/>
          </a:xfrm>
          <a:prstGeom prst="rect">
            <a:avLst/>
          </a:prstGeom>
        </p:spPr>
        <p:txBody>
          <a:bodyPr anchor="ctr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Бюджет проекта</a:t>
            </a: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0598805"/>
              </p:ext>
            </p:extLst>
          </p:nvPr>
        </p:nvGraphicFramePr>
        <p:xfrm>
          <a:off x="179512" y="764704"/>
          <a:ext cx="8831325" cy="3300618"/>
        </p:xfrm>
        <a:graphic>
          <a:graphicData uri="http://schemas.openxmlformats.org/drawingml/2006/table">
            <a:tbl>
              <a:tblPr firstRow="1" bandRow="1">
                <a:solidFill>
                  <a:srgbClr val="FFCC99"/>
                </a:solidFill>
              </a:tblPr>
              <a:tblGrid>
                <a:gridCol w="54044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890166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96174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961747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1357458">
                  <a:extLst>
                    <a:ext uri="{9D8B030D-6E8A-4147-A177-3AD203B41FA5}">
                      <a16:colId xmlns:a16="http://schemas.microsoft.com/office/drawing/2014/main" xmlns="" val="20009"/>
                    </a:ext>
                  </a:extLst>
                </a:gridCol>
                <a:gridCol w="1119767">
                  <a:extLst>
                    <a:ext uri="{9D8B030D-6E8A-4147-A177-3AD203B41FA5}">
                      <a16:colId xmlns:a16="http://schemas.microsoft.com/office/drawing/2014/main" xmlns="" val="20011"/>
                    </a:ext>
                  </a:extLst>
                </a:gridCol>
              </a:tblGrid>
              <a:tr h="534145"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№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п/п</a:t>
                      </a:r>
                      <a:endParaRPr lang="ru-RU" sz="12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Наименование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мероприятия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Бюджетные источники финансирования, рублей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sz="1600" dirty="0"/>
                    </a:p>
                  </a:txBody>
                  <a:tcPr anchor="ctr"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Внебюджетные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источники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финансирования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Всего,</a:t>
                      </a:r>
                    </a:p>
                    <a:p>
                      <a:pPr algn="ctr"/>
                      <a:r>
                        <a:rPr lang="ru-RU" sz="1200" b="0" i="0" u="none" strike="noStrike" kern="1200" baseline="0" dirty="0">
                          <a:solidFill>
                            <a:schemeClr val="lt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рублей</a:t>
                      </a:r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545975">
                <a:tc vMerge="1">
                  <a:txBody>
                    <a:bodyPr/>
                    <a:lstStyle/>
                    <a:p>
                      <a:endParaRPr lang="ru-RU" sz="160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T w="38100" cmpd="sng">
                      <a:noFill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 sz="1600" dirty="0"/>
                    </a:p>
                  </a:txBody>
                  <a:tcPr anchor="ctr">
                    <a:lnT w="38100" cmpd="sng">
                      <a:noFill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endParaRPr lang="ru-RU" sz="1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600" dirty="0"/>
                    </a:p>
                  </a:txBody>
                  <a:tcPr anchor="ctr">
                    <a:lnT w="38100" cmpd="sng">
                      <a:noFill/>
                    </a:lnT>
                    <a:lnB w="19050" cap="flat" cmpd="sng" algn="ctr">
                      <a:noFill/>
                      <a:prstDash val="dot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14203">
                <a:tc gridSpan="6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600" b="1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 результатам</a:t>
                      </a:r>
                      <a:endParaRPr lang="ru-RU" sz="1600" b="1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314203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314203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40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8.</a:t>
                      </a:r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314203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314203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314203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  <a:tr h="314203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709873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827584" y="6448251"/>
            <a:ext cx="6912768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Российская академия народного хозяйства и государственной службы при  Президенте Российской Федерации.   </a:t>
            </a:r>
          </a:p>
          <a:p>
            <a:pPr>
              <a:defRPr/>
            </a:pPr>
            <a:r>
              <a:rPr lang="ru-RU" dirty="0"/>
              <a:t>Выпускной квалификационный проект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</a:rPr>
              <a:pPr>
                <a:defRPr/>
              </a:pPr>
              <a:t>3</a:t>
            </a:fld>
            <a:endParaRPr lang="ru-RU" sz="1200" b="1" dirty="0">
              <a:solidFill>
                <a:schemeClr val="tx1"/>
              </a:solidFill>
            </a:endParaRP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2442394"/>
              </p:ext>
            </p:extLst>
          </p:nvPr>
        </p:nvGraphicFramePr>
        <p:xfrm>
          <a:off x="0" y="89200"/>
          <a:ext cx="9036496" cy="4121198"/>
        </p:xfrm>
        <a:graphic>
          <a:graphicData uri="http://schemas.openxmlformats.org/drawingml/2006/table">
            <a:tbl>
              <a:tblPr firstRow="1" firstCol="1" bandRow="1"/>
              <a:tblGrid>
                <a:gridCol w="2315988">
                  <a:extLst>
                    <a:ext uri="{9D8B030D-6E8A-4147-A177-3AD203B41FA5}">
                      <a16:colId xmlns:a16="http://schemas.microsoft.com/office/drawing/2014/main" xmlns="" val="1973703757"/>
                    </a:ext>
                  </a:extLst>
                </a:gridCol>
                <a:gridCol w="6144444">
                  <a:extLst>
                    <a:ext uri="{9D8B030D-6E8A-4147-A177-3AD203B41FA5}">
                      <a16:colId xmlns:a16="http://schemas.microsoft.com/office/drawing/2014/main" xmlns="" val="119063058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xmlns="" val="2923494648"/>
                    </a:ext>
                  </a:extLst>
                </a:gridCol>
              </a:tblGrid>
              <a:tr h="744129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bg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Срок начала и окончания проекта</a:t>
                      </a: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2400" dirty="0">
                        <a:solidFill>
                          <a:schemeClr val="accent4">
                            <a:lumMod val="10000"/>
                          </a:schemeClr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chemeClr val="accent2">
                          <a:lumMod val="20000"/>
                          <a:lumOff val="8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2">
                          <a:lumMod val="20000"/>
                          <a:lumOff val="8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2">
                          <a:lumMod val="20000"/>
                          <a:lumOff val="8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2">
                          <a:lumMod val="20000"/>
                          <a:lumOff val="8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581725505"/>
                  </a:ext>
                </a:extLst>
              </a:tr>
              <a:tr h="335990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600" dirty="0"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ФИО, должность</a:t>
                      </a: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600" dirty="0"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128360854"/>
                  </a:ext>
                </a:extLst>
              </a:tr>
              <a:tr h="936104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Куратор проекта</a:t>
                      </a: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2000" b="1" dirty="0">
                        <a:solidFill>
                          <a:schemeClr val="accent4">
                            <a:lumMod val="10000"/>
                          </a:schemeClr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dirty="0">
                        <a:solidFill>
                          <a:schemeClr val="accent4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073251668"/>
                  </a:ext>
                </a:extLst>
              </a:tr>
              <a:tr h="936104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 smtClean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заказчик</a:t>
                      </a:r>
                      <a:endParaRPr lang="ru-RU" sz="1800" b="0" dirty="0"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2000" b="1" dirty="0"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dirty="0">
                        <a:solidFill>
                          <a:schemeClr val="accent4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806323597"/>
                  </a:ext>
                </a:extLst>
              </a:tr>
              <a:tr h="1168871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Руководитель проекта</a:t>
                      </a:r>
                    </a:p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800" b="0" dirty="0"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2000" b="1" dirty="0">
                        <a:solidFill>
                          <a:schemeClr val="accent4">
                            <a:lumMod val="10000"/>
                          </a:schemeClr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dirty="0">
                        <a:solidFill>
                          <a:schemeClr val="accent4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90170" indent="444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1100" dirty="0">
                        <a:solidFill>
                          <a:schemeClr val="accent4">
                            <a:lumMod val="10000"/>
                          </a:schemeClr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25400" marR="25400" marT="0" marB="0">
                    <a:lnL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20000"/>
                          <a:lumOff val="8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748517373"/>
                  </a:ext>
                </a:extLst>
              </a:tr>
            </a:tbl>
          </a:graphicData>
        </a:graphic>
      </p:graphicFrame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5350070"/>
              </p:ext>
            </p:extLst>
          </p:nvPr>
        </p:nvGraphicFramePr>
        <p:xfrm>
          <a:off x="0" y="3936673"/>
          <a:ext cx="9036496" cy="2953646"/>
        </p:xfrm>
        <a:graphic>
          <a:graphicData uri="http://schemas.openxmlformats.org/drawingml/2006/table">
            <a:tbl>
              <a:tblPr firstRow="1" bandRow="1"/>
              <a:tblGrid>
                <a:gridCol w="231185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72464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2953646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8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Список разработчиков </a:t>
                      </a:r>
                    </a:p>
                    <a:p>
                      <a:r>
                        <a:rPr lang="ru-RU" sz="18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Проекта (регион,  должность, место работы)</a:t>
                      </a:r>
                      <a:endParaRPr lang="ru-RU" sz="1800" b="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905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49556E">
                          <a:lumMod val="40000"/>
                          <a:lumOff val="6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49556E">
                          <a:lumMod val="40000"/>
                          <a:lumOff val="6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49556E">
                          <a:lumMod val="40000"/>
                          <a:lumOff val="60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656886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1187624" y="6356351"/>
            <a:ext cx="6768752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4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Заголовок 1"/>
          <p:cNvSpPr txBox="1">
            <a:spLocks/>
          </p:cNvSpPr>
          <p:nvPr/>
        </p:nvSpPr>
        <p:spPr>
          <a:xfrm>
            <a:off x="-972616" y="138442"/>
            <a:ext cx="6967239" cy="491107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anose="02020603050405020304" pitchFamily="18" charset="0"/>
                <a:cs typeface="Times New Roman" panose="02020603050405020304" pitchFamily="18" charset="0"/>
              </a:rPr>
              <a:t>   </a:t>
            </a:r>
            <a:r>
              <a:rPr kumimoji="0" lang="ru-RU" sz="20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anose="02020603050405020304" pitchFamily="18" charset="0"/>
                <a:ea typeface="Arial Unicode MS" panose="020B0604020202020204" pitchFamily="34" charset="-128"/>
                <a:cs typeface="Times New Roman" panose="02020603050405020304" pitchFamily="18" charset="0"/>
              </a:rPr>
              <a:t>Предпосылки реализации проекта</a:t>
            </a:r>
          </a:p>
        </p:txBody>
      </p:sp>
    </p:spTree>
    <p:extLst>
      <p:ext uri="{BB962C8B-B14F-4D97-AF65-F5344CB8AC3E}">
        <p14:creationId xmlns:p14="http://schemas.microsoft.com/office/powerpoint/2010/main" val="38027160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1187624" y="6356351"/>
            <a:ext cx="6768752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5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Заголовок 1"/>
          <p:cNvSpPr txBox="1">
            <a:spLocks/>
          </p:cNvSpPr>
          <p:nvPr/>
        </p:nvSpPr>
        <p:spPr>
          <a:xfrm>
            <a:off x="827584" y="138443"/>
            <a:ext cx="6967239" cy="491107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anose="02020603050405020304" pitchFamily="18" charset="0"/>
                <a:cs typeface="Times New Roman" panose="02020603050405020304" pitchFamily="18" charset="0"/>
              </a:rPr>
              <a:t>   </a:t>
            </a:r>
            <a:r>
              <a:rPr kumimoji="0" lang="ru-RU" sz="20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anose="02020603050405020304" pitchFamily="18" charset="0"/>
                <a:ea typeface="Arial Unicode MS" panose="020B0604020202020204" pitchFamily="34" charset="-128"/>
                <a:cs typeface="Times New Roman" panose="02020603050405020304" pitchFamily="18" charset="0"/>
              </a:rPr>
              <a:t>Предпосылки реализации проекта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467544" y="1124744"/>
            <a:ext cx="8341033" cy="7063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86912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ru-RU" sz="1400" b="0" i="1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  <a:sym typeface="Symbol" panose="05050102010706020507" pitchFamily="18" charset="2"/>
            </a:endParaRPr>
          </a:p>
          <a:p>
            <a:pPr marL="0" marR="0" lvl="0" indent="0" algn="ctr" defTabSz="986912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90" b="0" i="1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  <a:sym typeface="Symbol" panose="05050102010706020507" pitchFamily="18" charset="2"/>
              </a:rPr>
              <a:t> </a:t>
            </a:r>
            <a:endParaRPr kumimoji="0" lang="ru-RU" sz="1727" b="0" i="1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8764496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Заголовок 1"/>
          <p:cNvSpPr>
            <a:spLocks noGrp="1"/>
          </p:cNvSpPr>
          <p:nvPr>
            <p:ph type="title"/>
          </p:nvPr>
        </p:nvSpPr>
        <p:spPr>
          <a:xfrm>
            <a:off x="197432" y="256210"/>
            <a:ext cx="8852098" cy="449532"/>
          </a:xfrm>
        </p:spPr>
        <p:txBody>
          <a:bodyPr>
            <a:normAutofit fontScale="90000"/>
          </a:bodyPr>
          <a:lstStyle/>
          <a:p>
            <a:pPr algn="ctr"/>
            <a:r>
              <a:rPr lang="ru-RU" sz="3100">
                <a:solidFill>
                  <a:srgbClr val="E62B25"/>
                </a:solidFill>
                <a:latin typeface="Times New Roman" pitchFamily="18" charset="0"/>
                <a:ea typeface="Arial Unicode MS" panose="020B0604020202020204" pitchFamily="34" charset="-128"/>
                <a:cs typeface="Times New Roman" pitchFamily="18" charset="0"/>
              </a:rPr>
              <a:t>Предпосылки реализации проекта</a:t>
            </a:r>
            <a:endParaRPr lang="ru-RU" sz="3100" dirty="0">
              <a:solidFill>
                <a:srgbClr val="E62B25"/>
              </a:solidFill>
              <a:latin typeface="Times New Roman" pitchFamily="18" charset="0"/>
              <a:ea typeface="Arial Unicode MS" panose="020B0604020202020204" pitchFamily="34" charset="-128"/>
              <a:cs typeface="Times New Roman" pitchFamily="18" charset="0"/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1043608" y="6356351"/>
            <a:ext cx="6696744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6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pSp>
        <p:nvGrpSpPr>
          <p:cNvPr id="11" name="Группа 10">
            <a:extLst>
              <a:ext uri="{FF2B5EF4-FFF2-40B4-BE49-F238E27FC236}">
                <a16:creationId xmlns:a16="http://schemas.microsoft.com/office/drawing/2014/main" xmlns="" id="{8EE5AD83-6827-46B7-BFCD-15AADAE0211B}"/>
              </a:ext>
            </a:extLst>
          </p:cNvPr>
          <p:cNvGrpSpPr/>
          <p:nvPr/>
        </p:nvGrpSpPr>
        <p:grpSpPr>
          <a:xfrm>
            <a:off x="395536" y="982229"/>
            <a:ext cx="8377682" cy="5130900"/>
            <a:chOff x="1506944" y="2665763"/>
            <a:chExt cx="7299071" cy="3953438"/>
          </a:xfrm>
          <a:solidFill>
            <a:srgbClr val="D8DCE5"/>
          </a:solidFill>
        </p:grpSpPr>
        <p:sp>
          <p:nvSpPr>
            <p:cNvPr id="12" name="Прямоугольник 11">
              <a:extLst>
                <a:ext uri="{FF2B5EF4-FFF2-40B4-BE49-F238E27FC236}">
                  <a16:creationId xmlns:a16="http://schemas.microsoft.com/office/drawing/2014/main" xmlns="" id="{27A3BB45-5483-4645-83F0-3018BCEE5238}"/>
                </a:ext>
              </a:extLst>
            </p:cNvPr>
            <p:cNvSpPr/>
            <p:nvPr/>
          </p:nvSpPr>
          <p:spPr>
            <a:xfrm>
              <a:off x="1506944" y="2665763"/>
              <a:ext cx="2468315" cy="1828535"/>
            </a:xfrm>
            <a:prstGeom prst="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ru-RU" sz="2395" dirty="0" smtClean="0">
                  <a:solidFill>
                    <a:schemeClr val="tx1"/>
                  </a:solidFill>
                </a:rPr>
                <a:t> </a:t>
              </a:r>
              <a:endParaRPr lang="ru-RU" dirty="0">
                <a:solidFill>
                  <a:schemeClr val="tx1"/>
                </a:solidFill>
              </a:endParaRPr>
            </a:p>
          </p:txBody>
        </p:sp>
        <p:sp>
          <p:nvSpPr>
            <p:cNvPr id="13" name="Прямоугольник 12">
              <a:extLst>
                <a:ext uri="{FF2B5EF4-FFF2-40B4-BE49-F238E27FC236}">
                  <a16:creationId xmlns:a16="http://schemas.microsoft.com/office/drawing/2014/main" xmlns="" id="{D8ECA644-4DBA-4625-AFB4-A3B243873548}"/>
                </a:ext>
              </a:extLst>
            </p:cNvPr>
            <p:cNvSpPr/>
            <p:nvPr/>
          </p:nvSpPr>
          <p:spPr>
            <a:xfrm>
              <a:off x="5046109" y="2665763"/>
              <a:ext cx="3759906" cy="1844415"/>
            </a:xfrm>
            <a:prstGeom prst="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1400" dirty="0" smtClean="0">
                <a:solidFill>
                  <a:schemeClr val="tx1"/>
                </a:solidFill>
              </a:endParaRPr>
            </a:p>
          </p:txBody>
        </p:sp>
        <p:cxnSp>
          <p:nvCxnSpPr>
            <p:cNvPr id="14" name="Прямая со стрелкой 13">
              <a:extLst>
                <a:ext uri="{FF2B5EF4-FFF2-40B4-BE49-F238E27FC236}">
                  <a16:creationId xmlns:a16="http://schemas.microsoft.com/office/drawing/2014/main" xmlns="" id="{B1207349-E3D7-4839-BAE8-149E42E9A432}"/>
                </a:ext>
              </a:extLst>
            </p:cNvPr>
            <p:cNvCxnSpPr/>
            <p:nvPr/>
          </p:nvCxnSpPr>
          <p:spPr>
            <a:xfrm>
              <a:off x="4037996" y="3658347"/>
              <a:ext cx="1008112" cy="0"/>
            </a:xfrm>
            <a:prstGeom prst="straightConnector1">
              <a:avLst/>
            </a:prstGeom>
            <a:grpFill/>
            <a:ln w="92075">
              <a:solidFill>
                <a:srgbClr val="FF0000"/>
              </a:solidFill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Скругленный прямоугольник 5">
              <a:extLst>
                <a:ext uri="{FF2B5EF4-FFF2-40B4-BE49-F238E27FC236}">
                  <a16:creationId xmlns:a16="http://schemas.microsoft.com/office/drawing/2014/main" xmlns="" id="{00E32809-4373-44B6-B4D1-F574CC20C476}"/>
                </a:ext>
              </a:extLst>
            </p:cNvPr>
            <p:cNvSpPr/>
            <p:nvPr/>
          </p:nvSpPr>
          <p:spPr>
            <a:xfrm>
              <a:off x="1820630" y="5123213"/>
              <a:ext cx="6650132" cy="1495988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1600" b="1" dirty="0" smtClean="0">
                <a:solidFill>
                  <a:schemeClr val="accent4">
                    <a:lumMod val="50000"/>
                  </a:schemeClr>
                </a:solidFill>
              </a:endParaRPr>
            </a:p>
            <a:p>
              <a:pPr algn="ctr"/>
              <a:endParaRPr lang="ru-RU" sz="1600" b="1" dirty="0">
                <a:solidFill>
                  <a:schemeClr val="accent4">
                    <a:lumMod val="50000"/>
                  </a:schemeClr>
                </a:solidFill>
              </a:endParaRPr>
            </a:p>
            <a:p>
              <a:pPr algn="ctr"/>
              <a:r>
                <a:rPr lang="ru-RU" sz="2052" dirty="0" smtClean="0">
                  <a:solidFill>
                    <a:schemeClr val="tx1"/>
                  </a:solidFill>
                </a:rPr>
                <a:t> </a:t>
              </a:r>
              <a:endParaRPr lang="ru-RU" sz="2052" dirty="0">
                <a:solidFill>
                  <a:schemeClr val="tx1"/>
                </a:solidFill>
              </a:endParaRPr>
            </a:p>
          </p:txBody>
        </p:sp>
        <p:sp>
          <p:nvSpPr>
            <p:cNvPr id="16" name="Стрелка вниз 7">
              <a:extLst>
                <a:ext uri="{FF2B5EF4-FFF2-40B4-BE49-F238E27FC236}">
                  <a16:creationId xmlns:a16="http://schemas.microsoft.com/office/drawing/2014/main" xmlns="" id="{91AAE1DD-6133-4345-9A8D-6C90FE04F79F}"/>
                </a:ext>
              </a:extLst>
            </p:cNvPr>
            <p:cNvSpPr/>
            <p:nvPr/>
          </p:nvSpPr>
          <p:spPr>
            <a:xfrm>
              <a:off x="3138109" y="4565980"/>
              <a:ext cx="3312368" cy="501431"/>
            </a:xfrm>
            <a:prstGeom prst="downArrow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</p:spTree>
    <p:extLst>
      <p:ext uri="{BB962C8B-B14F-4D97-AF65-F5344CB8AC3E}">
        <p14:creationId xmlns:p14="http://schemas.microsoft.com/office/powerpoint/2010/main" val="38027160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881063" y="6356351"/>
            <a:ext cx="6931297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Российская академия народного хозяйства и государственной службы при  Президенте Российской Федерации.  </a:t>
            </a:r>
          </a:p>
          <a:p>
            <a:pPr>
              <a:defRPr/>
            </a:pPr>
            <a:r>
              <a:rPr lang="ru-RU" dirty="0"/>
              <a:t> Выпускной квалификационный проект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7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4743303"/>
              </p:ext>
            </p:extLst>
          </p:nvPr>
        </p:nvGraphicFramePr>
        <p:xfrm>
          <a:off x="179512" y="518401"/>
          <a:ext cx="8784976" cy="5664921"/>
        </p:xfrm>
        <a:graphic>
          <a:graphicData uri="http://schemas.openxmlformats.org/drawingml/2006/table">
            <a:tbl>
              <a:tblPr firstRow="1" bandRow="1"/>
              <a:tblGrid>
                <a:gridCol w="136815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52028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175650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644675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635964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653387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634740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</a:tblGrid>
              <a:tr h="887375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8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Цель проекта</a:t>
                      </a:r>
                      <a:endParaRPr lang="ru-RU" sz="1800" b="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gridSpan="7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95792">
                <a:tc rowSpan="5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6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Показатели</a:t>
                      </a:r>
                    </a:p>
                    <a:p>
                      <a:r>
                        <a:rPr lang="ru-RU" sz="16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проекта</a:t>
                      </a:r>
                    </a:p>
                    <a:p>
                      <a:r>
                        <a:rPr lang="ru-RU" sz="16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 их значения</a:t>
                      </a:r>
                    </a:p>
                    <a:p>
                      <a:r>
                        <a:rPr lang="ru-RU" sz="16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 годам</a:t>
                      </a:r>
                      <a:endParaRPr lang="ru-RU" sz="1600" b="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Показатель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Тип</a:t>
                      </a:r>
                    </a:p>
                    <a:p>
                      <a:pPr algn="ctr"/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показателя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Базовое</a:t>
                      </a:r>
                    </a:p>
                    <a:p>
                      <a:pPr algn="ctr"/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значение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gridSpan="4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Период, год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95792">
                <a:tc vMerge="1">
                  <a:txBody>
                    <a:bodyPr/>
                    <a:lstStyle/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2018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2019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2020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2021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1665631">
                <a:tc vMerge="1">
                  <a:txBody>
                    <a:bodyPr/>
                    <a:lstStyle/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rgbClr val="49556E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dirty="0" smtClean="0">
                          <a:solidFill>
                            <a:schemeClr val="accent2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1124008">
                <a:tc vMerge="1">
                  <a:txBody>
                    <a:bodyPr/>
                    <a:lstStyle/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rgbClr val="49556E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1378307">
                <a:tc vMerge="1">
                  <a:txBody>
                    <a:bodyPr/>
                    <a:lstStyle/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 smtClean="0">
                        <a:solidFill>
                          <a:srgbClr val="49556E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kern="1200" dirty="0">
                        <a:solidFill>
                          <a:srgbClr val="49556E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</a:tbl>
          </a:graphicData>
        </a:graphic>
      </p:graphicFrame>
      <p:sp>
        <p:nvSpPr>
          <p:cNvPr id="6" name="Заголовок 5"/>
          <p:cNvSpPr txBox="1">
            <a:spLocks/>
          </p:cNvSpPr>
          <p:nvPr/>
        </p:nvSpPr>
        <p:spPr>
          <a:xfrm>
            <a:off x="1259632" y="44624"/>
            <a:ext cx="6768752" cy="356316"/>
          </a:xfrm>
          <a:prstGeom prst="rect">
            <a:avLst/>
          </a:prstGeom>
        </p:spPr>
        <p:txBody>
          <a:bodyPr anchor="ctr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err="1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Целеполагание</a:t>
            </a:r>
            <a:r>
              <a:rPr kumimoji="0" lang="ru-RU" sz="20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проекта  </a:t>
            </a:r>
          </a:p>
        </p:txBody>
      </p:sp>
    </p:spTree>
    <p:extLst>
      <p:ext uri="{BB962C8B-B14F-4D97-AF65-F5344CB8AC3E}">
        <p14:creationId xmlns:p14="http://schemas.microsoft.com/office/powerpoint/2010/main" val="24873594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881063" y="6356351"/>
            <a:ext cx="6931297" cy="365125"/>
          </a:xfrm>
        </p:spPr>
        <p:txBody>
          <a:bodyPr/>
          <a:lstStyle/>
          <a:p>
            <a:pPr>
              <a:defRPr/>
            </a:pP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8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227839"/>
              </p:ext>
            </p:extLst>
          </p:nvPr>
        </p:nvGraphicFramePr>
        <p:xfrm>
          <a:off x="107504" y="548681"/>
          <a:ext cx="8784976" cy="5570600"/>
        </p:xfrm>
        <a:graphic>
          <a:graphicData uri="http://schemas.openxmlformats.org/drawingml/2006/table">
            <a:tbl>
              <a:tblPr firstRow="1" bandRow="1"/>
              <a:tblGrid>
                <a:gridCol w="1368152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52028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175650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644675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635964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653387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634740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</a:tblGrid>
              <a:tr h="862928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8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Цель проекта</a:t>
                      </a:r>
                      <a:endParaRPr lang="ru-RU" sz="1800" b="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gridSpan="7"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87643">
                <a:tc rowSpan="5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6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Показатели</a:t>
                      </a:r>
                    </a:p>
                    <a:p>
                      <a:r>
                        <a:rPr lang="ru-RU" sz="16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проекта</a:t>
                      </a:r>
                    </a:p>
                    <a:p>
                      <a:r>
                        <a:rPr lang="ru-RU" sz="16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 их значения</a:t>
                      </a:r>
                    </a:p>
                    <a:p>
                      <a:r>
                        <a:rPr lang="ru-RU" sz="1600" b="0" i="0" u="none" strike="noStrike" kern="1200" baseline="0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 годам</a:t>
                      </a:r>
                      <a:endParaRPr lang="ru-RU" sz="1600" b="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Показатель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Тип</a:t>
                      </a:r>
                    </a:p>
                    <a:p>
                      <a:pPr algn="ctr"/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показателя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rowSpan="2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algn="ctr"/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Базовое</a:t>
                      </a:r>
                    </a:p>
                    <a:p>
                      <a:pPr algn="ctr"/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значение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gridSpan="4"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Период, год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87643">
                <a:tc vMerge="1">
                  <a:txBody>
                    <a:bodyPr/>
                    <a:lstStyle/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>
                    <a:lnL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2">
                          <a:lumMod val="40000"/>
                          <a:lumOff val="60000"/>
                        </a:schemeClr>
                      </a:solidFill>
                      <a:prstDash val="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2018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2019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i="0" u="none" strike="noStrike" kern="1200" baseline="0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2020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ctr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2021</a:t>
                      </a:r>
                      <a:endParaRPr lang="ru-RU" sz="1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D8DCE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996279">
                <a:tc vMerge="1">
                  <a:txBody>
                    <a:bodyPr/>
                    <a:lstStyle/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 smtClean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 smtClean="0">
                        <a:solidFill>
                          <a:srgbClr val="49556E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1584176">
                <a:tc vMerge="1">
                  <a:txBody>
                    <a:bodyPr/>
                    <a:lstStyle/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rgbClr val="49556E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1517617">
                <a:tc vMerge="1">
                  <a:txBody>
                    <a:bodyPr/>
                    <a:lstStyle/>
                    <a:p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0062A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kern="1200" dirty="0">
                        <a:solidFill>
                          <a:srgbClr val="49556E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kern="1200">
                          <a:solidFill>
                            <a:schemeClr val="dk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400" b="0" dirty="0">
                        <a:solidFill>
                          <a:schemeClr val="accent2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</a:tbl>
          </a:graphicData>
        </a:graphic>
      </p:graphicFrame>
      <p:sp>
        <p:nvSpPr>
          <p:cNvPr id="6" name="Заголовок 5"/>
          <p:cNvSpPr txBox="1">
            <a:spLocks/>
          </p:cNvSpPr>
          <p:nvPr/>
        </p:nvSpPr>
        <p:spPr>
          <a:xfrm>
            <a:off x="1259632" y="44624"/>
            <a:ext cx="6768752" cy="356316"/>
          </a:xfrm>
          <a:prstGeom prst="rect">
            <a:avLst/>
          </a:prstGeom>
        </p:spPr>
        <p:txBody>
          <a:bodyPr anchor="ctr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err="1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Целеполагание</a:t>
            </a:r>
            <a:r>
              <a:rPr kumimoji="0" lang="ru-RU" sz="20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проекта  </a:t>
            </a:r>
          </a:p>
        </p:txBody>
      </p:sp>
    </p:spTree>
    <p:extLst>
      <p:ext uri="{BB962C8B-B14F-4D97-AF65-F5344CB8AC3E}">
        <p14:creationId xmlns:p14="http://schemas.microsoft.com/office/powerpoint/2010/main" val="40521963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323528" y="6356351"/>
            <a:ext cx="7488832" cy="365125"/>
          </a:xfrm>
        </p:spPr>
        <p:txBody>
          <a:bodyPr/>
          <a:lstStyle/>
          <a:p>
            <a:pPr>
              <a:defRPr/>
            </a:pPr>
            <a:r>
              <a:rPr lang="ru-RU" dirty="0"/>
              <a:t>      </a:t>
            </a: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8F7AD3-20E0-496A-8423-099088011E5B}" type="slidenum">
              <a:rPr lang="ru-RU" sz="12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pPr>
                <a:defRPr/>
              </a:pPr>
              <a:t>9</a:t>
            </a:fld>
            <a:endParaRPr lang="ru-RU" sz="12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11" name="Таблица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1620548"/>
              </p:ext>
            </p:extLst>
          </p:nvPr>
        </p:nvGraphicFramePr>
        <p:xfrm>
          <a:off x="323528" y="874643"/>
          <a:ext cx="8105341" cy="5040560"/>
        </p:xfrm>
        <a:graphic>
          <a:graphicData uri="http://schemas.openxmlformats.org/drawingml/2006/table">
            <a:tbl>
              <a:tblPr firstRow="1" bandRow="1"/>
              <a:tblGrid>
                <a:gridCol w="1698261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40708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5040560"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r>
                        <a:rPr lang="ru-RU" sz="1800" b="0" i="0" u="none" strike="noStrike" kern="1200" baseline="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Задачи</a:t>
                      </a:r>
                    </a:p>
                    <a:p>
                      <a:r>
                        <a:rPr lang="ru-RU" sz="1800" b="0" i="0" u="none" strike="noStrike" kern="1200" baseline="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проекта</a:t>
                      </a:r>
                      <a:endParaRPr lang="ru-RU" sz="1800" b="0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62A7"/>
                    </a:solidFill>
                  </a:tcPr>
                </a:tc>
                <a:tc>
                  <a:txBody>
                    <a:bodyPr/>
                    <a:lstStyle>
                      <a:lvl1pPr marL="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1pPr>
                      <a:lvl2pPr marL="3429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2pPr>
                      <a:lvl3pPr marL="6858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3pPr>
                      <a:lvl4pPr marL="10287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4pPr>
                      <a:lvl5pPr marL="13716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5pPr>
                      <a:lvl6pPr marL="17145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6pPr>
                      <a:lvl7pPr marL="20574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7pPr>
                      <a:lvl8pPr marL="24003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8pPr>
                      <a:lvl9pPr marL="2743200" algn="l" defTabSz="685800" rtl="0" eaLnBrk="1" latinLnBrk="0" hangingPunct="1">
                        <a:defRPr sz="1350" b="1" kern="1200">
                          <a:solidFill>
                            <a:schemeClr val="lt1"/>
                          </a:solidFill>
                          <a:latin typeface="Calibri Light"/>
                        </a:defRPr>
                      </a:lvl9pPr>
                    </a:lstStyle>
                    <a:p>
                      <a:pPr marL="0" marR="0" lvl="0" indent="0" algn="l" defTabSz="100794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b="1" dirty="0">
                        <a:solidFill>
                          <a:srgbClr val="49556E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21A1D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  <p:sp>
        <p:nvSpPr>
          <p:cNvPr id="7" name="Заголовок 1">
            <a:extLst>
              <a:ext uri="{FF2B5EF4-FFF2-40B4-BE49-F238E27FC236}">
                <a16:creationId xmlns:a16="http://schemas.microsoft.com/office/drawing/2014/main" xmlns="" id="{E4A4397C-CA1E-485D-8DDC-479B42EE1AA6}"/>
              </a:ext>
            </a:extLst>
          </p:cNvPr>
          <p:cNvSpPr txBox="1">
            <a:spLocks/>
          </p:cNvSpPr>
          <p:nvPr/>
        </p:nvSpPr>
        <p:spPr>
          <a:xfrm>
            <a:off x="467545" y="136524"/>
            <a:ext cx="8208912" cy="738119"/>
          </a:xfrm>
          <a:prstGeom prst="rect">
            <a:avLst/>
          </a:prstGeom>
        </p:spPr>
        <p:txBody>
          <a:bodyPr anchor="b"/>
          <a:lstStyle>
            <a:lvl1pPr algn="l" defTabSz="1007943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8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0062A7"/>
                </a:solidFill>
                <a:effectLst/>
                <a:uLnTx/>
                <a:uFillTx/>
                <a:latin typeface="Times New Roman" pitchFamily="18" charset="0"/>
                <a:cs typeface="Times New Roman" pitchFamily="18" charset="0"/>
              </a:rPr>
              <a:t>   </a:t>
            </a:r>
            <a:r>
              <a:rPr kumimoji="0" lang="ru-RU" sz="2800" b="0" i="0" u="none" strike="noStrike" kern="1200" cap="none" spc="0" normalizeH="0" baseline="0" noProof="0" dirty="0">
                <a:ln>
                  <a:noFill/>
                </a:ln>
                <a:solidFill>
                  <a:srgbClr val="921A1D"/>
                </a:solidFill>
                <a:effectLst/>
                <a:uLnTx/>
                <a:uFillTx/>
                <a:latin typeface="Times New Roman" pitchFamily="18" charset="0"/>
                <a:ea typeface="Arial Unicode MS" panose="020B0604020202020204" pitchFamily="34" charset="-128"/>
                <a:cs typeface="Times New Roman" pitchFamily="18" charset="0"/>
              </a:rPr>
              <a:t>Идея проекта. Задачи проекта. </a:t>
            </a:r>
          </a:p>
          <a:p>
            <a:pPr marL="0" marR="0" lvl="0" indent="0" defTabSz="1007943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Times New Roman" pitchFamily="18" charset="0"/>
                <a:ea typeface="Arial Unicode MS" panose="020B0604020202020204" pitchFamily="34" charset="-128"/>
                <a:cs typeface="Times New Roman" pitchFamily="18" charset="0"/>
              </a:rPr>
              <a:t> </a:t>
            </a:r>
            <a:endParaRPr kumimoji="0" lang="ru-RU" sz="2000" b="0" i="0" u="none" strike="noStrike" kern="1200" cap="none" spc="0" normalizeH="0" baseline="0" noProof="0" dirty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Times New Roman" pitchFamily="18" charset="0"/>
              <a:ea typeface="Arial Unicode MS" panose="020B0604020202020204" pitchFamily="34" charset="-128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26647472"/>
      </p:ext>
    </p:extLst>
  </p:cSld>
  <p:clrMapOvr>
    <a:masterClrMapping/>
  </p:clrMapOvr>
</p:sld>
</file>

<file path=ppt/theme/theme1.xml><?xml version="1.0" encoding="utf-8"?>
<a:theme xmlns:a="http://schemas.openxmlformats.org/drawingml/2006/main" name="HDOfficeLightV0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2789</TotalTime>
  <Words>617</Words>
  <Application>Microsoft Office PowerPoint</Application>
  <PresentationFormat>Экран (4:3)</PresentationFormat>
  <Paragraphs>221</Paragraphs>
  <Slides>24</Slides>
  <Notes>15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24</vt:i4>
      </vt:variant>
    </vt:vector>
  </HeadingPairs>
  <TitlesOfParts>
    <vt:vector size="32" baseType="lpstr">
      <vt:lpstr>Arial Unicode MS</vt:lpstr>
      <vt:lpstr>Arial</vt:lpstr>
      <vt:lpstr>Calibri</vt:lpstr>
      <vt:lpstr>Calibri Light</vt:lpstr>
      <vt:lpstr>Symbol</vt:lpstr>
      <vt:lpstr>Times New Roman</vt:lpstr>
      <vt:lpstr>Wingdings 2</vt:lpstr>
      <vt:lpstr>HDOfficeLightV0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Предпосылки реализации проекта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Менеджмент в социальной сфере. Социальное проектирование.</dc:title>
  <dc:creator>Наталья</dc:creator>
  <cp:lastModifiedBy>User</cp:lastModifiedBy>
  <cp:revision>255</cp:revision>
  <cp:lastPrinted>2018-10-17T09:02:02Z</cp:lastPrinted>
  <dcterms:created xsi:type="dcterms:W3CDTF">2012-01-11T08:01:34Z</dcterms:created>
  <dcterms:modified xsi:type="dcterms:W3CDTF">2019-01-29T06:57:37Z</dcterms:modified>
</cp:coreProperties>
</file>

<file path=docProps/thumbnail.jpeg>
</file>