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9" r:id="rId2"/>
    <p:sldId id="640" r:id="rId3"/>
    <p:sldId id="631" r:id="rId4"/>
    <p:sldId id="632" r:id="rId5"/>
    <p:sldId id="642" r:id="rId6"/>
    <p:sldId id="643" r:id="rId7"/>
    <p:sldId id="644" r:id="rId8"/>
    <p:sldId id="645" r:id="rId9"/>
    <p:sldId id="646" r:id="rId10"/>
    <p:sldId id="647" r:id="rId11"/>
    <p:sldId id="648" r:id="rId12"/>
    <p:sldId id="649" r:id="rId13"/>
    <p:sldId id="633" r:id="rId14"/>
    <p:sldId id="661" r:id="rId15"/>
    <p:sldId id="662" r:id="rId16"/>
    <p:sldId id="635" r:id="rId17"/>
    <p:sldId id="636" r:id="rId18"/>
    <p:sldId id="637" r:id="rId19"/>
    <p:sldId id="638" r:id="rId20"/>
    <p:sldId id="639" r:id="rId21"/>
    <p:sldId id="634" r:id="rId22"/>
    <p:sldId id="262" r:id="rId2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КНБ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4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BB78C-15DE-4ED6-923A-E8A8C6D4676F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8C3CE-8763-4BFC-B729-E37C104D13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99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791-C8D3-4E8F-A23C-CE4E7CBA04E5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2EDA6-F763-4967-9B8A-57EC1BFCB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360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740DEB5-FB99-4286-B11B-39522C819C37}" type="slidenum">
              <a:rPr lang="ru-RU" altLang="ru-RU">
                <a:latin typeface="Arial" pitchFamily="34" charset="0"/>
              </a:rPr>
              <a:pPr/>
              <a:t>6</a:t>
            </a:fld>
            <a:endParaRPr lang="ru-RU" altLang="ru-RU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671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4155AF6-5C94-4B04-8CA0-5A50003645F4}" type="slidenum">
              <a:rPr lang="ru-RU" smtClean="0"/>
              <a:pPr eaLnBrk="1" hangingPunct="1">
                <a:defRPr/>
              </a:pPr>
              <a:t>22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4825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#_ftnref2"/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#_ftnref2"/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i="1" dirty="0"/>
              <a:t>Организация проектной деятельности: от разработки до реализации и </a:t>
            </a:r>
            <a:r>
              <a:rPr lang="ru-RU" sz="3600" b="1" i="1" dirty="0" smtClean="0"/>
              <a:t>рефлексии</a:t>
            </a:r>
            <a:endParaRPr lang="ru-RU" sz="4800" b="1" dirty="0">
              <a:solidFill>
                <a:srgbClr val="7030A0"/>
              </a:solidFill>
            </a:endParaRPr>
          </a:p>
          <a:p>
            <a:pPr marL="0" indent="0" algn="r">
              <a:buNone/>
            </a:pPr>
            <a:r>
              <a:rPr lang="ru-RU" sz="3300" b="1" dirty="0" smtClean="0">
                <a:solidFill>
                  <a:srgbClr val="7030A0"/>
                </a:solidFill>
              </a:rPr>
              <a:t>Белова С.Н.,</a:t>
            </a:r>
          </a:p>
          <a:p>
            <a:pPr marL="0" indent="0" algn="r">
              <a:buNone/>
            </a:pPr>
            <a:r>
              <a:rPr lang="ru-RU" sz="3300" b="1" dirty="0" smtClean="0">
                <a:solidFill>
                  <a:srgbClr val="7030A0"/>
                </a:solidFill>
              </a:rPr>
              <a:t>доктор педагогических наук, </a:t>
            </a:r>
          </a:p>
          <a:p>
            <a:pPr marL="0" indent="0" algn="r">
              <a:buNone/>
            </a:pPr>
            <a:r>
              <a:rPr lang="ru-RU" sz="3300" b="1" dirty="0" smtClean="0">
                <a:solidFill>
                  <a:srgbClr val="7030A0"/>
                </a:solidFill>
              </a:rPr>
              <a:t>проректор по учебно-методической работе ОГБУ ДПО «Курский институт развития образования»</a:t>
            </a:r>
            <a:r>
              <a:rPr lang="ru-RU" sz="3300" dirty="0" smtClean="0"/>
              <a:t> 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229033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465313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2F884A2C-25F4-4D9A-9D3D-15F34528E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544677"/>
              </p:ext>
            </p:extLst>
          </p:nvPr>
        </p:nvGraphicFramePr>
        <p:xfrm>
          <a:off x="0" y="188640"/>
          <a:ext cx="9036496" cy="649402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916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52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016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72792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973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регионального проекта*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 **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Показатели**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63720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Поддержка семей, имеющих детей*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Повышение компетентности родителей (законных представителей) обучающихся в вопросах образования и воспитания, в том числе для раннего развития детей в возрасте до трех лет 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Психолого-педагогическая поддержка гражданам, желающим принять на воспитание в свои семьи детей, оставшихся без попечения родителей, психолого-педагогическое сопровождение семей, воспитывающих приемного ребенка,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Увеличение количества услуг психолого-педагогической, методической и консультативной помощи родителям (законным представителям) детей до  6 тыс. ед. до 2024 г. , в том числе с привлечением НКО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Увеличение доли граждан до 80%, положительно оценивших качество услуг психолого-педагогической. методической и консультативной помощи, от общего числа обратившихся за получением услуг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Удовлетворение потребности в помощи (психолого-педагогической, методической и консультативной) специалистов разного уровня гражданам, желающим принять на воспитание в свои семьи детей, оставшихся без попечения родителей, в том числе с привлечением НКО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47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4122F610-5A80-49F8-B4A5-E0072293B95B}"/>
              </a:ext>
            </a:extLst>
          </p:cNvPr>
          <p:cNvSpPr txBox="1">
            <a:spLocks/>
          </p:cNvSpPr>
          <p:nvPr/>
        </p:nvSpPr>
        <p:spPr>
          <a:xfrm>
            <a:off x="947199" y="405829"/>
            <a:ext cx="7823200" cy="710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комплексного подхода реализации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национального проекта «Образование»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области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2F884A2C-25F4-4D9A-9D3D-15F34528E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995726"/>
              </p:ext>
            </p:extLst>
          </p:nvPr>
        </p:nvGraphicFramePr>
        <p:xfrm>
          <a:off x="107504" y="1268760"/>
          <a:ext cx="8784977" cy="47489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807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87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052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45020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регионального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проекта*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Показатели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32348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Цифровая образовательная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среда*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Курской области к 2024 году в 100%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муниципальных образований внедрена целевая модель цифровой образовательной среды в образовательных организациях, реализующих образовательные программы общего образования и среднего профессионального образования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Создано не менее 3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центров цифрового образования детей, в том числе за счет федеральной поддержки «IT-куб» к 2024 году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муниципальных образований Курской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области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которых внедрена целевая модель цифровой образовательной среды в образовательных организациях, реализующих образовательные программы общего образования и среднего профессионального образования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Создана сеть центров цифрового образования детей, в том числе за счет федеральной поддержки,</a:t>
                      </a:r>
                      <a:r>
                        <a:rPr lang="ru-RU" sz="16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en-US" sz="16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ru-RU" sz="16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-куб»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EDCD32D6-9A9E-483D-8EF7-F9688CC3A0AF}"/>
              </a:ext>
            </a:extLst>
          </p:cNvPr>
          <p:cNvSpPr txBox="1">
            <a:spLocks/>
          </p:cNvSpPr>
          <p:nvPr/>
        </p:nvSpPr>
        <p:spPr>
          <a:xfrm>
            <a:off x="971600" y="103205"/>
            <a:ext cx="7124700" cy="5809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ru-RU" sz="2000" dirty="0">
                <a:solidFill>
                  <a:schemeClr val="bg1"/>
                </a:solidFill>
              </a:rPr>
              <a:t>Основные результаты и </a:t>
            </a:r>
            <a:r>
              <a:rPr lang="ru-RU" sz="2000" dirty="0" smtClean="0">
                <a:solidFill>
                  <a:schemeClr val="bg1"/>
                </a:solidFill>
              </a:rPr>
              <a:t>показатели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55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465313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2F884A2C-25F4-4D9A-9D3D-15F34528E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55331"/>
              </p:ext>
            </p:extLst>
          </p:nvPr>
        </p:nvGraphicFramePr>
        <p:xfrm>
          <a:off x="0" y="116632"/>
          <a:ext cx="9143999" cy="669674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425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60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913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040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70784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регионального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проекта*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 **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Показатели**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25960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Учитель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будущего*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Организована к 2020году аттестация руководителей ОО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Реализован комплекс мер для непрерывного и планомерного повышения квалификации педагогических работников, в том числе на основе использования современных цифровых технологий, формирования и участия в профессиональных ассоциациях, программах обмена опытом и лучшими практиками, привлечения работодателей к дополнительному профессиональному образованию педагогических работников, в том числе в форме стажировок.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менее 50 % педагогических работников системы общего, дополнительного образования детей и профессионального образования повысили уровень профессионального мастерства в форматах непрерывного образования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менее 10 % педагогических работников систем общего образования и дополнительного образования детей прошли добровольную независимую оценку профессиональной квалификации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2024 году не менее 50% учителей общеобразовательных организаций вовлечены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 национальную систему профессионального роста педагогических работников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2024 году 100% муниципальных образований Курской области обеспечивают  деятельность центров непрерывного повышения профессионального мастерства педагогических работников и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аккредитационного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центра системы образования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2024 году 10% педагогических работников прошли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добровольную независимую оценку профессиональной квалификации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499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7393081"/>
              </p:ext>
            </p:extLst>
          </p:nvPr>
        </p:nvGraphicFramePr>
        <p:xfrm>
          <a:off x="29375" y="0"/>
          <a:ext cx="8928992" cy="58887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486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5307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Этап 2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</a:rPr>
                        <a:t>Формирова-ние</a:t>
                      </a: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>
                          <a:effectLst/>
                        </a:rPr>
                        <a:t>задач проекта и описание ожидаемых результатов как продуктов решения задач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effectLst/>
                        </a:rPr>
                        <a:t>формулируется проектная идея и переводится в формат задач проекта (шаг 6);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effectLst/>
                        </a:rPr>
                        <a:t>раскрываются базовые подходы к решению каждой задачи через способы, этапы и формы достижения целей (шаг 7);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effectLst/>
                        </a:rPr>
                        <a:t>на основе принятых механизмов реализации способов, этапов и форм достижения целей формулируются ожидаемые результаты проекта (шаг 8);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effectLst/>
                        </a:rPr>
                        <a:t>определяются ограничения и допущения проекта (шаг 9);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Формируются </a:t>
                      </a:r>
                      <a:r>
                        <a:rPr lang="ru-RU" sz="2400" dirty="0">
                          <a:effectLst/>
                        </a:rPr>
                        <a:t>первые разделы пояснительной записки.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13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916832"/>
            <a:ext cx="903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</a:rPr>
              <a:t>Пояснительная </a:t>
            </a:r>
            <a:r>
              <a:rPr lang="ru-RU" sz="3200" dirty="0">
                <a:solidFill>
                  <a:srgbClr val="FF0000"/>
                </a:solidFill>
              </a:rPr>
              <a:t>записка к разработанному </a:t>
            </a:r>
            <a:r>
              <a:rPr lang="ru-RU" sz="3200" dirty="0" smtClean="0">
                <a:solidFill>
                  <a:srgbClr val="FF0000"/>
                </a:solidFill>
              </a:rPr>
              <a:t>проекту 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212976"/>
            <a:ext cx="8856984" cy="156966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Паспорт проекта</a:t>
            </a:r>
            <a:r>
              <a:rPr lang="ru-RU" sz="3200" i="1" dirty="0"/>
              <a:t> - документ, который создается на стадии инициирования проекта и описывает его основное содержание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47578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u="sng" dirty="0">
                <a:solidFill>
                  <a:schemeClr val="bg1"/>
                </a:solidFill>
              </a:rPr>
              <a:t>Структура пояснительной записки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i="1" dirty="0"/>
              <a:t>Введение</a:t>
            </a:r>
            <a:endParaRPr lang="ru-RU" dirty="0"/>
          </a:p>
          <a:p>
            <a:pPr lvl="0"/>
            <a:r>
              <a:rPr lang="ru-RU" i="1" dirty="0"/>
              <a:t>Раздел 1. Общие положения.</a:t>
            </a:r>
            <a:endParaRPr lang="ru-RU" dirty="0"/>
          </a:p>
          <a:p>
            <a:pPr lvl="0"/>
            <a:r>
              <a:rPr lang="ru-RU" i="1" dirty="0"/>
              <a:t>Раздел 2. Содержание проекта</a:t>
            </a:r>
            <a:endParaRPr lang="ru-RU" dirty="0"/>
          </a:p>
          <a:p>
            <a:pPr lvl="0"/>
            <a:r>
              <a:rPr lang="ru-RU" i="1" dirty="0"/>
              <a:t>Раздел 3. Этапы и контрольные точки </a:t>
            </a:r>
            <a:endParaRPr lang="ru-RU" dirty="0"/>
          </a:p>
          <a:p>
            <a:pPr lvl="0"/>
            <a:r>
              <a:rPr lang="ru-RU" i="1" dirty="0"/>
              <a:t>Раздел 4. Бюджет проекта</a:t>
            </a:r>
            <a:endParaRPr lang="ru-RU" dirty="0"/>
          </a:p>
          <a:p>
            <a:pPr lvl="0"/>
            <a:r>
              <a:rPr lang="ru-RU" i="1" dirty="0"/>
              <a:t>Раздел 5. Ключевые риски и возможности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620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4677404"/>
              </p:ext>
            </p:extLst>
          </p:nvPr>
        </p:nvGraphicFramePr>
        <p:xfrm>
          <a:off x="29374" y="0"/>
          <a:ext cx="9114625" cy="64505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55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763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6827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4505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Этап 2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Самооценка 2этапа.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indent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u="sng" dirty="0" smtClean="0">
                          <a:solidFill>
                            <a:srgbClr val="FF0000"/>
                          </a:solidFill>
                          <a:effectLst/>
                        </a:rPr>
                        <a:t>NB</a:t>
                      </a: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  <a:effectLst/>
                        </a:rPr>
                        <a:t>! </a:t>
                      </a:r>
                    </a:p>
                    <a:p>
                      <a:pPr marL="21590" indent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Предметами </a:t>
                      </a: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самооценки являются следующие вопросы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28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u-RU" sz="18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результаты обеспечивают возможности достижения принятых целевых показателей проекта?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корректно сформулированы задачи педагогического проекта?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отражает ли последовательность способов, этапов и другого инструментария решения задач логику достижения цели проекта?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механизмы реализации проектного решения в каждой задаче влияют на изменение результатов и целевых показателей проекта?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обоснованы принятые ограничения и допущения проектного решения?.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согласованы ли между собой положения первого и второго этапов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56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16656"/>
              </p:ext>
            </p:extLst>
          </p:nvPr>
        </p:nvGraphicFramePr>
        <p:xfrm>
          <a:off x="107504" y="188640"/>
          <a:ext cx="8928992" cy="66693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19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5249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669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Этап 3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Разработка модели функционирования результатов проекта, обоснование выгоды для заинтересованных сторон, рисков и бюджета проекта.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Разрабатывается модель функционирования результатов проекта после передачи для реализации (после завершения проекта) (шаг 10);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составляется реестр заинтересованных сторон с обоснованием выгоды для каждой стороны от реализации проекта (шаг 11);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формируется реестр рисков и возможностей проекта для минимизации последствий вредного воздействия на проект и максимизации пользы проектного решения (шаг 12);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оценивается стоимость проекта и разрабатывается его бюджет (шаг 13);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Формируются </a:t>
                      </a:r>
                      <a:r>
                        <a:rPr lang="ru-RU" sz="2000" dirty="0">
                          <a:effectLst/>
                        </a:rPr>
                        <a:t>все разделы пояснительной записки.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0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2422565"/>
              </p:ext>
            </p:extLst>
          </p:nvPr>
        </p:nvGraphicFramePr>
        <p:xfrm>
          <a:off x="107504" y="188640"/>
          <a:ext cx="8928992" cy="66693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6247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669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Этап 3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Самооценка 3 этапа.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indent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dirty="0" smtClean="0">
                          <a:solidFill>
                            <a:srgbClr val="FF0000"/>
                          </a:solidFill>
                          <a:effectLst/>
                        </a:rPr>
                        <a:t>NB</a:t>
                      </a:r>
                      <a:r>
                        <a:rPr lang="ru-RU" sz="2000" b="1" u="sng" dirty="0" smtClean="0">
                          <a:solidFill>
                            <a:srgbClr val="FF0000"/>
                          </a:solidFill>
                          <a:effectLst/>
                        </a:rPr>
                        <a:t>!  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21590" indent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Предметами 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самооценки являются следующие вопросы: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насколько полно представлена модель функционирования результатов проекта после его завершения?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аргументированы ожидания каждой заинтересованной стороны от реализации проекта?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корректно и качественно сформулированы риски проекта?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действенны мероприятия по предупреждению рисков и реализации возможностей проектного решения? 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качественно определена стоимость и бюджет проекта.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согласованность всех разделов проекта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875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1004856"/>
              </p:ext>
            </p:extLst>
          </p:nvPr>
        </p:nvGraphicFramePr>
        <p:xfrm>
          <a:off x="107504" y="1844824"/>
          <a:ext cx="8784976" cy="39258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38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26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85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538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Этап 4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Доработка визуального представления проекта (презентации) и пояснительной записки в единой логике.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800" dirty="0">
                          <a:effectLst/>
                        </a:rPr>
                        <a:t>Проверка общей логики проекта и его практической реализуемости.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800" dirty="0">
                          <a:effectLst/>
                        </a:rPr>
                        <a:t>Проверка эффективности его визуального представления.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Доработка пояснительной записки.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795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 вниз 9"/>
          <p:cNvSpPr/>
          <p:nvPr/>
        </p:nvSpPr>
        <p:spPr>
          <a:xfrm rot="3193787">
            <a:off x="4540927" y="2008107"/>
            <a:ext cx="484632" cy="3382692"/>
          </a:xfrm>
          <a:prstGeom prst="downArrow">
            <a:avLst/>
          </a:prstGeom>
          <a:solidFill>
            <a:srgbClr val="F0F4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Проектная деятельность способствует подготовке управленцев с новым набором базовых профессиональных компетенций (</a:t>
            </a:r>
            <a:r>
              <a:rPr lang="ru-RU" altLang="ru-RU" sz="2400" b="1" dirty="0" err="1" smtClean="0">
                <a:solidFill>
                  <a:srgbClr val="41A6E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</a:t>
            </a:r>
            <a:r>
              <a:rPr lang="ru-RU" altLang="ru-RU" sz="2400" b="1" dirty="0" smtClean="0">
                <a:solidFill>
                  <a:srgbClr val="41A6E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b="1" dirty="0" err="1" smtClean="0">
                <a:solidFill>
                  <a:srgbClr val="41A6E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ru-RU" altLang="ru-RU" sz="24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и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b="1" dirty="0" err="1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надпрофессиональных</a:t>
            </a:r>
            <a:r>
              <a:rPr lang="ru-RU" altLang="ru-RU" sz="24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компетенции (</a:t>
            </a:r>
            <a:r>
              <a:rPr lang="ru-RU" altLang="ru-RU" sz="2400" b="1" dirty="0" err="1" smtClean="0">
                <a:solidFill>
                  <a:srgbClr val="41A6E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</a:t>
            </a:r>
            <a:r>
              <a:rPr lang="ru-RU" altLang="ru-RU" sz="2400" b="1" dirty="0" smtClean="0">
                <a:solidFill>
                  <a:srgbClr val="41A6E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b="1" dirty="0" err="1" smtClean="0">
                <a:solidFill>
                  <a:srgbClr val="41A6E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ru-RU" altLang="ru-RU" sz="24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altLang="ru-RU" sz="2400" b="1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219022" y="4708087"/>
            <a:ext cx="320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5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5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Кадрами, Процессами, Ресурсами, Результатами, Информацией     </a:t>
            </a:r>
            <a:r>
              <a:rPr lang="ru-RU" altLang="ru-RU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ПЯТЬ «У»</a:t>
            </a:r>
            <a:endParaRPr lang="ru-RU" altLang="ru-RU" sz="15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8104" y="3491653"/>
            <a:ext cx="3200400" cy="1216434"/>
          </a:xfrm>
          <a:prstGeom prst="roundRect">
            <a:avLst>
              <a:gd name="adj" fmla="val 23908"/>
            </a:avLst>
          </a:prstGeom>
          <a:noFill/>
          <a:ln w="19050">
            <a:solidFill>
              <a:srgbClr val="0095D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95D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5648257" y="3622816"/>
            <a:ext cx="292009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Эмоциональный интеллект, навыки публичных выступлений, работа в </a:t>
            </a:r>
            <a:r>
              <a:rPr lang="ru-RU" altLang="ru-RU" sz="1400" dirty="0" err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блогосфере</a:t>
            </a:r>
            <a:r>
              <a:rPr lang="ru-RU" altLang="ru-RU" sz="14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деловой этикет </a:t>
            </a:r>
            <a:r>
              <a:rPr lang="ru-RU" altLang="ru-RU" sz="14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14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имидж </a:t>
            </a:r>
            <a:r>
              <a:rPr lang="ru-RU" altLang="ru-RU" sz="14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руководителя, корпоративные коммуникации</a:t>
            </a:r>
            <a:endParaRPr lang="ru-RU" altLang="ru-RU" sz="14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9022" y="4515368"/>
            <a:ext cx="3200400" cy="1216434"/>
          </a:xfrm>
          <a:prstGeom prst="roundRect">
            <a:avLst>
              <a:gd name="adj" fmla="val 23908"/>
            </a:avLst>
          </a:prstGeom>
          <a:noFill/>
          <a:ln w="19050">
            <a:solidFill>
              <a:srgbClr val="0095D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95D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6865988" y="3114386"/>
            <a:ext cx="484632" cy="377267"/>
          </a:xfrm>
          <a:prstGeom prst="downArrow">
            <a:avLst/>
          </a:prstGeom>
          <a:solidFill>
            <a:srgbClr val="F0F4DA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87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555189"/>
              </p:ext>
            </p:extLst>
          </p:nvPr>
        </p:nvGraphicFramePr>
        <p:xfrm>
          <a:off x="4479" y="1484784"/>
          <a:ext cx="9036496" cy="48850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82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763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2218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538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Этап 4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Самооценка проекта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indent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Проводится самооценка всего проектного предложения..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1590" indent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dirty="0" smtClean="0">
                          <a:solidFill>
                            <a:srgbClr val="FF0000"/>
                          </a:solidFill>
                          <a:effectLst/>
                        </a:rPr>
                        <a:t>NB</a:t>
                      </a:r>
                      <a:r>
                        <a:rPr lang="ru-RU" sz="2000" b="1" u="sng" dirty="0" smtClean="0">
                          <a:solidFill>
                            <a:srgbClr val="FF0000"/>
                          </a:solidFill>
                          <a:effectLst/>
                        </a:rPr>
                        <a:t>! 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21590" indent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Предметами 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самооценки  являются следующие вопросы: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насколько все шаги разработки предложений по проекту согласованы между собой?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логично и полно представлен проект?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насколько убедительна аргументация основных положений проекта?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качество 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пояснительной записки по полноте раскрытия содержания, ясности изложения ключевых положений, строгости логики и правильности оформления.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21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5125806"/>
              </p:ext>
            </p:extLst>
          </p:nvPr>
        </p:nvGraphicFramePr>
        <p:xfrm>
          <a:off x="457200" y="1628800"/>
          <a:ext cx="8229600" cy="3896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88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007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608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Защита проекта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Защита проекта осуществляется в установленном порядке </a:t>
                      </a:r>
                    </a:p>
                    <a:p>
                      <a:pPr indent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Время на доклад по основным положениям проектного предложения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</a:rPr>
                        <a:t>не более 7 минут</a:t>
                      </a:r>
                      <a:r>
                        <a:rPr lang="ru-RU" sz="2800" dirty="0">
                          <a:effectLst/>
                        </a:rPr>
                        <a:t>.</a:t>
                      </a:r>
                    </a:p>
                    <a:p>
                      <a:pPr indent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В </a:t>
                      </a:r>
                      <a:r>
                        <a:rPr lang="ru-RU" sz="2800" dirty="0">
                          <a:effectLst/>
                        </a:rPr>
                        <a:t>ответах на вопросы принимают участие все разработчики защищаемого проектного решения.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098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71600" y="2276872"/>
            <a:ext cx="6400800" cy="3475037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ru-RU" dirty="0" smtClean="0"/>
              <a:t>Спасибо!</a:t>
            </a:r>
          </a:p>
        </p:txBody>
      </p:sp>
    </p:spTree>
    <p:extLst>
      <p:ext uri="{BB962C8B-B14F-4D97-AF65-F5344CB8AC3E}">
        <p14:creationId xmlns:p14="http://schemas.microsoft.com/office/powerpoint/2010/main" val="172382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9787508"/>
              </p:ext>
            </p:extLst>
          </p:nvPr>
        </p:nvGraphicFramePr>
        <p:xfrm>
          <a:off x="0" y="764703"/>
          <a:ext cx="9085943" cy="57960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96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79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2283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7960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Этап 1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676" marR="2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Обоснование актуальности, </a:t>
                      </a:r>
                      <a:r>
                        <a:rPr lang="ru-RU" sz="2400" dirty="0" err="1" smtClean="0">
                          <a:effectLst/>
                        </a:rPr>
                        <a:t>формулиро-вание</a:t>
                      </a: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>
                          <a:effectLst/>
                        </a:rPr>
                        <a:t>целей и показателей проекта. 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676" marR="2267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effectLst/>
                        </a:rPr>
                        <a:t>Определяются формальные основания для инициации проекта (шаг </a:t>
                      </a:r>
                      <a:r>
                        <a:rPr lang="ru-RU" sz="2400" dirty="0" smtClean="0">
                          <a:effectLst/>
                        </a:rPr>
                        <a:t>1)</a:t>
                      </a:r>
                      <a:endParaRPr lang="ru-RU" sz="2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effectLst/>
                        </a:rPr>
                        <a:t>устанавливается связь проектного решения с национальным проектом «Образование»,  государственной программой Российской Федерации «Развитие образования», с ФГОС   (шаг 2);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effectLst/>
                        </a:rPr>
                        <a:t>определяются проблемы и выявляются противоречия в сложившейся проблемной ситуации. Обосновывается актуальность проектного предложения (шаг 3);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effectLst/>
                        </a:rPr>
                        <a:t>определяются цели и показатели проектного решения (шаги 4,5</a:t>
                      </a:r>
                      <a:r>
                        <a:rPr lang="ru-RU" sz="2400" dirty="0" smtClean="0">
                          <a:effectLst/>
                        </a:rPr>
                        <a:t>).</a:t>
                      </a:r>
                      <a:endParaRPr lang="ru-RU" sz="2400" dirty="0">
                        <a:effectLst/>
                      </a:endParaRPr>
                    </a:p>
                  </a:txBody>
                  <a:tcPr marL="22676" marR="22676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11513" y="-125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211513" y="-1254125"/>
            <a:ext cx="3017837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211513" y="-1244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[</a:t>
            </a:r>
            <a:r>
              <a:rPr kumimoji="0" lang="ru-RU" sz="1000" b="0" i="0" u="none" strike="noStrike" cap="none" normalizeH="0" baseline="3000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1]</a:t>
            </a:r>
            <a:r>
              <a:rPr kumimoji="0" lang="ru-RU" sz="1000" b="0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000" b="0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Далее указываются только номера шагов, представленных в настоящих Методических указаниях</a:t>
            </a:r>
            <a:endParaRPr kumimoji="0" lang="ru-RU" sz="800" b="0" i="0" u="none" strike="noStrike" cap="none" normalizeH="0" baseline="0" smtClean="0" bmk="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3000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[2]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Форма презентации представлена в Приложении 5 к настоящим Методическим указаниям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2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1395953"/>
              </p:ext>
            </p:extLst>
          </p:nvPr>
        </p:nvGraphicFramePr>
        <p:xfrm>
          <a:off x="-108520" y="15992"/>
          <a:ext cx="9232665" cy="68420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7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835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0004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8420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Этап 1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676" marR="2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Самооценка 1 этапа.</a:t>
                      </a:r>
                      <a:endParaRPr lang="ru-RU" sz="2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676" marR="22676" marT="0" marB="0"/>
                </a:tc>
                <a:tc>
                  <a:txBody>
                    <a:bodyPr/>
                    <a:lstStyle/>
                    <a:p>
                      <a:pPr marL="21590" indent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Самооценка 1 этапа выполнения проекта проводится в формате </a:t>
                      </a:r>
                      <a:r>
                        <a:rPr lang="ru-RU" sz="2200" dirty="0" smtClean="0">
                          <a:effectLst/>
                        </a:rPr>
                        <a:t>самоанализа  разработанной информации </a:t>
                      </a:r>
                    </a:p>
                    <a:p>
                      <a:pPr marL="21590" indent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u="sng" dirty="0" smtClean="0">
                          <a:solidFill>
                            <a:srgbClr val="FF0000"/>
                          </a:solidFill>
                          <a:effectLst/>
                        </a:rPr>
                        <a:t>NB</a:t>
                      </a:r>
                      <a:r>
                        <a:rPr lang="ru-RU" sz="2200" b="1" u="sng" dirty="0" smtClean="0">
                          <a:solidFill>
                            <a:srgbClr val="FF0000"/>
                          </a:solidFill>
                          <a:effectLst/>
                        </a:rPr>
                        <a:t>!</a:t>
                      </a:r>
                      <a:r>
                        <a:rPr lang="ru-RU" sz="2200" dirty="0" smtClean="0">
                          <a:effectLst/>
                        </a:rPr>
                        <a:t> </a:t>
                      </a:r>
                      <a:r>
                        <a:rPr lang="ru-RU" sz="2200" dirty="0">
                          <a:effectLst/>
                        </a:rPr>
                        <a:t>Предметами самооценки (самоанализа) являются следующие вопросы: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200" dirty="0">
                          <a:effectLst/>
                        </a:rPr>
                        <a:t> отражают ли принятые показатели уровень достижения цели?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200" dirty="0">
                          <a:effectLst/>
                        </a:rPr>
                        <a:t>насколько цель согласована с актуальностью?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200" dirty="0">
                          <a:effectLst/>
                        </a:rPr>
                        <a:t>соответствует ли формулировка актуальности выявленным проблемам и противоречиям?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200" dirty="0">
                          <a:effectLst/>
                        </a:rPr>
                        <a:t>насколько качественно определены формальные основания для инициации проекта, и насколько актуальность согласована с требованиями </a:t>
                      </a:r>
                      <a:r>
                        <a:rPr lang="ru-RU" sz="2200" dirty="0" smtClean="0">
                          <a:effectLst/>
                        </a:rPr>
                        <a:t>ФГОС, </a:t>
                      </a:r>
                      <a:r>
                        <a:rPr lang="ru-RU" sz="2200" dirty="0">
                          <a:effectLst/>
                        </a:rPr>
                        <a:t>государственной программой РФ «Развитие образования</a:t>
                      </a:r>
                      <a:r>
                        <a:rPr lang="ru-RU" sz="2200" dirty="0" smtClean="0">
                          <a:effectLst/>
                        </a:rPr>
                        <a:t>», </a:t>
                      </a:r>
                      <a:r>
                        <a:rPr lang="ru-RU" sz="2200" dirty="0" err="1" smtClean="0">
                          <a:effectLst/>
                        </a:rPr>
                        <a:t>нац.проектом</a:t>
                      </a:r>
                      <a:r>
                        <a:rPr lang="ru-RU" sz="2200" baseline="0" dirty="0" smtClean="0">
                          <a:effectLst/>
                        </a:rPr>
                        <a:t> «Образование» и др. документами федерального и регионального уровней</a:t>
                      </a:r>
                      <a:r>
                        <a:rPr lang="ru-RU" sz="2200" dirty="0" smtClean="0">
                          <a:effectLst/>
                        </a:rPr>
                        <a:t>?</a:t>
                      </a:r>
                      <a:endParaRPr lang="ru-RU" sz="2200" dirty="0">
                        <a:effectLst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ru-RU" sz="2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676" marR="22676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11513" y="-125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211513" y="-1254125"/>
            <a:ext cx="3017837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211513" y="-1244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[</a:t>
            </a:r>
            <a:r>
              <a:rPr kumimoji="0" lang="ru-RU" sz="1000" b="0" i="0" u="none" strike="noStrike" cap="none" normalizeH="0" baseline="3000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1]</a:t>
            </a:r>
            <a:r>
              <a:rPr kumimoji="0" lang="ru-RU" sz="1000" b="0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000" b="0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Далее указываются только номера шагов, представленных в настоящих Методических указаниях</a:t>
            </a:r>
            <a:endParaRPr kumimoji="0" lang="ru-RU" sz="800" b="0" i="0" u="none" strike="noStrike" cap="none" normalizeH="0" baseline="0" smtClean="0" bmk="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3000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[2]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Форма презентации представлена в Приложении 5 к настоящим Методическим указаниям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66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7" t="11538" r="29314" b="5892"/>
          <a:stretch/>
        </p:blipFill>
        <p:spPr bwMode="auto">
          <a:xfrm>
            <a:off x="324541" y="332656"/>
            <a:ext cx="3744416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2" t="29131" r="8002" b="30705"/>
          <a:stretch>
            <a:fillRect/>
          </a:stretch>
        </p:blipFill>
        <p:spPr bwMode="auto">
          <a:xfrm>
            <a:off x="2908493" y="1196752"/>
            <a:ext cx="6235507" cy="512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47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Овал 45"/>
          <p:cNvSpPr/>
          <p:nvPr/>
        </p:nvSpPr>
        <p:spPr>
          <a:xfrm>
            <a:off x="2026301" y="2492896"/>
            <a:ext cx="5688632" cy="2808312"/>
          </a:xfrm>
          <a:prstGeom prst="ellipse">
            <a:avLst/>
          </a:prstGeom>
          <a:solidFill>
            <a:srgbClr val="33CC33">
              <a:alpha val="39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Региональные проекты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876256" y="4293096"/>
            <a:ext cx="1584176" cy="648072"/>
          </a:xfrm>
          <a:prstGeom prst="round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chemeClr val="tx1"/>
                </a:solidFill>
              </a:rPr>
              <a:t>Учитель будущего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94932" y="3429000"/>
            <a:ext cx="2376868" cy="15121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</a:rPr>
              <a:t>Молодые </a:t>
            </a:r>
            <a:r>
              <a:rPr lang="ru-RU" sz="1600" b="1" dirty="0" smtClean="0">
                <a:solidFill>
                  <a:srgbClr val="FF0000"/>
                </a:solidFill>
              </a:rPr>
              <a:t>профессионалы </a:t>
            </a:r>
            <a:r>
              <a:rPr lang="ru-RU" sz="1400" b="1" dirty="0">
                <a:solidFill>
                  <a:srgbClr val="FF0000"/>
                </a:solidFill>
              </a:rPr>
              <a:t>Повышение конкурентоспособности профессионального </a:t>
            </a:r>
            <a:r>
              <a:rPr lang="ru-RU" sz="1400" b="1" dirty="0" smtClean="0">
                <a:solidFill>
                  <a:srgbClr val="FF0000"/>
                </a:solidFill>
              </a:rPr>
              <a:t>образования</a:t>
            </a:r>
            <a:endParaRPr lang="ru-RU" sz="1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619672" y="2492896"/>
            <a:ext cx="1728192" cy="6480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FF0000"/>
                </a:solidFill>
              </a:rPr>
              <a:t>Современная школа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444208" y="2420888"/>
            <a:ext cx="1728192" cy="648072"/>
          </a:xfrm>
          <a:prstGeom prst="roundRect">
            <a:avLst>
              <a:gd name="adj" fmla="val 26643"/>
            </a:avLst>
          </a:prstGeom>
          <a:solidFill>
            <a:srgbClr val="78ECF8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ts val="0"/>
              </a:spcBef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Поддержка семей, имеющих детей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934014" y="3284984"/>
            <a:ext cx="1814449" cy="720080"/>
          </a:xfrm>
          <a:prstGeom prst="roundRect">
            <a:avLst/>
          </a:prstGeom>
          <a:solidFill>
            <a:srgbClr val="F1FB8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FF0000"/>
                </a:solidFill>
              </a:rPr>
              <a:t>Цифровая </a:t>
            </a:r>
            <a:r>
              <a:rPr lang="ru-RU" sz="1600" b="1" dirty="0" smtClean="0">
                <a:solidFill>
                  <a:srgbClr val="FF0000"/>
                </a:solidFill>
              </a:rPr>
              <a:t>образовательная среда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410367" y="5049180"/>
            <a:ext cx="2088232" cy="648072"/>
          </a:xfrm>
          <a:prstGeom prst="roundRect">
            <a:avLst/>
          </a:prstGeom>
          <a:solidFill>
            <a:srgbClr val="FC9EDD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FF0000"/>
                </a:solidFill>
              </a:rPr>
              <a:t>Успех каждого ребенка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95936" y="1916832"/>
            <a:ext cx="2160240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FF0000"/>
                </a:solidFill>
              </a:rPr>
              <a:t>Новые возможности для каждого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76056" y="5049180"/>
            <a:ext cx="1656184" cy="6480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FF0000"/>
                </a:solidFill>
              </a:rPr>
              <a:t>Социальная активность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79388" y="0"/>
            <a:ext cx="8640762" cy="838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hangingPunct="1">
              <a:defRPr/>
            </a:pPr>
            <a:endParaRPr lang="ru-RU" sz="2400" b="1" dirty="0">
              <a:latin typeface="Arial" charset="0"/>
              <a:cs typeface="Times New Roman" pitchFamily="18" charset="0"/>
            </a:endParaRPr>
          </a:p>
        </p:txBody>
      </p:sp>
      <p:sp>
        <p:nvSpPr>
          <p:cNvPr id="22561" name="TextBox 20"/>
          <p:cNvSpPr txBox="1">
            <a:spLocks noChangeArrowheads="1"/>
          </p:cNvSpPr>
          <p:nvPr/>
        </p:nvSpPr>
        <p:spPr bwMode="auto">
          <a:xfrm>
            <a:off x="394932" y="119634"/>
            <a:ext cx="86042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5C2C04"/>
                </a:solidFill>
              </a:rPr>
              <a:t>ПРИОРИТЕТНЫЕ </a:t>
            </a:r>
            <a:r>
              <a:rPr lang="ru-RU" altLang="ru-RU" sz="2000" b="1" dirty="0" smtClean="0">
                <a:solidFill>
                  <a:srgbClr val="5C2C04"/>
                </a:solidFill>
              </a:rPr>
              <a:t>НАПРАВЛЕНИЯ</a:t>
            </a:r>
          </a:p>
          <a:p>
            <a:pPr algn="ctr" eaLnBrk="1" hangingPunct="1"/>
            <a:r>
              <a:rPr lang="ru-RU" altLang="ru-RU" sz="2000" b="1" dirty="0" smtClean="0">
                <a:solidFill>
                  <a:srgbClr val="5C2C04"/>
                </a:solidFill>
              </a:rPr>
              <a:t> </a:t>
            </a:r>
            <a:r>
              <a:rPr lang="ru-RU" altLang="ru-RU" sz="2000" b="1" dirty="0">
                <a:solidFill>
                  <a:srgbClr val="5C2C04"/>
                </a:solidFill>
              </a:rPr>
              <a:t>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276553069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4" t="2975" r="15655" b="14647"/>
          <a:stretch/>
        </p:blipFill>
        <p:spPr bwMode="auto">
          <a:xfrm>
            <a:off x="827584" y="319314"/>
            <a:ext cx="7664862" cy="602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616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465313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4122F610-5A80-49F8-B4A5-E0072293B95B}"/>
              </a:ext>
            </a:extLst>
          </p:cNvPr>
          <p:cNvSpPr txBox="1">
            <a:spLocks/>
          </p:cNvSpPr>
          <p:nvPr/>
        </p:nvSpPr>
        <p:spPr>
          <a:xfrm>
            <a:off x="912428" y="305175"/>
            <a:ext cx="7823200" cy="710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комплексного подхода реализации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национального </a:t>
            </a: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 «Образование»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области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2F884A2C-25F4-4D9A-9D3D-15F34528E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24694"/>
              </p:ext>
            </p:extLst>
          </p:nvPr>
        </p:nvGraphicFramePr>
        <p:xfrm>
          <a:off x="3730" y="1228868"/>
          <a:ext cx="9130041" cy="551236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87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540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6212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8851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27003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регионального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проекта*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 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Показатели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73597">
                <a:tc>
                  <a:txBody>
                    <a:bodyPr/>
                    <a:lstStyle/>
                    <a:p>
                      <a:pPr algn="l"/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Современная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школа*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Создана обновленная материально-техническая база к 2024 году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anose="02020603050405020304" pitchFamily="18" charset="0"/>
                        </a:rPr>
                        <a:t>в 268 общеобразовательных организациях, что составляет 70% образовательных организаций,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anose="02020603050405020304" pitchFamily="18" charset="0"/>
                        </a:rPr>
                        <a:t>расположенных в сельской местности и малых городах Курской области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14 организациях, осуществляющих образовательную деятельность исключительно по адаптированным общеобразовательным программам обновлена материально-техническая база - 100% от потребности</a:t>
                      </a:r>
                    </a:p>
                    <a:p>
                      <a:pPr algn="l"/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1858 дополнительных мест к 2024 году (с нарастающим итогом);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 - удельный вес численности обучающихся,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занимающихся в одну смену, в общей численности обучающихся в общеобразовательных организациях к 2024 году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anose="02020603050405020304" pitchFamily="18" charset="0"/>
                        </a:rPr>
                        <a:t>Создание к 2024 году обновленной материально-технической базы для реализации основных и дополнительных общеобразовательных программ цифрового, естественнонаучного и гуманитарного профилей в 70% общеобразовательных организаций, расположенных в сельской местности и малых городах.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менее чем в 14 организациях, осуществляющих образовательную деятельность исключительно по адаптированным общеобразовательным программам, обновлена материально-техническая база к 2024 году</a:t>
                      </a:r>
                    </a:p>
                    <a:p>
                      <a:pPr algn="l"/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новых мест в общеобразовательных организациях Курской области, расположенных в сельской местности   и поселках городского типа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EDCD32D6-9A9E-483D-8EF7-F9688CC3A0AF}"/>
              </a:ext>
            </a:extLst>
          </p:cNvPr>
          <p:cNvSpPr txBox="1">
            <a:spLocks/>
          </p:cNvSpPr>
          <p:nvPr/>
        </p:nvSpPr>
        <p:spPr>
          <a:xfrm>
            <a:off x="2009072" y="-5324"/>
            <a:ext cx="7124700" cy="5809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2400" dirty="0">
                <a:solidFill>
                  <a:schemeClr val="bg1"/>
                </a:solidFill>
              </a:rPr>
              <a:t>Основные результаты и </a:t>
            </a:r>
            <a:r>
              <a:rPr lang="ru-RU" sz="2400" dirty="0" smtClean="0">
                <a:solidFill>
                  <a:schemeClr val="bg1"/>
                </a:solidFill>
              </a:rPr>
              <a:t>показатели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="" xmlns:a16="http://schemas.microsoft.com/office/drawing/2014/main" id="{EDCD32D6-9A9E-483D-8EF7-F9688CC3A0AF}"/>
              </a:ext>
            </a:extLst>
          </p:cNvPr>
          <p:cNvSpPr txBox="1">
            <a:spLocks/>
          </p:cNvSpPr>
          <p:nvPr/>
        </p:nvSpPr>
        <p:spPr>
          <a:xfrm>
            <a:off x="457200" y="6437613"/>
            <a:ext cx="7670800" cy="39498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1100" dirty="0" smtClean="0">
                <a:solidFill>
                  <a:prstClr val="black"/>
                </a:solidFill>
                <a:ea typeface="Verdana" panose="020B0604030504040204" pitchFamily="34" charset="0"/>
              </a:rPr>
              <a:t> </a:t>
            </a:r>
            <a:endParaRPr lang="ru-RU" sz="1100" dirty="0">
              <a:solidFill>
                <a:prstClr val="black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9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4122F610-5A80-49F8-B4A5-E0072293B95B}"/>
              </a:ext>
            </a:extLst>
          </p:cNvPr>
          <p:cNvSpPr txBox="1">
            <a:spLocks/>
          </p:cNvSpPr>
          <p:nvPr/>
        </p:nvSpPr>
        <p:spPr>
          <a:xfrm>
            <a:off x="971600" y="393700"/>
            <a:ext cx="7823200" cy="710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комплексного подхода реализации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национального </a:t>
            </a: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 «Образование»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области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2F884A2C-25F4-4D9A-9D3D-15F34528E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532957"/>
              </p:ext>
            </p:extLst>
          </p:nvPr>
        </p:nvGraphicFramePr>
        <p:xfrm>
          <a:off x="85924" y="1196752"/>
          <a:ext cx="8708876" cy="5394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74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468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684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161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0448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регионального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проекта*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Результаты **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Показатели**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Успех каждого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ребенка*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Проведены конкурсы и мероприятия, в том числе региональный этап всероссийской олимпиады и регионального этапа всероссийского конкурса научно-технических проектов, очных отборов на программы Образовательного центра «Сириус»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Охват детей в возрасте от 5 до 18 лет программами дополнительного образования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2024 году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составит 80%</a:t>
                      </a:r>
                    </a:p>
                    <a:p>
                      <a:pPr algn="l"/>
                      <a:endParaRPr lang="ru-RU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детей, обучающихся в 5-11 классах, вовлеченных в мероприятия по выявлению и сопровождению одаренных детей, составит к 2024  году 20%</a:t>
                      </a:r>
                    </a:p>
                    <a:p>
                      <a:pPr algn="l"/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EDCD32D6-9A9E-483D-8EF7-F9688CC3A0AF}"/>
              </a:ext>
            </a:extLst>
          </p:cNvPr>
          <p:cNvSpPr txBox="1">
            <a:spLocks/>
          </p:cNvSpPr>
          <p:nvPr/>
        </p:nvSpPr>
        <p:spPr>
          <a:xfrm>
            <a:off x="1763688" y="103205"/>
            <a:ext cx="7124700" cy="5809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2400" dirty="0">
                <a:solidFill>
                  <a:schemeClr val="bg1"/>
                </a:solidFill>
              </a:rPr>
              <a:t>Основные результаты и </a:t>
            </a:r>
            <a:r>
              <a:rPr lang="ru-RU" sz="2400" dirty="0" smtClean="0">
                <a:solidFill>
                  <a:schemeClr val="bg1"/>
                </a:solidFill>
              </a:rPr>
              <a:t>показатели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95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6326907</TotalTime>
  <Words>1555</Words>
  <Application>Microsoft Office PowerPoint</Application>
  <PresentationFormat>Экран (4:3)</PresentationFormat>
  <Paragraphs>189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 Unicode MS</vt:lpstr>
      <vt:lpstr>Arial</vt:lpstr>
      <vt:lpstr>Calibri</vt:lpstr>
      <vt:lpstr>Symbol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пояснительной записки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User</cp:lastModifiedBy>
  <cp:revision>263</cp:revision>
  <cp:lastPrinted>2019-01-24T15:11:53Z</cp:lastPrinted>
  <dcterms:created xsi:type="dcterms:W3CDTF">2016-08-18T10:26:06Z</dcterms:created>
  <dcterms:modified xsi:type="dcterms:W3CDTF">2019-01-28T14:11:38Z</dcterms:modified>
</cp:coreProperties>
</file>