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82" r:id="rId9"/>
    <p:sldId id="283" r:id="rId10"/>
    <p:sldId id="285" r:id="rId11"/>
    <p:sldId id="284" r:id="rId12"/>
    <p:sldId id="280" r:id="rId13"/>
    <p:sldId id="281" r:id="rId14"/>
    <p:sldId id="263" r:id="rId15"/>
    <p:sldId id="277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4" r:id="rId26"/>
    <p:sldId id="275" r:id="rId27"/>
    <p:sldId id="278" r:id="rId28"/>
    <p:sldId id="279" r:id="rId29"/>
    <p:sldId id="27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770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299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65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53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1531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593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615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2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94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1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8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78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724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76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12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CC3DD-FE83-4974-9ADD-081A34AFA8D6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DEB34EA-A723-4B0E-9220-EC78BEDE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PIRLS#cite_note-pirls-2006-2" TargetMode="External"/><Relationship Id="rId2" Type="http://schemas.openxmlformats.org/officeDocument/2006/relationships/hyperlink" Target="https://ru.wikipedia.org/wiki/PIRLS#cite_note-pirls-2001-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PIRLS#cite_note-pirls-2016-4" TargetMode="External"/><Relationship Id="rId4" Type="http://schemas.openxmlformats.org/officeDocument/2006/relationships/hyperlink" Target="https://ru.wikipedia.org/wiki/PIRLS#cite_note-pirls-2011-3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TIMSS#cite_note-timss-2007-2-3" TargetMode="External"/><Relationship Id="rId3" Type="http://schemas.openxmlformats.org/officeDocument/2006/relationships/hyperlink" Target="https://en.wikipedia.org/wiki/International_Association_for_the_Evaluation_of_Educational_Achievement" TargetMode="External"/><Relationship Id="rId7" Type="http://schemas.openxmlformats.org/officeDocument/2006/relationships/hyperlink" Target="https://ru.wikipedia.org/wiki/TIMSS#cite_note-timss-2007-1-2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TIMSS#cite_note-timss-2003-1" TargetMode="External"/><Relationship Id="rId5" Type="http://schemas.openxmlformats.org/officeDocument/2006/relationships/hyperlink" Target="https://ru.wikipedia.org/wiki/%D0%95%D1%81%D1%82%D0%B5%D1%81%D1%82%D0%B2%D0%B5%D0%BD%D0%BD%D0%BE-%D0%BD%D0%B0%D1%83%D1%87%D0%BD%D0%BE%D0%B5_%D0%BE%D0%B1%D1%80%D0%B0%D0%B7%D0%BE%D0%B2%D0%B0%D0%BD%D0%B8%D0%B5" TargetMode="External"/><Relationship Id="rId10" Type="http://schemas.openxmlformats.org/officeDocument/2006/relationships/hyperlink" Target="https://ru.wikipedia.org/wiki/TIMSS#cite_note-autogenerated1-5" TargetMode="External"/><Relationship Id="rId4" Type="http://schemas.openxmlformats.org/officeDocument/2006/relationships/hyperlink" Target="https://ru.wikipedia.org/wiki/%D0%9C%D0%B0%D1%82%D0%B5%D0%BC%D0%B0%D1%82%D0%B8%D1%87%D0%B5%D1%81%D0%BA%D0%BE%D0%B5_%D0%BE%D0%B1%D1%80%D0%B0%D0%B7%D0%BE%D0%B2%D0%B0%D0%BD%D0%B8%D0%B5" TargetMode="External"/><Relationship Id="rId9" Type="http://schemas.openxmlformats.org/officeDocument/2006/relationships/hyperlink" Target="https://ru.wikipedia.org/wiki/TIMSS#cite_note-timss-2011-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gumanizatciy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807309"/>
            <a:ext cx="8915399" cy="3451654"/>
          </a:xfrm>
        </p:spPr>
        <p:txBody>
          <a:bodyPr/>
          <a:lstStyle/>
          <a:p>
            <a:r>
              <a:rPr lang="ru-RU" dirty="0" smtClean="0"/>
              <a:t>Виды независимой оценки качества образования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физики МБОУ «Средняя общеобразовательная школа № 43 им. Г.К. Жукова» </a:t>
            </a:r>
            <a:r>
              <a:rPr lang="ru-RU" dirty="0" err="1" smtClean="0"/>
              <a:t>г.Курска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24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8682" y="980302"/>
            <a:ext cx="8915400" cy="5815913"/>
          </a:xfrm>
        </p:spPr>
        <p:txBody>
          <a:bodyPr>
            <a:normAutofit/>
          </a:bodyPr>
          <a:lstStyle/>
          <a:p>
            <a:r>
              <a:rPr lang="ru-RU" sz="2800" b="1" dirty="0"/>
              <a:t>В - третьих, </a:t>
            </a:r>
            <a:r>
              <a:rPr lang="ru-RU" sz="2800" dirty="0"/>
              <a:t>прекращение снабжения школьных кабинетов физики приборами и оборудованием является одной из главных причин снижения уровня подготовки школьников. Мы опять возвратились к «меловой» физике. В одном из докладов по реформированию школы было отмечено: «Преподавание физики, в котором эксперимент не составляет основы и краеугольного камня всего изложения, должно быть признано бесполезным и даже вредным».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9414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07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34530"/>
            <a:ext cx="8915400" cy="4576692"/>
          </a:xfrm>
        </p:spPr>
        <p:txBody>
          <a:bodyPr>
            <a:normAutofit/>
          </a:bodyPr>
          <a:lstStyle/>
          <a:p>
            <a:r>
              <a:rPr lang="ru-RU" sz="3200" b="1" dirty="0"/>
              <a:t>Во - вторых, </a:t>
            </a:r>
            <a:r>
              <a:rPr lang="ru-RU" sz="3200" dirty="0"/>
              <a:t>продолжительность школьного обучения в школах России меньше, чем во всех странах, с которыми мы конкурируем. И если увеличить число часов на изучение физики, то физическую грамотность учащихся в соответствии с международным стандартом без перегрузки реализовать едва удастся.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4520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6849" y="195743"/>
            <a:ext cx="8911687" cy="94107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                     PIRLS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3839" y="1136822"/>
            <a:ext cx="8915400" cy="377762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Международное исследование качества чтения и понимания текста PIRLS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сравнить уровень и качество чтения и понимания текста учащимися начальной школы в различных странах мира, а также выявить различия в национальных системах образования.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проводится циклично — один раз в пять лет, и к настоящему времени проведено четыре раза: в 2001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[1]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2006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[2]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2011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[3]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2016</a:t>
            </a:r>
            <a:r>
              <a:rPr lang="ru-RU" sz="32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[4]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годах.</a:t>
            </a:r>
          </a:p>
        </p:txBody>
      </p:sp>
    </p:spTree>
    <p:extLst>
      <p:ext uri="{BB962C8B-B14F-4D97-AF65-F5344CB8AC3E}">
        <p14:creationId xmlns:p14="http://schemas.microsoft.com/office/powerpoint/2010/main" val="4287752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3936"/>
            <a:ext cx="8911687" cy="1280890"/>
          </a:xfrm>
        </p:spPr>
        <p:txBody>
          <a:bodyPr/>
          <a:lstStyle/>
          <a:p>
            <a:r>
              <a:rPr lang="en-US" b="1" dirty="0" smtClean="0"/>
              <a:t>                             </a:t>
            </a:r>
            <a:r>
              <a:rPr lang="ru-RU" b="1" dirty="0" smtClean="0"/>
              <a:t>TIMSS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67265"/>
            <a:ext cx="8915400" cy="5243957"/>
          </a:xfrm>
        </p:spPr>
        <p:txBody>
          <a:bodyPr>
            <a:noAutofit/>
          </a:bodyPr>
          <a:lstStyle/>
          <a:p>
            <a:r>
              <a:rPr lang="ru-RU" sz="2400" b="1" dirty="0"/>
              <a:t>Международное мониторинговое исследование качества школьного математического и естественнонаучного образования TIMSS</a:t>
            </a:r>
            <a:r>
              <a:rPr lang="ru-RU" sz="2400" dirty="0"/>
              <a:t> (</a:t>
            </a:r>
            <a:r>
              <a:rPr lang="ru-RU" sz="2400" dirty="0">
                <a:hlinkClick r:id="rId2" tooltip="Английский язык"/>
              </a:rPr>
              <a:t>англ.</a:t>
            </a:r>
            <a:r>
              <a:rPr lang="ru-RU" sz="2400" dirty="0"/>
              <a:t> </a:t>
            </a:r>
            <a:r>
              <a:rPr lang="ru-RU" sz="2400" i="1" dirty="0"/>
              <a:t>TIMSS — </a:t>
            </a:r>
            <a:r>
              <a:rPr lang="ru-RU" sz="2400" i="1" dirty="0" err="1"/>
              <a:t>Trends</a:t>
            </a:r>
            <a:r>
              <a:rPr lang="ru-RU" sz="2400" i="1" dirty="0"/>
              <a:t> </a:t>
            </a:r>
            <a:r>
              <a:rPr lang="ru-RU" sz="2400" i="1" dirty="0" err="1"/>
              <a:t>in</a:t>
            </a:r>
            <a:r>
              <a:rPr lang="ru-RU" sz="2400" i="1" dirty="0"/>
              <a:t> </a:t>
            </a:r>
            <a:r>
              <a:rPr lang="ru-RU" sz="2400" i="1" dirty="0" err="1"/>
              <a:t>Mathematics</a:t>
            </a:r>
            <a:r>
              <a:rPr lang="ru-RU" sz="2400" i="1" dirty="0"/>
              <a:t> </a:t>
            </a:r>
            <a:r>
              <a:rPr lang="ru-RU" sz="2400" i="1" dirty="0" err="1"/>
              <a:t>and</a:t>
            </a:r>
            <a:r>
              <a:rPr lang="ru-RU" sz="2400" i="1" dirty="0"/>
              <a:t> </a:t>
            </a:r>
            <a:r>
              <a:rPr lang="ru-RU" sz="2400" i="1" dirty="0" err="1"/>
              <a:t>Science</a:t>
            </a:r>
            <a:r>
              <a:rPr lang="ru-RU" sz="2400" i="1" dirty="0"/>
              <a:t> </a:t>
            </a:r>
            <a:r>
              <a:rPr lang="ru-RU" sz="2400" i="1" dirty="0" err="1"/>
              <a:t>Study</a:t>
            </a:r>
            <a:r>
              <a:rPr lang="ru-RU" sz="2400" dirty="0"/>
              <a:t>) — это программа, организованная </a:t>
            </a:r>
            <a:r>
              <a:rPr lang="ru-RU" sz="2400" dirty="0">
                <a:hlinkClick r:id="rId3" tooltip="en:International Association for the Evaluation of Educational Achievement"/>
              </a:rPr>
              <a:t>Международной ассоциацией по оценке учебных достижений IEA</a:t>
            </a:r>
            <a:r>
              <a:rPr lang="ru-RU" sz="2400" dirty="0"/>
              <a:t>. Данное исследование позволяет сравнить уровень и качество </a:t>
            </a:r>
            <a:r>
              <a:rPr lang="ru-RU" sz="2400" dirty="0">
                <a:hlinkClick r:id="rId4" tooltip="Математическое образование"/>
              </a:rPr>
              <a:t>математического</a:t>
            </a:r>
            <a:r>
              <a:rPr lang="ru-RU" sz="2400" dirty="0"/>
              <a:t> и </a:t>
            </a:r>
            <a:r>
              <a:rPr lang="ru-RU" sz="2400" dirty="0">
                <a:hlinkClick r:id="rId5" tooltip="Естественно-научное образование"/>
              </a:rPr>
              <a:t>естественнонаучного образования</a:t>
            </a:r>
            <a:r>
              <a:rPr lang="ru-RU" sz="2400" dirty="0"/>
              <a:t> учащихся 4-х классов начальной школы и учащихся 8-х классов в различных странах мира, а также выявить различия в национальных системах образования. </a:t>
            </a:r>
          </a:p>
          <a:p>
            <a:r>
              <a:rPr lang="ru-RU" sz="2400" dirty="0"/>
              <a:t>Исследование проводится циклично — один раз в четыре года, и к настоящему времени было проведено шесть раз: в 1995, 1999, 2003</a:t>
            </a:r>
            <a:r>
              <a:rPr lang="ru-RU" sz="2400" baseline="30000" dirty="0">
                <a:hlinkClick r:id="rId6"/>
              </a:rPr>
              <a:t>[1]</a:t>
            </a:r>
            <a:r>
              <a:rPr lang="ru-RU" sz="2400" dirty="0"/>
              <a:t>, 2007</a:t>
            </a:r>
            <a:r>
              <a:rPr lang="ru-RU" sz="2400" baseline="30000" dirty="0">
                <a:hlinkClick r:id="rId7"/>
              </a:rPr>
              <a:t>[2]</a:t>
            </a:r>
            <a:r>
              <a:rPr lang="ru-RU" sz="2400" baseline="30000" dirty="0">
                <a:hlinkClick r:id="rId8"/>
              </a:rPr>
              <a:t>[3]</a:t>
            </a:r>
            <a:r>
              <a:rPr lang="ru-RU" sz="2400" dirty="0"/>
              <a:t>, 2011</a:t>
            </a:r>
            <a:r>
              <a:rPr lang="ru-RU" sz="2400" baseline="30000" dirty="0">
                <a:hlinkClick r:id="rId9"/>
              </a:rPr>
              <a:t>[4]</a:t>
            </a:r>
            <a:r>
              <a:rPr lang="ru-RU" sz="2400" dirty="0"/>
              <a:t> и 2015</a:t>
            </a:r>
            <a:r>
              <a:rPr lang="ru-RU" sz="2400" baseline="30000" dirty="0">
                <a:hlinkClick r:id="rId10"/>
              </a:rPr>
              <a:t>[5]</a:t>
            </a:r>
            <a:r>
              <a:rPr lang="ru-RU" sz="2400" dirty="0"/>
              <a:t> годах.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86725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</a:t>
            </a:r>
            <a:r>
              <a:rPr lang="ru-RU" dirty="0" smtClean="0"/>
              <a:t>PISA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52151"/>
            <a:ext cx="8915400" cy="4659071"/>
          </a:xfrm>
        </p:spPr>
        <p:txBody>
          <a:bodyPr>
            <a:noAutofit/>
          </a:bodyPr>
          <a:lstStyle/>
          <a:p>
            <a:r>
              <a:rPr lang="ru-RU" sz="2400" dirty="0" smtClean="0"/>
              <a:t>PISA - Международная программа по оценке образовательных достижений учащихся (</a:t>
            </a:r>
            <a:r>
              <a:rPr lang="ru-RU" sz="2400" dirty="0" err="1" smtClean="0"/>
              <a:t>Programme</a:t>
            </a:r>
            <a:r>
              <a:rPr lang="ru-RU" sz="2400" dirty="0" smtClean="0"/>
              <a:t> </a:t>
            </a:r>
            <a:r>
              <a:rPr lang="ru-RU" sz="2400" dirty="0" err="1" smtClean="0"/>
              <a:t>for</a:t>
            </a:r>
            <a:r>
              <a:rPr lang="ru-RU" sz="2400" dirty="0" smtClean="0"/>
              <a:t> </a:t>
            </a:r>
            <a:r>
              <a:rPr lang="ru-RU" sz="2400" dirty="0" err="1" smtClean="0"/>
              <a:t>International</a:t>
            </a:r>
            <a:r>
              <a:rPr lang="ru-RU" sz="2400" dirty="0" smtClean="0"/>
              <a:t> </a:t>
            </a:r>
            <a:r>
              <a:rPr lang="ru-RU" sz="2400" dirty="0" err="1" smtClean="0"/>
              <a:t>Student</a:t>
            </a:r>
            <a:r>
              <a:rPr lang="ru-RU" sz="2400" dirty="0" smtClean="0"/>
              <a:t>  </a:t>
            </a:r>
            <a:r>
              <a:rPr lang="ru-RU" sz="2400" dirty="0" err="1" smtClean="0"/>
              <a:t>Assessment</a:t>
            </a:r>
            <a:r>
              <a:rPr lang="ru-RU" sz="2400" dirty="0" smtClean="0"/>
              <a:t>)  </a:t>
            </a:r>
          </a:p>
          <a:p>
            <a:r>
              <a:rPr lang="ru-RU" sz="2400" dirty="0" smtClean="0"/>
              <a:t>Основной вопрос PISA :  «Обладают ли учащиеся 15летнего возраста, получившие обязательное общее образование, знаниями и умениями, необходимыми им для полноценного функционирования в современном обществе, т.е. для решения широкого диапазона задач в различных сферах человеческой деятельности, общения и социальных отношений?» </a:t>
            </a:r>
          </a:p>
          <a:p>
            <a:r>
              <a:rPr lang="ru-RU" sz="2400" dirty="0" smtClean="0"/>
              <a:t>Программа осуществляется Организацией Экономического Сотрудничества и Развития (OECD – </a:t>
            </a:r>
            <a:r>
              <a:rPr lang="ru-RU" sz="2400" dirty="0" err="1" smtClean="0"/>
              <a:t>Organization</a:t>
            </a:r>
            <a:r>
              <a:rPr lang="ru-RU" sz="2400" dirty="0" smtClean="0"/>
              <a:t> </a:t>
            </a:r>
            <a:r>
              <a:rPr lang="ru-RU" sz="2400" dirty="0" err="1" smtClean="0"/>
              <a:t>for</a:t>
            </a:r>
            <a:r>
              <a:rPr lang="ru-RU" sz="2400" dirty="0" smtClean="0"/>
              <a:t> </a:t>
            </a:r>
            <a:r>
              <a:rPr lang="ru-RU" sz="2400" dirty="0" err="1" smtClean="0"/>
              <a:t>Economic</a:t>
            </a:r>
            <a:r>
              <a:rPr lang="ru-RU" sz="2400" dirty="0" smtClean="0"/>
              <a:t> </a:t>
            </a:r>
            <a:r>
              <a:rPr lang="ru-RU" sz="2400" dirty="0" err="1" smtClean="0"/>
              <a:t>Cooperation</a:t>
            </a:r>
            <a:r>
              <a:rPr lang="ru-RU" sz="2400" dirty="0" smtClean="0"/>
              <a:t> </a:t>
            </a:r>
            <a:r>
              <a:rPr lang="ru-RU" sz="2400" dirty="0" err="1" smtClean="0"/>
              <a:t>and</a:t>
            </a:r>
            <a:r>
              <a:rPr lang="ru-RU" sz="2400" dirty="0" smtClean="0"/>
              <a:t> </a:t>
            </a:r>
            <a:r>
              <a:rPr lang="ru-RU" sz="2400" dirty="0" err="1" smtClean="0"/>
              <a:t>Development</a:t>
            </a:r>
            <a:r>
              <a:rPr lang="ru-RU" sz="2400" dirty="0" smtClean="0"/>
              <a:t>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08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TIMSS-международное </a:t>
            </a:r>
            <a:r>
              <a:rPr lang="ru-RU" sz="2400" b="1" dirty="0"/>
              <a:t>сравнительного исследования качества естественнонаучного и математического образования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/>
            <a:r>
              <a:rPr lang="ru-RU" b="1" dirty="0"/>
              <a:t>TIMSS — как в начальной и средней школе </a:t>
            </a:r>
            <a:r>
              <a:rPr lang="ru-RU" b="1" dirty="0" smtClean="0"/>
              <a:t>проверяют знание  математики </a:t>
            </a:r>
            <a:r>
              <a:rPr lang="ru-RU" b="1" dirty="0"/>
              <a:t>и </a:t>
            </a:r>
            <a:r>
              <a:rPr lang="ru-RU" b="1" dirty="0" smtClean="0"/>
              <a:t>естественных наук</a:t>
            </a:r>
            <a:endParaRPr lang="ru-RU" b="1" dirty="0"/>
          </a:p>
          <a:p>
            <a:pPr fontAlgn="base"/>
            <a:r>
              <a:rPr lang="ru-RU" b="1" dirty="0"/>
              <a:t>Что проверяют. </a:t>
            </a:r>
            <a:r>
              <a:rPr lang="ru-RU" dirty="0"/>
              <a:t>Основная цель исследования — сравнить между собой качество математического и естественнонаучного образования в начальной и средней школе. </a:t>
            </a:r>
          </a:p>
          <a:p>
            <a:pPr fontAlgn="base"/>
            <a:r>
              <a:rPr lang="ru-RU" b="1" dirty="0"/>
              <a:t>Кто участвует. </a:t>
            </a:r>
            <a:r>
              <a:rPr lang="ru-RU" dirty="0"/>
              <a:t>Ученики 4-х и 8-х классов.</a:t>
            </a:r>
          </a:p>
          <a:p>
            <a:pPr fontAlgn="base"/>
            <a:r>
              <a:rPr lang="ru-RU" b="1" dirty="0"/>
              <a:t>Когда проходит. </a:t>
            </a:r>
            <a:r>
              <a:rPr lang="ru-RU" dirty="0"/>
              <a:t>Каждые четыре года. Такая схема позволяет отслеживать, какие изменения происходят в образовании при переходе из начальной в основную школу и как они влияют на качество образования.</a:t>
            </a:r>
          </a:p>
          <a:p>
            <a:pPr fontAlgn="base"/>
            <a:r>
              <a:rPr lang="ru-RU" dirty="0"/>
              <a:t>В 2015 году тестирование TIMSS проводилось и среди 11-классников — тогда у старшеклассников, углубленно изучающих точные предметы, проверяли понимание математики и физики.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1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89686"/>
            <a:ext cx="10515600" cy="528727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исследованиях PISA «грамотность» подразумевает набор определенных компетентностей.  </a:t>
            </a:r>
          </a:p>
          <a:p>
            <a:r>
              <a:rPr lang="ru-RU" sz="2800" dirty="0" smtClean="0"/>
              <a:t>Компетентность понимается как способность применять полученные в школе знания и умения в реальных жизненных ситуациях  </a:t>
            </a:r>
          </a:p>
          <a:p>
            <a:r>
              <a:rPr lang="ru-RU" sz="2800" dirty="0" smtClean="0"/>
              <a:t>Исследование направлено не на определение уровня освоения школьных программ, а на оценку способности учащихся применять полученные в школе знания и умения в жизненных ситуациях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6290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15330"/>
            <a:ext cx="8911687" cy="1499286"/>
          </a:xfrm>
        </p:spPr>
        <p:txBody>
          <a:bodyPr/>
          <a:lstStyle/>
          <a:p>
            <a:r>
              <a:rPr lang="ru-RU" dirty="0" smtClean="0"/>
              <a:t>Грамотность чтения (</a:t>
            </a:r>
            <a:r>
              <a:rPr lang="en-US" dirty="0" smtClean="0"/>
              <a:t>PISA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03870"/>
            <a:ext cx="8915400" cy="4807352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/>
              <a:t>Умение читать не сводится только к овладению  техникой чтения </a:t>
            </a:r>
          </a:p>
          <a:p>
            <a:r>
              <a:rPr lang="ru-RU" sz="3200" dirty="0" smtClean="0"/>
              <a:t>Грамотность чтения – способность  •понимать письменные тексты;  •рефлексировать на содержание текстов: </a:t>
            </a:r>
            <a:endParaRPr lang="en-US" sz="3200" dirty="0" smtClean="0"/>
          </a:p>
          <a:p>
            <a:r>
              <a:rPr lang="ru-RU" sz="3200" dirty="0" smtClean="0"/>
              <a:t>                - размышлять над содержанием,- оценивать прочитанное,            </a:t>
            </a:r>
            <a:endParaRPr lang="en-US" sz="3200" dirty="0" smtClean="0"/>
          </a:p>
          <a:p>
            <a:r>
              <a:rPr lang="ru-RU" sz="3200" dirty="0" smtClean="0"/>
              <a:t>      - излагать свои мысли о прочитанном; </a:t>
            </a:r>
            <a:endParaRPr lang="en-US" sz="3200" dirty="0" smtClean="0"/>
          </a:p>
          <a:p>
            <a:r>
              <a:rPr lang="ru-RU" sz="3200" dirty="0" smtClean="0"/>
              <a:t>•использовать содержание текстов для достижения собственных целей (личностного роста, активного участия в жизни общества и т.д.</a:t>
            </a:r>
          </a:p>
        </p:txBody>
      </p:sp>
    </p:spTree>
    <p:extLst>
      <p:ext uri="{BB962C8B-B14F-4D97-AF65-F5344CB8AC3E}">
        <p14:creationId xmlns:p14="http://schemas.microsoft.com/office/powerpoint/2010/main" val="158226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Математическая грамотность (</a:t>
            </a:r>
            <a:r>
              <a:rPr lang="en-US" dirty="0" smtClean="0"/>
              <a:t>PISA)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dirty="0" smtClean="0"/>
              <a:t>Математическая грамотность - способность  применять и интерпретировать математику в разнообразных контекстах;            •использовать математические понятия, факты, процедуры для описания, объяснения и предсказания явлений </a:t>
            </a:r>
          </a:p>
        </p:txBody>
      </p:sp>
    </p:spTree>
    <p:extLst>
      <p:ext uri="{BB962C8B-B14F-4D97-AF65-F5344CB8AC3E}">
        <p14:creationId xmlns:p14="http://schemas.microsoft.com/office/powerpoint/2010/main" val="25343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221"/>
          </a:xfrm>
        </p:spPr>
        <p:txBody>
          <a:bodyPr/>
          <a:lstStyle/>
          <a:p>
            <a:r>
              <a:rPr lang="ru-RU" dirty="0" smtClean="0"/>
              <a:t>Естественнонаучная грамотность (</a:t>
            </a:r>
            <a:r>
              <a:rPr lang="en-US" dirty="0" smtClean="0"/>
              <a:t>PISA)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45572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Естественнонаучная грамотность – способность использовать естественнонаучные знания,  выявлять проблемы,  делать обоснованные выводы, необходимые для понимания окружающего мира и тех изменений, которые вносит в него деятельность человека, и для принятия соответствующих решений. </a:t>
            </a:r>
          </a:p>
          <a:p>
            <a:r>
              <a:rPr lang="ru-RU" sz="2800" u="sng" dirty="0" smtClean="0"/>
              <a:t>Это требует от естественнонаучно-грамотного человека  следующих компетентностей: </a:t>
            </a:r>
            <a:endParaRPr lang="en-US" sz="2800" u="sng" dirty="0" smtClean="0"/>
          </a:p>
          <a:p>
            <a:r>
              <a:rPr lang="ru-RU" sz="2800" u="sng" dirty="0" smtClean="0"/>
              <a:t> •научно объяснять явления, </a:t>
            </a:r>
            <a:endParaRPr lang="en-US" sz="2800" u="sng" dirty="0" smtClean="0"/>
          </a:p>
          <a:p>
            <a:r>
              <a:rPr lang="ru-RU" sz="2800" u="sng" dirty="0" smtClean="0"/>
              <a:t> •оценивать и планировать научные исследования,  •научно интерпретировать данные и доказательства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330151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ПРАВИТЕЛЬСТВО РОССИЙСКОЙ ФЕДЕРАЦИИ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b="1" dirty="0" smtClean="0"/>
              <a:t>ПОСТАНОВЛЕНИЕ от 15 апреля 2014 г. № 295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ОБ УТВЕРЖДЕНИИ ГОСУДАРСТВЕННОЙ ПРОГРАММЫ РОССИЙСКОЙ ФЕДЕРАЦИИ "РАЗВИТИЕ ОБРАЗОВАНИЯ" НА 2013 - 2020 ГОДЫ Список изменяющих документов (в ред. Постановлений Правительства РФ от 27.02.2016 № 144, от 14.04.2016 № 308, от 27.04.2016 № 361)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Правительство Российской Федерации постановляет: 1. Утвердить прилагаемую государственную программу Российской Федерации "Развитие образования" на 2013 - 2020 годы. 2. Министерству образования и науки Российской Федерации: разместить государственную программу Российской Федерации, утвержденную настоящим постановлением, на своем официальном сайте, а также на портале государственных программ Российской Федерации в информационно-телекоммуникационной сети "Интернет" в 2-недельный срок со дня официального опубликования настоящего постановления; принять меры по реализации мероприятий указанной государственной программы Российской Федерации. 3. Признать утратившими силу распоряжения Правительства Российской Федерации от 22 ноября 2012 г. № 2148-р (Собрание законодательства Российской Федерации, 2012, № 48, ст. 6735) и от 15 мая 2013 г. № 792-р (Собрание законодательства Российской Федерации, 2013, № 21, ст. 2671).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Председатель Правительства Российской Федерации Д.МЕДВЕДЕВ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Естественнонаучное направление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dirty="0" smtClean="0"/>
              <a:t>Тестовые задания естественнонаучного цикла разработаны согласно структуре оценки TIMSS. В соответствии с данной структурой оценивание результатов естественнонаучной подготовки учащихся проведено в контексте содержательных блоков и видов учебно-познавательной деятельности (таблица 2). </a:t>
            </a:r>
          </a:p>
          <a:p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069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2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 2 – Распределение тестовых заданий по естествознанию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60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35% Биология: Характеристики и жизненные процессы в организмах; клетки и их функции; жизненные циклы организмов, размножение и наследственность; разнообразие, адаптация и естественный отбор</a:t>
            </a:r>
          </a:p>
          <a:p>
            <a:pPr marL="0" indent="0">
              <a:buNone/>
            </a:pPr>
            <a:r>
              <a:rPr lang="ru-RU" sz="2000" dirty="0" smtClean="0"/>
              <a:t>20% Химия: Классификация и состав веществ; свойства веществ; химические процессы </a:t>
            </a:r>
          </a:p>
          <a:p>
            <a:pPr marL="0" indent="0">
              <a:buNone/>
            </a:pPr>
            <a:r>
              <a:rPr lang="ru-RU" sz="3500" dirty="0" smtClean="0"/>
              <a:t>20% География и астрономия: Структура Земли и ее физические характеристики; земные процессы, циклы и история; ресурсы Земли и охрана окружающей среды; Земля в Солнечной системе </a:t>
            </a:r>
          </a:p>
          <a:p>
            <a:pPr marL="0" indent="0">
              <a:buNone/>
            </a:pPr>
            <a:r>
              <a:rPr lang="ru-RU" sz="3500" dirty="0" smtClean="0"/>
              <a:t>25% Физика: Физические состояния и изменения в веществах; источники энергии, тепловые явления; световые и звуковые явления; электрические и магнитные явления; силы и движения.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264700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800" dirty="0" smtClean="0"/>
              <a:t>Виды учебно-познавательной деятельности:</a:t>
            </a:r>
          </a:p>
          <a:p>
            <a:pPr marL="0" indent="0">
              <a:buNone/>
            </a:pPr>
            <a:r>
              <a:rPr lang="ru-RU" sz="4800" dirty="0" smtClean="0"/>
              <a:t> 40% Знание</a:t>
            </a:r>
          </a:p>
          <a:p>
            <a:pPr marL="0" indent="0">
              <a:buNone/>
            </a:pPr>
            <a:r>
              <a:rPr lang="ru-RU" sz="4800" dirty="0" smtClean="0"/>
              <a:t> 35% Применение</a:t>
            </a:r>
          </a:p>
          <a:p>
            <a:pPr marL="0" indent="0">
              <a:buNone/>
            </a:pPr>
            <a:r>
              <a:rPr lang="ru-RU" sz="4800" dirty="0" smtClean="0"/>
              <a:t>25 % Рассуждение </a:t>
            </a:r>
          </a:p>
          <a:p>
            <a:r>
              <a:rPr lang="ru-RU" sz="4800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11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279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Таблица  – Учебно-познавательные деятельности 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558783"/>
              </p:ext>
            </p:extLst>
          </p:nvPr>
        </p:nvGraphicFramePr>
        <p:xfrm>
          <a:off x="731108" y="1389020"/>
          <a:ext cx="10515600" cy="792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206"/>
                <a:gridCol w="7564394"/>
              </a:tblGrid>
              <a:tr h="6664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Виды УПД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Познавательные области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155516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Знание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Воспроизводить по памяти естественнонаучные факты; определять понятия и термины; описывать организмы, процессы, связи; приводить примеры, иллюстрирующие знание; демонстрировать знания об использовании приборов и материалов </a:t>
                      </a:r>
                      <a:endParaRPr lang="ru-RU" sz="2400" dirty="0"/>
                    </a:p>
                  </a:txBody>
                  <a:tcPr/>
                </a:tc>
              </a:tr>
              <a:tr h="155516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Применение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Сравнивать сходные черты или различия; классифицировать заданные объекты; использовать модели, диаграммы, рисунки; находить связь, решения; интерпретировать информацию; объяснять различные явления </a:t>
                      </a:r>
                      <a:endParaRPr lang="ru-RU" sz="2400" dirty="0"/>
                    </a:p>
                  </a:txBody>
                  <a:tcPr/>
                </a:tc>
              </a:tr>
              <a:tr h="185138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Рассуждение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Анализировать, решать проблемы; обобщать; интегрировать знания о различных разделах естествознания; формулировать гипотезы и выводы; планировать эксперимент в соответствии с поставленными задачами; оценивать преимущества и недостатки процессов, явлений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546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2. Задание из области «Физические науки» продвинутого уровня: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</a:t>
            </a:r>
            <a:r>
              <a:rPr lang="ru-RU" dirty="0" err="1" smtClean="0"/>
              <a:t>Балжан</a:t>
            </a:r>
            <a:r>
              <a:rPr lang="ru-RU" dirty="0" smtClean="0"/>
              <a:t> есть два магнита (А и В) и два одинаковых металлических гвоздика. (Магнит А дальше от гвоздика, чем магнит В).Она двигала магнит А вдоль стола до тех пор, пока гвоздик не притянулся к магниту. Она двигала магнит В вдоль стола до тех пор, пока гвоздик не притянулся к магниту. </a:t>
            </a:r>
            <a:r>
              <a:rPr lang="ru-RU" dirty="0" err="1" smtClean="0"/>
              <a:t>Балжан</a:t>
            </a:r>
            <a:r>
              <a:rPr lang="ru-RU" dirty="0" smtClean="0"/>
              <a:t> обнаружила, что магнит А притянул гвоздик с расстояния 15 см, а магнит В притянул гвоздик с расстояния 10 см. Сырым сказал, что оба магнита одинаково сильные. Согласен ли ты с </a:t>
            </a:r>
            <a:r>
              <a:rPr lang="ru-RU" dirty="0" err="1" smtClean="0"/>
              <a:t>Сырымом</a:t>
            </a:r>
            <a:r>
              <a:rPr lang="ru-RU" dirty="0" smtClean="0"/>
              <a:t>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89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906968"/>
              </p:ext>
            </p:extLst>
          </p:nvPr>
        </p:nvGraphicFramePr>
        <p:xfrm>
          <a:off x="212125" y="2056285"/>
          <a:ext cx="661704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521"/>
                <a:gridCol w="330852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0" y="2828836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 Нет. Магнит А сильнее, потому что притянул гвоздик с большего расстояния, чем магнит В. Задание требует от учащихся умения применить свои знания, рассуждать и делать выводы </a:t>
            </a:r>
          </a:p>
        </p:txBody>
      </p:sp>
    </p:spTree>
    <p:extLst>
      <p:ext uri="{BB962C8B-B14F-4D97-AF65-F5344CB8AC3E}">
        <p14:creationId xmlns:p14="http://schemas.microsoft.com/office/powerpoint/2010/main" val="3322103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98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Пример 14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64974"/>
            <a:ext cx="10515600" cy="53119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dirty="0" smtClean="0"/>
              <a:t>Задание из области «Физики» высокого уровня: Что происходит с молекулами жидкости, когда жидкость охлаждается?</a:t>
            </a:r>
          </a:p>
          <a:p>
            <a:pPr marL="0" indent="0">
              <a:buNone/>
            </a:pPr>
            <a:r>
              <a:rPr lang="ru-RU" sz="3200" dirty="0" smtClean="0"/>
              <a:t> А) *Они замедляют движение. </a:t>
            </a:r>
          </a:p>
          <a:p>
            <a:pPr marL="0" indent="0">
              <a:buNone/>
            </a:pPr>
            <a:r>
              <a:rPr lang="ru-RU" sz="3200" dirty="0" smtClean="0"/>
              <a:t>В) Они ускоряют движение.</a:t>
            </a:r>
          </a:p>
          <a:p>
            <a:pPr marL="0" indent="0">
              <a:buNone/>
            </a:pPr>
            <a:r>
              <a:rPr lang="ru-RU" sz="3200" dirty="0" smtClean="0"/>
              <a:t> С) Они уменьшаются в количестве.</a:t>
            </a:r>
          </a:p>
          <a:p>
            <a:pPr marL="0" indent="0">
              <a:buNone/>
            </a:pPr>
            <a:r>
              <a:rPr lang="ru-RU" sz="3200" dirty="0" smtClean="0"/>
              <a:t> D) Они уменьшаются в размере. </a:t>
            </a:r>
          </a:p>
          <a:p>
            <a:pPr marL="0" indent="0">
              <a:buNone/>
            </a:pPr>
            <a:r>
              <a:rPr lang="ru-RU" sz="3200" dirty="0" smtClean="0"/>
              <a:t>Выполнение задания требует демонстрации понимания концепции, связанной с фундаментальными принципами естествознания. 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3480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45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023" y="115330"/>
            <a:ext cx="5544064" cy="6750735"/>
          </a:xfrm>
        </p:spPr>
      </p:pic>
    </p:spTree>
    <p:extLst>
      <p:ext uri="{BB962C8B-B14F-4D97-AF65-F5344CB8AC3E}">
        <p14:creationId xmlns:p14="http://schemas.microsoft.com/office/powerpoint/2010/main" val="24559512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Комментарий эксперта к заданию: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3882" y="1359243"/>
            <a:ext cx="8915400" cy="377762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3900" dirty="0"/>
              <a:t>«Задание проверяет умение применять знание об избыточном давлении воды в водоносных слоях в простой практической ситуации. Высокие результаты выполнения этого задания российскими школьниками объясняются тем, что представление о давлении воды в водоносных слоях традиционно формируется в рамках изучения географии».</a:t>
            </a:r>
          </a:p>
        </p:txBody>
      </p:sp>
    </p:spTree>
    <p:extLst>
      <p:ext uri="{BB962C8B-B14F-4D97-AF65-F5344CB8AC3E}">
        <p14:creationId xmlns:p14="http://schemas.microsoft.com/office/powerpoint/2010/main" val="54602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03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Постановление Правительства РФ от 26 декабря 2017 г. № 1642 "Об утверждении государственной программы Российской Федерации "Развитие </a:t>
            </a:r>
            <a:r>
              <a:rPr lang="ru-RU" dirty="0" smtClean="0"/>
              <a:t>образования"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73998"/>
              </p:ext>
            </p:extLst>
          </p:nvPr>
        </p:nvGraphicFramePr>
        <p:xfrm>
          <a:off x="838200" y="3814118"/>
          <a:ext cx="10515600" cy="2034746"/>
        </p:xfrm>
        <a:graphic>
          <a:graphicData uri="http://schemas.openxmlformats.org/drawingml/2006/table">
            <a:tbl>
              <a:tblPr/>
              <a:tblGrid>
                <a:gridCol w="3505200"/>
                <a:gridCol w="3505200"/>
                <a:gridCol w="3505200"/>
              </a:tblGrid>
              <a:tr h="1017373">
                <a:tc>
                  <a:txBody>
                    <a:bodyPr/>
                    <a:lstStyle/>
                    <a:p>
                      <a:r>
                        <a:rPr lang="ru-RU" dirty="0"/>
                        <a:t>Сроки и этапы реализации Программы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-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2018 - 2025 годы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7373">
                <a:tc>
                  <a:txBody>
                    <a:bodyPr/>
                    <a:lstStyle/>
                    <a:p>
                      <a:r>
                        <a:rPr lang="ru-RU"/>
                        <a:t>Ответственный исполнитель Программы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-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Министерство образования и науки Российской Федерации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39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564"/>
            <a:ext cx="10515600" cy="911740"/>
          </a:xfrm>
        </p:spPr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822" y="782595"/>
            <a:ext cx="10515600" cy="4661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</a:t>
            </a:r>
            <a:r>
              <a:rPr lang="ru-RU" sz="3600" dirty="0"/>
              <a:t>1 - </a:t>
            </a:r>
            <a:r>
              <a:rPr lang="ru-RU" sz="3600" b="1" dirty="0"/>
              <a:t>качество образования</a:t>
            </a:r>
            <a:r>
              <a:rPr lang="ru-RU" sz="3600" dirty="0"/>
              <a:t>, которое характеризуется: сохранением лидирующих позиций Российской Федерации в международном исследовании качества чтения и понимания текста (PIRLS), а также в международном исследовании качества математического и естественно-научного образования (TIMSS); повышением позиций Российской Федерации в международной программе по оценке образовательных достижений учащихся (PISA) не ниже 20 места в 2025 году, в том числе</a:t>
            </a:r>
            <a:r>
              <a:rPr lang="ru-RU" sz="3600" dirty="0" smtClean="0"/>
              <a:t>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413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62782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7222"/>
            <a:ext cx="10515600" cy="5649741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 smtClean="0"/>
              <a:t>сохранением позиций Российской Федерации в 2018 году по естественно-научной грамотности (диапазон 30 - 34 места), по читательской грамотности (диапазон 19 - 30 места) и повышением позиций Российской Федерации в 2021 году по естественно-научной грамотности не ниже 30 места, по читательской грамотности не ниже 25 места, по математической грамотности - не ниже 22 места;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7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Подпрограммы Программы (в том числе федеральные целевые программы) </a:t>
            </a:r>
          </a:p>
          <a:p>
            <a:r>
              <a:rPr lang="ru-RU" dirty="0" smtClean="0"/>
              <a:t>- подпрограмма 1 "Развитие профессионального образования"; подпрограмма </a:t>
            </a:r>
          </a:p>
          <a:p>
            <a:r>
              <a:rPr lang="ru-RU" dirty="0" smtClean="0"/>
              <a:t>2 "Развитие дошкольного, общего и дополнительного образования детей";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подпрограмма 3 "Развитие системы оценки качества образования и информационной прозрачности системы образования"; подпрограмма </a:t>
            </a:r>
          </a:p>
          <a:p>
            <a:r>
              <a:rPr lang="ru-RU" dirty="0" smtClean="0"/>
              <a:t>4 "Вовлечение молодежи в социальную практику" подпрограмма </a:t>
            </a:r>
          </a:p>
          <a:p>
            <a:r>
              <a:rPr lang="ru-RU" dirty="0" smtClean="0"/>
              <a:t>5 "Обеспечение реализации государственной программы Российской Федерации "Развитие образования" на 2013 - 2020 годы" и прочие мероприятия в области образования государственной программы "Развитие образования" на 2013 - 2020 годы", Федеральная целевая программа развития образования на 2011 - 2015 годы;</a:t>
            </a:r>
          </a:p>
          <a:p>
            <a:r>
              <a:rPr lang="ru-RU" dirty="0" smtClean="0"/>
              <a:t> федеральная целевая программа "Русский язык" на 2011 - 2015 годы </a:t>
            </a:r>
          </a:p>
          <a:p>
            <a:r>
              <a:rPr lang="ru-RU" dirty="0" smtClean="0"/>
              <a:t>Цели Программы - обеспечение высокого качества российского образования в соответствии с меняющимися запросами населения и перспективными задачами развития российского общества и экономики; повышение эффективности реализации молодежной политики в интересах инновационного социально ориентированного развития страны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7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8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Целевые индикаторы и показатели подпрограммы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8670"/>
            <a:ext cx="10515600" cy="476829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удельный вес численности российских школьников, достигших базового уровня образовательных достижений в международных сопоставительных исследованиях качества образования (PIRLS, TIMSS, PISA), в общей их численности, процентов: международное исследование PIRLS; международное исследование TIMSS; математика (4 класс); математика (8 класс); естествознание (4 класс); естествознание (8 класс); </a:t>
            </a:r>
            <a:r>
              <a:rPr lang="ru-RU" sz="2400" b="1" dirty="0" smtClean="0"/>
              <a:t>международное исследование PISA;</a:t>
            </a:r>
          </a:p>
          <a:p>
            <a:r>
              <a:rPr lang="ru-RU" sz="2400" b="1" dirty="0" smtClean="0"/>
              <a:t> читательская грамотность;</a:t>
            </a:r>
          </a:p>
          <a:p>
            <a:r>
              <a:rPr lang="ru-RU" sz="2400" b="1" dirty="0" smtClean="0"/>
              <a:t> математическая грамотность;</a:t>
            </a:r>
          </a:p>
          <a:p>
            <a:r>
              <a:rPr lang="ru-RU" sz="2400" b="1" dirty="0" smtClean="0"/>
              <a:t> естественно-научная грамотность</a:t>
            </a:r>
            <a:r>
              <a:rPr lang="ru-RU" b="1" dirty="0" smtClean="0"/>
              <a:t>;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76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90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444" y="1194486"/>
            <a:ext cx="8915400" cy="5321644"/>
          </a:xfrm>
        </p:spPr>
        <p:txBody>
          <a:bodyPr/>
          <a:lstStyle/>
          <a:p>
            <a:r>
              <a:rPr lang="ru-RU" sz="2400" dirty="0"/>
              <a:t>По итогам последних исследований было отмечено, что по уровню подготовки по физике ученики наших </a:t>
            </a:r>
            <a:r>
              <a:rPr lang="ru-RU" sz="2400" b="1" i="1" dirty="0"/>
              <a:t>спецшкол</a:t>
            </a:r>
            <a:r>
              <a:rPr lang="ru-RU" sz="2400" dirty="0"/>
              <a:t> вошли в первую тройку стран наряду со Швецией и Норвегией. Вместе с тем эти успехи не очень утешают, если учесть, что спецшколы с физическим профилем в нашей стране составляют 4% от общего числа школ. Сравнительная оценка физической грамотности учеников </a:t>
            </a:r>
            <a:r>
              <a:rPr lang="ru-RU" sz="2400" b="1" i="1" dirty="0"/>
              <a:t>массовой школы оказалось низкой,</a:t>
            </a:r>
            <a:r>
              <a:rPr lang="ru-RU" sz="2400" dirty="0"/>
              <a:t> тогда как по результатам предшествующих международных исследований 1991 года ученики массовой школы СССР входили в первую группу стран. В чём же кроятся причины</a:t>
            </a:r>
            <a:r>
              <a:rPr lang="ru-RU" dirty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321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Во-первых,</a:t>
            </a:r>
            <a:r>
              <a:rPr lang="ru-RU" sz="3200" dirty="0"/>
              <a:t> «выжимание» физики из учебного плана под лозунгом «</a:t>
            </a:r>
            <a:r>
              <a:rPr lang="ru-RU" sz="3200" dirty="0" err="1">
                <a:hlinkClick r:id="rId2" tooltip="Гуманизация"/>
              </a:rPr>
              <a:t>гуманизации</a:t>
            </a:r>
            <a:r>
              <a:rPr lang="ru-RU" sz="3200" dirty="0"/>
              <a:t> образования» и сокращение числа часов на её изучение </a:t>
            </a:r>
            <a:r>
              <a:rPr lang="ru-RU" sz="3200" dirty="0" smtClean="0"/>
              <a:t> </a:t>
            </a:r>
            <a:r>
              <a:rPr lang="ru-RU" sz="3200" dirty="0"/>
              <a:t>почти в два раза.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5096093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107</TotalTime>
  <Words>1645</Words>
  <Application>Microsoft Office PowerPoint</Application>
  <PresentationFormat>Широкоэкранный</PresentationFormat>
  <Paragraphs>114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Century Gothic</vt:lpstr>
      <vt:lpstr>Times New Roman</vt:lpstr>
      <vt:lpstr>Wingdings 3</vt:lpstr>
      <vt:lpstr>Легкий дым</vt:lpstr>
      <vt:lpstr>Виды независимой оценки качества образования</vt:lpstr>
      <vt:lpstr>Нормативная база</vt:lpstr>
      <vt:lpstr>НОРМАТИВНАЯ БАЗА</vt:lpstr>
      <vt:lpstr>ЦЕЛИ</vt:lpstr>
      <vt:lpstr>Презентация PowerPoint</vt:lpstr>
      <vt:lpstr>Подпрограммы</vt:lpstr>
      <vt:lpstr>Целевые индикаторы и показатели подпрограммы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PIRLS</vt:lpstr>
      <vt:lpstr>                             TIMSS</vt:lpstr>
      <vt:lpstr>                               PISA</vt:lpstr>
      <vt:lpstr>TIMSS-международное сравнительного исследования качества естественнонаучного и математического образования </vt:lpstr>
      <vt:lpstr>Презентация PowerPoint</vt:lpstr>
      <vt:lpstr>Грамотность чтения (PISA)</vt:lpstr>
      <vt:lpstr>Математическая грамотность (PISA) </vt:lpstr>
      <vt:lpstr>Естественнонаучная грамотность (PISA) </vt:lpstr>
      <vt:lpstr>Естественнонаучное направление</vt:lpstr>
      <vt:lpstr>Таблица 2 – Распределение тестовых заданий по естествознанию </vt:lpstr>
      <vt:lpstr>Презентация PowerPoint</vt:lpstr>
      <vt:lpstr>Таблица  – Учебно-познавательные деятельности </vt:lpstr>
      <vt:lpstr>Пример 2. Задание из области «Физические науки» продвинутого уровня: </vt:lpstr>
      <vt:lpstr>Ответ</vt:lpstr>
      <vt:lpstr>Пример 14.</vt:lpstr>
      <vt:lpstr>Презентация PowerPoint</vt:lpstr>
      <vt:lpstr>Комментарий эксперта к заданию: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2018-08-27T14:54:05Z</dcterms:created>
  <dcterms:modified xsi:type="dcterms:W3CDTF">2018-12-04T16:43:20Z</dcterms:modified>
</cp:coreProperties>
</file>