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61" r:id="rId2"/>
    <p:sldMasterId id="2147483905" r:id="rId3"/>
  </p:sldMasterIdLst>
  <p:notesMasterIdLst>
    <p:notesMasterId r:id="rId19"/>
  </p:notesMasterIdLst>
  <p:sldIdLst>
    <p:sldId id="256" r:id="rId4"/>
    <p:sldId id="257" r:id="rId5"/>
    <p:sldId id="259" r:id="rId6"/>
    <p:sldId id="260" r:id="rId7"/>
    <p:sldId id="261" r:id="rId8"/>
    <p:sldId id="268" r:id="rId9"/>
    <p:sldId id="267" r:id="rId10"/>
    <p:sldId id="269" r:id="rId11"/>
    <p:sldId id="262" r:id="rId12"/>
    <p:sldId id="270" r:id="rId13"/>
    <p:sldId id="263" r:id="rId14"/>
    <p:sldId id="271" r:id="rId15"/>
    <p:sldId id="264" r:id="rId16"/>
    <p:sldId id="265" r:id="rId17"/>
    <p:sldId id="26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48E87-4D7D-4A81-B0F8-645FE0183A25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3F9E3-462F-423D-8310-6D5223D6B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99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F9E3-462F-423D-8310-6D5223D6B6A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997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F9E3-462F-423D-8310-6D5223D6B6A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805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F9E3-462F-423D-8310-6D5223D6B6A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878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F9E3-462F-423D-8310-6D5223D6B6A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839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F9E3-462F-423D-8310-6D5223D6B6A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545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F9E3-462F-423D-8310-6D5223D6B6A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990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43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750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17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533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25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008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536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141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90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2118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49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8538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986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834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0677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8746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9453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0010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47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8895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95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46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5725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1820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9102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4521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85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889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377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2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5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87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978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047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865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2F820C3-3465-4DB4-847E-B0C34484DD5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2B3B5-49F9-4EF8-9F16-92E7D1149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773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alleng.org/d/phys/phys311.htm" TargetMode="External"/><Relationship Id="rId3" Type="http://schemas.openxmlformats.org/officeDocument/2006/relationships/hyperlink" Target="https://alleng.org/d/phys/phys780.htm" TargetMode="External"/><Relationship Id="rId7" Type="http://schemas.openxmlformats.org/officeDocument/2006/relationships/hyperlink" Target="https://alleng.org/d/phys/phys783.htm" TargetMode="External"/><Relationship Id="rId2" Type="http://schemas.openxmlformats.org/officeDocument/2006/relationships/hyperlink" Target="https://alleng.org/d/phys/phys314.htm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alleng.org/d/phys/phys328.htm" TargetMode="External"/><Relationship Id="rId5" Type="http://schemas.openxmlformats.org/officeDocument/2006/relationships/hyperlink" Target="https://alleng.org/d/phys/phys303.htm" TargetMode="External"/><Relationship Id="rId4" Type="http://schemas.openxmlformats.org/officeDocument/2006/relationships/hyperlink" Target="https://alleng.org/d/phys/phys791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eznaika.pro/" TargetMode="External"/><Relationship Id="rId2" Type="http://schemas.openxmlformats.org/officeDocument/2006/relationships/hyperlink" Target="http://fipi.ru/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vk.com/fhys_oge" TargetMode="External"/><Relationship Id="rId5" Type="http://schemas.openxmlformats.org/officeDocument/2006/relationships/hyperlink" Target="https://phys-oge.sdamgia.ru/" TargetMode="External"/><Relationship Id="rId4" Type="http://schemas.openxmlformats.org/officeDocument/2006/relationships/hyperlink" Target="https://interneturok.ru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20036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ОГЭ по физике</a:t>
            </a:r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4</a:t>
            </a:r>
          </a:p>
          <a:p>
            <a:r>
              <a:rPr lang="ru-RU" sz="4400" b="1" i="1" dirty="0" smtClean="0"/>
              <a:t>Распознавание 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</a:t>
            </a:r>
            <a:r>
              <a:rPr lang="ru-RU" sz="4400" b="1" i="1" dirty="0" smtClean="0"/>
              <a:t> явлений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физики МБОУ «Средняя общеобразовательная школа № 43 им. Г.К. Жукова» г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Курска 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Гончарова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Ирина Геннадьевна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61258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840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         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таблице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9624154"/>
              </p:ext>
            </p:extLst>
          </p:nvPr>
        </p:nvGraphicFramePr>
        <p:xfrm>
          <a:off x="2943496" y="1828796"/>
          <a:ext cx="6548848" cy="1445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212"/>
                <a:gridCol w="1637212"/>
                <a:gridCol w="1637212"/>
                <a:gridCol w="1637212"/>
              </a:tblGrid>
              <a:tr h="7228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28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189" y="570411"/>
            <a:ext cx="10515600" cy="62875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Возьмём про­стой же­лез­ный гвоздь, об­мо­та­ем его про­во­ло­кой и под­клю­чим её к ба­та­рей­ке (рис. 1). Мы по­лу­чим _________ (А), маг­нит­ные свой­ства ко­то­ро­го можно на­блю­дать по при­тя­же­нию к нему сталь­ных гвоз­ди­ков. Для опре­де­ле­ния по­лю­сов маг­ни­та можно вос­поль­зо­вать­ся маг­нит­ной стрел­кой. Так, в точке А изоб­ражённого на рис. 2 со­ле­но­и­да на­хо­дит­ся _________ (Б). Также для опре­де­ле­ния _________ (В) маг­ни­та можно вос­поль­зо­вать­ся пра­ви­лом _________ (Г).</a:t>
            </a:r>
          </a:p>
          <a:p>
            <a:pPr marL="0" indent="0">
              <a:buNone/>
            </a:pP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Спи­сок слов и сло­во­со­че­та­ний: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по­сто­ян­ный по­ло­со­вой маг­нит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элек­тро­маг­нит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южный маг­нит­ный полюс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се­вер­ный маг­нит­ный полюс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пра­вой руки (бу­рав­чи­ка)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левой руки</a:t>
            </a:r>
          </a:p>
          <a:p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по­лю­сов               </a:t>
            </a:r>
          </a:p>
          <a:p>
            <a:endParaRPr lang="ru-RU" sz="2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8" y="2765242"/>
            <a:ext cx="3953691" cy="312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1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840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         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таблице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946612"/>
              </p:ext>
            </p:extLst>
          </p:nvPr>
        </p:nvGraphicFramePr>
        <p:xfrm>
          <a:off x="2943496" y="1828796"/>
          <a:ext cx="6548848" cy="1445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212"/>
                <a:gridCol w="1637212"/>
                <a:gridCol w="1637212"/>
                <a:gridCol w="1637212"/>
              </a:tblGrid>
              <a:tr h="7228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28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74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2446" y="365126"/>
            <a:ext cx="10291354" cy="110662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Рекомендуемая литература: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71749"/>
            <a:ext cx="10515600" cy="5016137"/>
          </a:xfrm>
        </p:spPr>
        <p:txBody>
          <a:bodyPr>
            <a:normAutofit/>
          </a:bodyPr>
          <a:lstStyle/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ОГЭ 2019. Физика. 10 тренировочных вариантов экзаменационных работ. </a:t>
            </a:r>
            <a:r>
              <a:rPr lang="ru-RU" alt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Пурышева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Н.С. 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(2018, 104с.)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ОГЭ 2019. Физика. Типовые тестовые задания. 14 вариантов заданий. </a:t>
            </a:r>
            <a:r>
              <a:rPr lang="ru-RU" alt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Камзеева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Е.Е.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(2019, 184с.)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ОГЭ 2019. Физика. 25 вариантов. </a:t>
            </a:r>
            <a:r>
              <a:rPr lang="ru-RU" alt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Лужанская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К.Р., Щербина А.В.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(2019, 176с.)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ОГЭ 2019. Физика. Тренажёр. Экспериментальные задания. Никифоров Г.Г., </a:t>
            </a:r>
            <a:r>
              <a:rPr lang="ru-RU" alt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Камзеева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Е.Е., </a:t>
            </a:r>
            <a:r>
              <a:rPr lang="ru-RU" alt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Демидовава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М.Ю.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(2019, 144с.)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ЕГЭ 2019. Физика. Готовимся к итоговой аттестации. </a:t>
            </a:r>
            <a:r>
              <a:rPr lang="ru-RU" alt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Пурышева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Н.С.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(2019, 168с.)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ОГЭ 2019. Физика. Решение задач. Зорин Н.И.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 (2018, 224с.)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ОГЭ 2019. Физика. Справочник. Степанова Г.Н., Лебедева И.Ю.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 (2019, 236с.)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 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495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986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 сайты: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3371"/>
            <a:ext cx="10515600" cy="478359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1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 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://fipi.ru/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https://neznaika.pro/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https://interneturok.ru/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https://phys-oge.sdamgia.ru/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https://vk.com/fhys_oge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91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4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marL="0" indent="0">
              <a:buNone/>
            </a:pPr>
            <a:endParaRPr lang="ru-RU" sz="4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Мои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контакты: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почта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gon4aro.irina2012 </a:t>
            </a:r>
            <a:r>
              <a:rPr lang="en-US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@yandex.ru</a:t>
            </a:r>
            <a:endParaRPr lang="ru-RU" sz="4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10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247445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учащихся  с методикой решения задач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распознаванию физических явлений из текста  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формате ОГЭ</a:t>
            </a:r>
            <a:endParaRPr lang="ru-RU" sz="3200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25190"/>
            <a:ext cx="10515600" cy="385177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Задачи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различные типы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№ 4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распознавание физических явлений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формата  ОГЭ 2020 года</a:t>
            </a:r>
            <a:endParaRPr lang="ru-RU" sz="3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умения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существенные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физических явлений,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читая текст и вставляя пропущенные слова и словосочетания</a:t>
            </a:r>
            <a:r>
              <a:rPr lang="ru-RU" sz="2400" i="1" dirty="0" smtClean="0"/>
              <a:t>;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9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0"/>
            <a:ext cx="10515600" cy="10386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754" y="0"/>
            <a:ext cx="11878491" cy="641821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Возьмём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сосуд, наполовину заполним водой и закроем крышкой. Наиболее быстрые молекулы воды, преодолев притяжение со стороны других молекул, выскакивают из воды и образуют пар над поверхностью воды. Этот процесс называется ________ (А) воды. С другой стороны, молекулы водяного пара, сталкиваясь друг с другом и с другими молекулами воздуха, случайным образом могут оказаться у поверхности воды и перейти обратно в жидкость. Это ________ (Б) пара. В конце концов, при данной температуре эти процессы взаимно компенсируются, то есть устанавливается состояние термодинамического равновесия. Водяной пар, находящийся в этом случае над поверхностью жидкости, называется ________ (В). Если температуру повысить, то скорость испарения увеличивается, и равновесие устанавливается при ________ (Г) плотности водяного пара (см. рисунок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слов и словосочетаний: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испарение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кипение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9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конденсация                  </a:t>
            </a:r>
            <a:endParaRPr lang="ru-RU" sz="9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сублимация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больший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меньший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насыщенный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поверхностный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равновесный</a:t>
            </a:r>
          </a:p>
          <a:p>
            <a:pPr marL="0" indent="0">
              <a:buNone/>
            </a:pPr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370" y="2908663"/>
            <a:ext cx="4023361" cy="352724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35277"/>
              </p:ext>
            </p:extLst>
          </p:nvPr>
        </p:nvGraphicFramePr>
        <p:xfrm>
          <a:off x="4345578" y="3553098"/>
          <a:ext cx="2607672" cy="798717"/>
        </p:xfrm>
        <a:graphic>
          <a:graphicData uri="http://schemas.openxmlformats.org/drawingml/2006/table">
            <a:tbl>
              <a:tblPr/>
              <a:tblGrid>
                <a:gridCol w="651918"/>
                <a:gridCol w="651918"/>
                <a:gridCol w="651918"/>
                <a:gridCol w="651918"/>
              </a:tblGrid>
              <a:tr h="448197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92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302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840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         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таблице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2580875"/>
              </p:ext>
            </p:extLst>
          </p:nvPr>
        </p:nvGraphicFramePr>
        <p:xfrm>
          <a:off x="2943496" y="1828796"/>
          <a:ext cx="6548848" cy="1445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212"/>
                <a:gridCol w="1637212"/>
                <a:gridCol w="1637212"/>
                <a:gridCol w="1637212"/>
              </a:tblGrid>
              <a:tr h="7228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28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30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160" y="34835"/>
            <a:ext cx="10515600" cy="21834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701" y="144009"/>
            <a:ext cx="11120845" cy="62614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изучения электрических свойств стержней, изготовленных из разных материалов (рис. 1), провели следующие опыты. Взяли два одинаковых электрометра. Первый зарядили от наэлектризованной палочки, а второй оставили незаряженным (рис. 2).</a:t>
            </a: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шары электрометров соединили друг с другом одним из стержней, показания приборов не изменились. Это объясняется тем, что материал этого стрежня является _________(А). Такие материалы _________(Б), поэтому второй электрометр остался незаряженным. 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шары электрометров соединили другим стержнем, стрелка незаряженного электрометра практически моментально отклонилась от вертикального положения. Это объясняется тем, что материал данного стержня является _________(В). В таких материалах имеются _________(Г), поэтому второй электрометр заряжается.</a:t>
            </a:r>
          </a:p>
          <a:p>
            <a:r>
              <a:rPr lang="ru-RU" sz="8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i="1" dirty="0"/>
              <a:t>1</a:t>
            </a:r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проводник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кристалл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диэлектрик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электризуются при соприкосновении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не проводят электрический заряд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свободные электрические заряды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связанные электрические заряды</a:t>
            </a:r>
          </a:p>
          <a:p>
            <a:pPr marL="0" indent="0">
              <a:buNone/>
            </a:pPr>
            <a:r>
              <a:rPr lang="ru-RU" sz="9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8000" b="1" dirty="0" smtClean="0"/>
              <a:t>               </a:t>
            </a:r>
            <a:endParaRPr lang="ru-RU" sz="8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5462" y="3796939"/>
            <a:ext cx="3403872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16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840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         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таблице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4902522"/>
              </p:ext>
            </p:extLst>
          </p:nvPr>
        </p:nvGraphicFramePr>
        <p:xfrm>
          <a:off x="2943496" y="1828796"/>
          <a:ext cx="6548848" cy="1445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212"/>
                <a:gridCol w="1637212"/>
                <a:gridCol w="1637212"/>
                <a:gridCol w="1637212"/>
              </a:tblGrid>
              <a:tr h="7228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28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160" y="34835"/>
            <a:ext cx="10515600" cy="21834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701" y="144009"/>
            <a:ext cx="11120845" cy="62614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изучения электрических свойств стержней, изготовленных из разных материалов (рис. 1), провели следующие опыты. Взяли два одинаковых электрометра. Первый зарядили от наэлектризованной палочки, а второй оставили незаряженным (рис. 2).</a:t>
            </a: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шары электрометров соединили друг с другом одним из стержней, показания приборов не изменились. Это объясняется тем, что материал этого стрежня является _________(А). Такие материалы _________(Б), поэтому второй электрометр остался незаряженным. 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шары электрометров соединили другим стержнем, стрелка незаряженного электрометра практически моментально отклонилась от вертикального положения. Это объясняется тем, что материал данного стержня является _________(В). В таких материалах имеются _________(Г), поэтому второй электрометр заряжается.</a:t>
            </a:r>
          </a:p>
          <a:p>
            <a:r>
              <a:rPr lang="ru-RU" sz="8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i="1" dirty="0"/>
              <a:t>1</a:t>
            </a:r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проводник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кристалл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диэлектрик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электризуются при соприкосновении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не проводят электрический заряд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свободные электрические заряды</a:t>
            </a:r>
          </a:p>
          <a:p>
            <a:r>
              <a:rPr lang="ru-RU" sz="9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связанные электрические заряды</a:t>
            </a:r>
          </a:p>
          <a:p>
            <a:pPr marL="0" indent="0">
              <a:buNone/>
            </a:pPr>
            <a:r>
              <a:rPr lang="ru-RU" sz="9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8000" b="1" dirty="0" smtClean="0"/>
              <a:t>               </a:t>
            </a:r>
            <a:endParaRPr lang="ru-RU" sz="8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5462" y="3796939"/>
            <a:ext cx="3403872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4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840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         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таблице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617071"/>
              </p:ext>
            </p:extLst>
          </p:nvPr>
        </p:nvGraphicFramePr>
        <p:xfrm>
          <a:off x="2943496" y="1828796"/>
          <a:ext cx="6548848" cy="1445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212"/>
                <a:gridCol w="1637212"/>
                <a:gridCol w="1637212"/>
                <a:gridCol w="1637212"/>
              </a:tblGrid>
              <a:tr h="7228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28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457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051" y="566056"/>
            <a:ext cx="10996749" cy="616566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опытов по изучению плавания тел Василий использовал стакан с пресной водой, поваренную соль и сырое яйцо. На рисунке представлено поведение яйца в зависимости от _________(А) соляного раствора в стакане. В стакане 3 плотность раствора была _________(Б). При увеличении плотности раствора сила тяжести, действующая на яйцо, _________(В), а выталкивающая сила _________(Г).</a:t>
            </a:r>
          </a:p>
          <a:p>
            <a:pPr marL="0" indent="0">
              <a:buNone/>
            </a:pP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слов: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максимальной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минимальной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концентрации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массы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увеличивается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уменьшается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не изменяется</a:t>
            </a:r>
          </a:p>
          <a:p>
            <a:pPr marL="0" indent="0"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554" y="2690812"/>
            <a:ext cx="2908663" cy="2412411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718065"/>
              </p:ext>
            </p:extLst>
          </p:nvPr>
        </p:nvGraphicFramePr>
        <p:xfrm>
          <a:off x="3770810" y="4589416"/>
          <a:ext cx="2629992" cy="1262744"/>
        </p:xfrm>
        <a:graphic>
          <a:graphicData uri="http://schemas.openxmlformats.org/drawingml/2006/table">
            <a:tbl>
              <a:tblPr/>
              <a:tblGrid>
                <a:gridCol w="657498"/>
                <a:gridCol w="657498"/>
                <a:gridCol w="657498"/>
                <a:gridCol w="657498"/>
              </a:tblGrid>
              <a:tr h="631372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372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545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94</TotalTime>
  <Words>860</Words>
  <Application>Microsoft Office PowerPoint</Application>
  <PresentationFormat>Широкоэкранный</PresentationFormat>
  <Paragraphs>150</Paragraphs>
  <Slides>15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Calibri</vt:lpstr>
      <vt:lpstr>Calibri Light</vt:lpstr>
      <vt:lpstr>Times New Roman</vt:lpstr>
      <vt:lpstr>Times New Roman</vt:lpstr>
      <vt:lpstr>Wingdings 2</vt:lpstr>
      <vt:lpstr>HDOfficeLightV0</vt:lpstr>
      <vt:lpstr>1_HDOfficeLightV0</vt:lpstr>
      <vt:lpstr>2_HDOfficeLightV0</vt:lpstr>
      <vt:lpstr>Подготовка к ОГЭ по физике</vt:lpstr>
      <vt:lpstr>   Цель: познакомить учащихся  с методикой решения задач  по распознаванию физических явлений из текста   в формате ОГЭ</vt:lpstr>
      <vt:lpstr>Презентация PowerPoint</vt:lpstr>
      <vt:lpstr>                                     Ответ  в таблице</vt:lpstr>
      <vt:lpstr>Презентация PowerPoint</vt:lpstr>
      <vt:lpstr>                                     Ответ  в таблице</vt:lpstr>
      <vt:lpstr>Презентация PowerPoint</vt:lpstr>
      <vt:lpstr>                                     Ответ  в таблице</vt:lpstr>
      <vt:lpstr>Презентация PowerPoint</vt:lpstr>
      <vt:lpstr>                                     Ответ  в таблице</vt:lpstr>
      <vt:lpstr>Презентация PowerPoint</vt:lpstr>
      <vt:lpstr>                                     Ответ  в таблице</vt:lpstr>
      <vt:lpstr>                Рекомендуемая литература:</vt:lpstr>
      <vt:lpstr>         Рекомендуемые  сайты: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ОГЭ по физике</dc:title>
  <dc:creator>Пользователь Windows</dc:creator>
  <cp:lastModifiedBy>Пользователь Windows</cp:lastModifiedBy>
  <cp:revision>19</cp:revision>
  <dcterms:created xsi:type="dcterms:W3CDTF">2019-11-18T15:57:24Z</dcterms:created>
  <dcterms:modified xsi:type="dcterms:W3CDTF">2019-12-02T13:33:56Z</dcterms:modified>
</cp:coreProperties>
</file>