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70" r:id="rId2"/>
    <p:sldId id="273" r:id="rId3"/>
    <p:sldId id="272" r:id="rId4"/>
    <p:sldId id="283" r:id="rId5"/>
    <p:sldId id="285" r:id="rId6"/>
    <p:sldId id="286" r:id="rId7"/>
    <p:sldId id="287" r:id="rId8"/>
    <p:sldId id="289" r:id="rId9"/>
    <p:sldId id="290" r:id="rId10"/>
    <p:sldId id="288" r:id="rId11"/>
    <p:sldId id="291" r:id="rId12"/>
    <p:sldId id="292" r:id="rId13"/>
    <p:sldId id="293" r:id="rId14"/>
    <p:sldId id="294" r:id="rId15"/>
    <p:sldId id="295" r:id="rId16"/>
    <p:sldId id="296" r:id="rId17"/>
    <p:sldId id="297" r:id="rId18"/>
  </p:sldIdLst>
  <p:sldSz cx="12192000" cy="6858000"/>
  <p:notesSz cx="6858000" cy="9144000"/>
  <p:embeddedFontLst>
    <p:embeddedFont>
      <p:font typeface="Neue Machina" charset="-52"/>
      <p:regular r:id="rId19"/>
    </p:embeddedFont>
    <p:embeddedFont>
      <p:font typeface="Druk Cyr" charset="-52"/>
      <p:regular r:id="rId20"/>
    </p:embeddedFont>
    <p:embeddedFont>
      <p:font typeface="Neue Machina Medium" charset="-52"/>
      <p:regular r:id="rId21"/>
    </p:embeddedFont>
    <p:embeddedFont>
      <p:font typeface="Calibri" pitchFamily="34" charset="0"/>
      <p:regular r:id="rId22"/>
      <p:bold r:id="rId23"/>
      <p:italic r:id="rId24"/>
      <p:boldItalic r:id="rId25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D46D"/>
    <a:srgbClr val="AA98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4" autoAdjust="0"/>
    <p:restoredTop sz="94660"/>
  </p:normalViewPr>
  <p:slideViewPr>
    <p:cSldViewPr snapToGrid="0">
      <p:cViewPr>
        <p:scale>
          <a:sx n="94" d="100"/>
          <a:sy n="94" d="100"/>
        </p:scale>
        <p:origin x="-384" y="-1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object 2"/>
          <p:cNvPicPr/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29" y="0"/>
            <a:ext cx="12191144" cy="6857519"/>
          </a:xfrm>
          <a:prstGeom prst="rect">
            <a:avLst/>
          </a:prstGeom>
        </p:spPr>
      </p:pic>
      <p:pic>
        <p:nvPicPr>
          <p:cNvPr id="67" name="object 4"/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30063" y="401338"/>
            <a:ext cx="2470867" cy="1309220"/>
          </a:xfrm>
          <a:prstGeom prst="rect">
            <a:avLst/>
          </a:prstGeom>
        </p:spPr>
      </p:pic>
      <p:sp>
        <p:nvSpPr>
          <p:cNvPr id="68" name="TextBox 67"/>
          <p:cNvSpPr txBox="1"/>
          <p:nvPr userDrawn="1"/>
        </p:nvSpPr>
        <p:spPr>
          <a:xfrm>
            <a:off x="9767645" y="206190"/>
            <a:ext cx="1293817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40" b="1" dirty="0"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940" b="1" dirty="0"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940" b="1" dirty="0"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940" dirty="0"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940" dirty="0"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</a:p>
        </p:txBody>
      </p:sp>
      <p:pic>
        <p:nvPicPr>
          <p:cNvPr id="69" name="Рисунок 6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5161" y="206190"/>
            <a:ext cx="714046" cy="769877"/>
          </a:xfrm>
          <a:prstGeom prst="rect">
            <a:avLst/>
          </a:prstGeom>
        </p:spPr>
      </p:pic>
      <p:pic>
        <p:nvPicPr>
          <p:cNvPr id="70" name="Рисунок 6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8852" y="229869"/>
            <a:ext cx="751767" cy="75552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7E39-D082-4585-A410-9684B872F275}" type="datetimeFigureOut">
              <a:rPr lang="ru-RU" smtClean="0"/>
              <a:t>01.08.2023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0D8C1-578F-4730-946C-B8C6776A2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37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ject 2"/>
          <p:cNvPicPr/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0064" y="6074415"/>
            <a:ext cx="5997903" cy="783103"/>
          </a:xfrm>
          <a:prstGeom prst="rect">
            <a:avLst/>
          </a:prstGeom>
        </p:spPr>
      </p:pic>
      <p:pic>
        <p:nvPicPr>
          <p:cNvPr id="9" name="object 3"/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114027" y="6074415"/>
            <a:ext cx="5997902" cy="783103"/>
          </a:xfrm>
          <a:prstGeom prst="rect">
            <a:avLst/>
          </a:prstGeom>
        </p:spPr>
      </p:pic>
      <p:pic>
        <p:nvPicPr>
          <p:cNvPr id="10" name="object 7"/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32506" y="590558"/>
            <a:ext cx="2844594" cy="151118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2978" y="205620"/>
            <a:ext cx="714046" cy="769877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9885035" y="228826"/>
            <a:ext cx="1293817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40" b="1" dirty="0"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940" b="1" dirty="0"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940" b="1" dirty="0"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940" dirty="0"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940" dirty="0"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8852" y="240665"/>
            <a:ext cx="751767" cy="75552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7E39-D082-4585-A410-9684B872F275}" type="datetimeFigureOut">
              <a:rPr lang="ru-RU" smtClean="0"/>
              <a:t>01.08.2023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0D8C1-578F-4730-946C-B8C6776A2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195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object 2"/>
          <p:cNvPicPr/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0064" y="6074415"/>
            <a:ext cx="5997903" cy="783103"/>
          </a:xfrm>
          <a:prstGeom prst="rect">
            <a:avLst/>
          </a:prstGeom>
        </p:spPr>
      </p:pic>
      <p:pic>
        <p:nvPicPr>
          <p:cNvPr id="14" name="object 3"/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114027" y="6074415"/>
            <a:ext cx="5997902" cy="783103"/>
          </a:xfrm>
          <a:prstGeom prst="rect">
            <a:avLst/>
          </a:prstGeom>
        </p:spPr>
      </p:pic>
      <p:pic>
        <p:nvPicPr>
          <p:cNvPr id="15" name="object 7"/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32506" y="590558"/>
            <a:ext cx="2844594" cy="151118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2978" y="205620"/>
            <a:ext cx="714046" cy="769877"/>
          </a:xfrm>
          <a:prstGeom prst="rect">
            <a:avLst/>
          </a:prstGeom>
        </p:spPr>
      </p:pic>
      <p:sp>
        <p:nvSpPr>
          <p:cNvPr id="17" name="TextBox 16"/>
          <p:cNvSpPr txBox="1"/>
          <p:nvPr userDrawn="1"/>
        </p:nvSpPr>
        <p:spPr>
          <a:xfrm>
            <a:off x="9885035" y="228826"/>
            <a:ext cx="1293817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40" b="1" dirty="0"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940" b="1" dirty="0"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940" b="1" dirty="0"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940" dirty="0"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940" dirty="0"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</a:p>
        </p:txBody>
      </p:sp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8852" y="240665"/>
            <a:ext cx="751767" cy="75552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7E39-D082-4585-A410-9684B872F275}" type="datetimeFigureOut">
              <a:rPr lang="ru-RU" smtClean="0"/>
              <a:t>01.08.2023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0D8C1-578F-4730-946C-B8C6776A2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766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ject 2"/>
          <p:cNvPicPr/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0064" y="6074415"/>
            <a:ext cx="5997903" cy="783103"/>
          </a:xfrm>
          <a:prstGeom prst="rect">
            <a:avLst/>
          </a:prstGeom>
        </p:spPr>
      </p:pic>
      <p:pic>
        <p:nvPicPr>
          <p:cNvPr id="8" name="object 3"/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114027" y="6074415"/>
            <a:ext cx="5997902" cy="783103"/>
          </a:xfrm>
          <a:prstGeom prst="rect">
            <a:avLst/>
          </a:prstGeom>
        </p:spPr>
      </p:pic>
      <p:pic>
        <p:nvPicPr>
          <p:cNvPr id="9" name="object 7"/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32506" y="590558"/>
            <a:ext cx="2844594" cy="151118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2978" y="205620"/>
            <a:ext cx="714046" cy="76987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9885035" y="228826"/>
            <a:ext cx="1293817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40" b="1" dirty="0"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940" b="1" dirty="0"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940" b="1" dirty="0"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940" dirty="0"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940" dirty="0"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</a:p>
        </p:txBody>
      </p:sp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8852" y="240665"/>
            <a:ext cx="751767" cy="75552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7E39-D082-4585-A410-9684B872F275}" type="datetimeFigureOut">
              <a:rPr lang="ru-RU" smtClean="0"/>
              <a:t>01.08.2023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0D8C1-578F-4730-946C-B8C6776A2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57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ject 2"/>
          <p:cNvPicPr/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0064" y="6074415"/>
            <a:ext cx="5997903" cy="783103"/>
          </a:xfrm>
          <a:prstGeom prst="rect">
            <a:avLst/>
          </a:prstGeom>
        </p:spPr>
      </p:pic>
      <p:pic>
        <p:nvPicPr>
          <p:cNvPr id="9" name="object 3"/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114027" y="6074415"/>
            <a:ext cx="5997902" cy="783103"/>
          </a:xfrm>
          <a:prstGeom prst="rect">
            <a:avLst/>
          </a:prstGeom>
        </p:spPr>
      </p:pic>
      <p:pic>
        <p:nvPicPr>
          <p:cNvPr id="10" name="object 7"/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32506" y="590558"/>
            <a:ext cx="2844594" cy="151118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2978" y="205620"/>
            <a:ext cx="714046" cy="769877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9885035" y="228826"/>
            <a:ext cx="1293817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40" b="1" dirty="0"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940" b="1" dirty="0"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940" b="1" dirty="0"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940" dirty="0"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940" dirty="0"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8852" y="240665"/>
            <a:ext cx="751767" cy="75552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7E39-D082-4585-A410-9684B872F275}" type="datetimeFigureOut">
              <a:rPr lang="ru-RU" smtClean="0"/>
              <a:t>01.08.2023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0D8C1-578F-4730-946C-B8C6776A2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157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ject 2"/>
          <p:cNvPicPr/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0064" y="6074415"/>
            <a:ext cx="5997903" cy="783103"/>
          </a:xfrm>
          <a:prstGeom prst="rect">
            <a:avLst/>
          </a:prstGeom>
        </p:spPr>
      </p:pic>
      <p:pic>
        <p:nvPicPr>
          <p:cNvPr id="11" name="object 3"/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114027" y="6074415"/>
            <a:ext cx="5997902" cy="783103"/>
          </a:xfrm>
          <a:prstGeom prst="rect">
            <a:avLst/>
          </a:prstGeom>
        </p:spPr>
      </p:pic>
      <p:pic>
        <p:nvPicPr>
          <p:cNvPr id="12" name="object 7"/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32506" y="590558"/>
            <a:ext cx="2844594" cy="151118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2978" y="205620"/>
            <a:ext cx="714046" cy="769877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9885035" y="228826"/>
            <a:ext cx="1293817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40" b="1" dirty="0"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940" b="1" dirty="0"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940" b="1" dirty="0"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940" dirty="0"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940" dirty="0"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</a:p>
        </p:txBody>
      </p:sp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8852" y="240665"/>
            <a:ext cx="751767" cy="75552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7E39-D082-4585-A410-9684B872F275}" type="datetimeFigureOut">
              <a:rPr lang="ru-RU" smtClean="0"/>
              <a:t>01.08.2023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0D8C1-578F-4730-946C-B8C6776A2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206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ject 2"/>
          <p:cNvPicPr/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0064" y="6074415"/>
            <a:ext cx="5997903" cy="783103"/>
          </a:xfrm>
          <a:prstGeom prst="rect">
            <a:avLst/>
          </a:prstGeom>
        </p:spPr>
      </p:pic>
      <p:pic>
        <p:nvPicPr>
          <p:cNvPr id="13" name="object 3"/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114027" y="6074415"/>
            <a:ext cx="5997902" cy="783103"/>
          </a:xfrm>
          <a:prstGeom prst="rect">
            <a:avLst/>
          </a:prstGeom>
        </p:spPr>
      </p:pic>
      <p:pic>
        <p:nvPicPr>
          <p:cNvPr id="14" name="object 7"/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32506" y="590558"/>
            <a:ext cx="2844594" cy="151118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2978" y="205620"/>
            <a:ext cx="714046" cy="769877"/>
          </a:xfrm>
          <a:prstGeom prst="rect">
            <a:avLst/>
          </a:prstGeom>
        </p:spPr>
      </p:pic>
      <p:sp>
        <p:nvSpPr>
          <p:cNvPr id="16" name="TextBox 15"/>
          <p:cNvSpPr txBox="1"/>
          <p:nvPr userDrawn="1"/>
        </p:nvSpPr>
        <p:spPr>
          <a:xfrm>
            <a:off x="9885035" y="228826"/>
            <a:ext cx="1293817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40" b="1" dirty="0"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940" b="1" dirty="0"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940" b="1" dirty="0"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940" dirty="0"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940" dirty="0"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</a:p>
        </p:txBody>
      </p:sp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8852" y="240665"/>
            <a:ext cx="751767" cy="75552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7E39-D082-4585-A410-9684B872F275}" type="datetimeFigureOut">
              <a:rPr lang="ru-RU" smtClean="0"/>
              <a:t>01.08.2023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0D8C1-578F-4730-946C-B8C6776A2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092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ject 2"/>
          <p:cNvPicPr/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0064" y="6074415"/>
            <a:ext cx="5997903" cy="783103"/>
          </a:xfrm>
          <a:prstGeom prst="rect">
            <a:avLst/>
          </a:prstGeom>
        </p:spPr>
      </p:pic>
      <p:pic>
        <p:nvPicPr>
          <p:cNvPr id="6" name="object 3"/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114027" y="6074415"/>
            <a:ext cx="5997902" cy="783103"/>
          </a:xfrm>
          <a:prstGeom prst="rect">
            <a:avLst/>
          </a:prstGeom>
        </p:spPr>
      </p:pic>
      <p:pic>
        <p:nvPicPr>
          <p:cNvPr id="7" name="object 7"/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32506" y="590558"/>
            <a:ext cx="2844594" cy="151118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2978" y="205620"/>
            <a:ext cx="714046" cy="769877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9885035" y="228826"/>
            <a:ext cx="1293817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40" b="1" dirty="0"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940" b="1" dirty="0"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940" b="1" dirty="0"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940" dirty="0"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940" dirty="0"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8852" y="240665"/>
            <a:ext cx="751767" cy="755526"/>
          </a:xfrm>
          <a:prstGeom prst="rect">
            <a:avLst/>
          </a:prstGeom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7E39-D082-4585-A410-9684B872F275}" type="datetimeFigureOut">
              <a:rPr lang="ru-RU" smtClean="0"/>
              <a:t>01.08.2023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0D8C1-578F-4730-946C-B8C6776A2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815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7E39-D082-4585-A410-9684B872F275}" type="datetimeFigureOut">
              <a:rPr lang="ru-RU" smtClean="0"/>
              <a:t>01.08.2023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0D8C1-578F-4730-946C-B8C6776A2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720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ject 2"/>
          <p:cNvPicPr/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0064" y="6074415"/>
            <a:ext cx="5997903" cy="783103"/>
          </a:xfrm>
          <a:prstGeom prst="rect">
            <a:avLst/>
          </a:prstGeom>
        </p:spPr>
      </p:pic>
      <p:pic>
        <p:nvPicPr>
          <p:cNvPr id="9" name="object 3"/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114027" y="6074415"/>
            <a:ext cx="5997902" cy="783103"/>
          </a:xfrm>
          <a:prstGeom prst="rect">
            <a:avLst/>
          </a:prstGeom>
        </p:spPr>
      </p:pic>
      <p:pic>
        <p:nvPicPr>
          <p:cNvPr id="10" name="object 7"/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32506" y="590558"/>
            <a:ext cx="2844594" cy="151118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2978" y="205620"/>
            <a:ext cx="714046" cy="769877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9885035" y="228826"/>
            <a:ext cx="1293817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40" b="1" dirty="0"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940" b="1" dirty="0"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940" b="1" dirty="0"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940" dirty="0"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940" dirty="0"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8852" y="240665"/>
            <a:ext cx="751767" cy="75552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7E39-D082-4585-A410-9684B872F275}" type="datetimeFigureOut">
              <a:rPr lang="ru-RU" smtClean="0"/>
              <a:t>01.08.2023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0D8C1-578F-4730-946C-B8C6776A2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437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F7E39-D082-4585-A410-9684B872F275}" type="datetimeFigureOut">
              <a:rPr lang="ru-RU" smtClean="0"/>
              <a:t>01.08.2023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20D8C1-578F-4730-946C-B8C6776A2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652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6" r:id="rId9"/>
    <p:sldLayoutId id="2147483657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Neue Machina Medium" panose="00000600000000000000" pitchFamily="2" charset="-52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>
              <a:lumMod val="6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preobrajenie.68edu.ru/index.php/deyatelnost-tsentra/innovatsii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686" y="183466"/>
            <a:ext cx="918613" cy="9904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64299" y="317473"/>
            <a:ext cx="1245686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40" b="1" dirty="0"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940" b="1" dirty="0"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940" b="1" dirty="0"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940" dirty="0"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940" dirty="0"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9985" y="239289"/>
            <a:ext cx="967141" cy="971977"/>
          </a:xfrm>
          <a:prstGeom prst="rect">
            <a:avLst/>
          </a:prstGeom>
        </p:spPr>
      </p:pic>
      <p:sp>
        <p:nvSpPr>
          <p:cNvPr id="10" name="Развитие  сегмента  зубных паст"/>
          <p:cNvSpPr txBox="1"/>
          <p:nvPr/>
        </p:nvSpPr>
        <p:spPr>
          <a:xfrm>
            <a:off x="508000" y="2885728"/>
            <a:ext cx="5323839" cy="12146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algn="ctr">
              <a:lnSpc>
                <a:spcPct val="70000"/>
              </a:lnSpc>
              <a:defRPr sz="11600">
                <a:solidFill>
                  <a:schemeClr val="accent1">
                    <a:lumOff val="16847"/>
                  </a:schemeClr>
                </a:solidFill>
                <a:latin typeface="Muller Bold"/>
                <a:ea typeface="Muller Bold"/>
                <a:cs typeface="Muller Bold"/>
                <a:sym typeface="Muller Bold"/>
              </a:defRPr>
            </a:pPr>
            <a:r>
              <a:rPr lang="ru-RU" sz="5400" dirty="0" smtClean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ВИФЛЕЕМСКАЯ  ЗВЕЗДА  - 2023</a:t>
            </a:r>
            <a:endParaRPr sz="5400" dirty="0">
              <a:solidFill>
                <a:schemeClr val="accent4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1" name="Еще больше  новых брендов"/>
          <p:cNvSpPr txBox="1"/>
          <p:nvPr/>
        </p:nvSpPr>
        <p:spPr>
          <a:xfrm>
            <a:off x="203200" y="4351538"/>
            <a:ext cx="6126480" cy="14947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274320" lvl="0" algn="ctr">
              <a:spcBef>
                <a:spcPct val="20000"/>
              </a:spcBef>
              <a:buClr>
                <a:srgbClr val="31B6FD"/>
              </a:buClr>
              <a:buSzPct val="100000"/>
              <a:tabLst>
                <a:tab pos="449580" algn="l"/>
              </a:tabLst>
            </a:pPr>
            <a:r>
              <a:rPr lang="ru-RU" sz="17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</a:rPr>
              <a:t>Межрегиональный </a:t>
            </a:r>
            <a:r>
              <a:rPr lang="ru-RU" sz="17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</a:rPr>
              <a:t>конкурс «Лучшая образовательная организация </a:t>
            </a:r>
            <a:r>
              <a:rPr lang="ru-RU" sz="17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</a:rPr>
              <a:t>по </a:t>
            </a:r>
            <a:r>
              <a:rPr lang="ru-RU" sz="17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</a:rPr>
              <a:t>формированию системы духовно-нравственного развития и воспитания детей и молодежи </a:t>
            </a:r>
            <a:r>
              <a:rPr lang="ru-RU" sz="17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</a:rPr>
              <a:t>«</a:t>
            </a:r>
            <a:r>
              <a:rPr lang="ru-RU" sz="17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</a:rPr>
              <a:t>Вифлеемская звезда</a:t>
            </a:r>
            <a:r>
              <a:rPr lang="ru-RU" sz="17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</a:rPr>
              <a:t>»</a:t>
            </a:r>
            <a:endParaRPr lang="ru-RU" sz="1700" b="1" dirty="0">
              <a:solidFill>
                <a:schemeClr val="accent2">
                  <a:lumMod val="75000"/>
                </a:schemeClr>
              </a:solidFill>
              <a:latin typeface="Times New Roman"/>
              <a:ea typeface="Times New Roman"/>
            </a:endParaRPr>
          </a:p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  <a:latin typeface="Muller Light"/>
                <a:ea typeface="Muller Light"/>
                <a:cs typeface="Muller Light"/>
                <a:sym typeface="Muller Light"/>
              </a:defRPr>
            </a:pPr>
            <a:endParaRPr sz="2800" dirty="0">
              <a:solidFill>
                <a:schemeClr val="accent4">
                  <a:lumMod val="50000"/>
                </a:schemeClr>
              </a:solidFill>
              <a:latin typeface="Neue Machina Medium" panose="00000600000000000000" pitchFamily="2" charset="-5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78542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87755"/>
          </a:xfrm>
        </p:spPr>
        <p:txBody>
          <a:bodyPr/>
          <a:lstStyle/>
          <a:p>
            <a:r>
              <a:rPr lang="ru-RU" dirty="0" smtClean="0"/>
              <a:t>                                                  2) ИНФОРМАЦИЯ 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449" y="359838"/>
            <a:ext cx="2852031" cy="32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86480" y="1652904"/>
            <a:ext cx="829056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о сети социальных партнеров, представителей епархий РПЦ, взаимодействующих с образовательной  организацией в реализации программ по духовно-нравственному просвещению и воспитанию (наличие договора   о взаимодействии с социальными партнерами, приходами епархий РПЦ, воскресными школами, договор с родителями);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о кадровом потенциале образовательной организации;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о разработанном в образовательной организации программно-методическом обеспечении системы духовно-нравственного развития и воспитания (учебно-методические комплекты, образовательные программы, дидактические материалы, методические разработки по педагогическому сопровождению родителей, дополнительные образовательные программы и т.д.);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о социальных проектах  духовно-нравственной направленности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(краткая аннотация).</a:t>
            </a:r>
          </a:p>
        </p:txBody>
      </p:sp>
    </p:spTree>
    <p:extLst>
      <p:ext uri="{BB962C8B-B14F-4D97-AF65-F5344CB8AC3E}">
        <p14:creationId xmlns:p14="http://schemas.microsoft.com/office/powerpoint/2010/main" val="37985338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87755"/>
          </a:xfrm>
        </p:spPr>
        <p:txBody>
          <a:bodyPr/>
          <a:lstStyle/>
          <a:p>
            <a:r>
              <a:rPr lang="ru-RU" dirty="0" smtClean="0"/>
              <a:t>                                                  </a:t>
            </a:r>
            <a:r>
              <a:rPr lang="ru-RU" sz="3600" dirty="0" smtClean="0"/>
              <a:t>СОДЕРЖАНИЕ   </a:t>
            </a:r>
            <a:r>
              <a:rPr lang="ru-RU" sz="3600" dirty="0"/>
              <a:t>КОНКУРСНЫХ  МАТЕРИАЛОВ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449" y="359838"/>
            <a:ext cx="2852031" cy="32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97680" y="2243296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Компьютерная презентация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деятельности образовательной организации в области духовно-нравственного образования и воспитания.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5)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Подборка фотографий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(которые должны быть содержательны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подписаны,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указанием года)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1745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8775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                           </a:t>
            </a:r>
            <a:r>
              <a:rPr lang="ru-RU" dirty="0"/>
              <a:t> Технические требования к </a:t>
            </a:r>
            <a:r>
              <a:rPr lang="ru-RU" dirty="0" smtClean="0"/>
              <a:t>оформлению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                                                  </a:t>
            </a:r>
            <a:r>
              <a:rPr lang="ru-RU" dirty="0"/>
              <a:t>конкурсных материалов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449" y="359838"/>
            <a:ext cx="2852031" cy="32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616960" y="1432015"/>
            <a:ext cx="801624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 Материалы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Конкурс принимаются в печатном и электронном виде на электронных носителях (CD-R/DVD-R диски), текстовые документы оформляются на основе использования текстового редактора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Microsoft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Office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2007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2010),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презентационные –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Power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Point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2007 (2010);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2. Формат страницы: А 4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      3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Все поля страницы по 2 см.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4. Гарнитура (тип шрифта) – "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Times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New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Roman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", кегль (размер шрифта) - 14-й.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5. Междустрочный интервал - одинарный.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6. Заголовки должны быть отделены от предыдущего и последующего текста отбивками (пустыми строками).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7. Разрешается использовать только следующие средства выделения текста: полужирный шрифт, курсив, подчеркнутый шрифт. Другие средства форматирования не допускаются. В таблицах следует использовать только один стиль границ - сплошную линию.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8. При оформлении документа не рекомендуется использовать: колонтитулы, сноски, внедренные объекты, фреймы (надписи), рамки и заливки, объекты, нарисованные средствами MS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Word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диске могут быть записаны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 файлы </a:t>
            </a:r>
            <a:r>
              <a:rPr lang="ru-RU" sz="1400" dirty="0">
                <a:latin typeface="Times New Roman"/>
                <a:ea typeface="Times New Roman"/>
              </a:rPr>
              <a:t>MS </a:t>
            </a:r>
            <a:r>
              <a:rPr lang="ru-RU" sz="1400" dirty="0" err="1" smtClean="0">
                <a:latin typeface="Times New Roman"/>
                <a:ea typeface="Times New Roman"/>
              </a:rPr>
              <a:t>Word</a:t>
            </a:r>
            <a:r>
              <a:rPr lang="ru-RU" sz="1400" dirty="0" smtClean="0">
                <a:latin typeface="Times New Roman"/>
                <a:ea typeface="Times New Roman"/>
              </a:rPr>
              <a:t>, 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мультимедийная 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презентация (объём не более 25 Мб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);  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рисунки в формате JPG или GIF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  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файлы, содержащие фотографии должны иметь расширение JPG.</a:t>
            </a:r>
          </a:p>
          <a:p>
            <a:pPr lvl="0"/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ПРИЛОЖЕНИЕ 3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57794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87755"/>
          </a:xfrm>
        </p:spPr>
        <p:txBody>
          <a:bodyPr/>
          <a:lstStyle/>
          <a:p>
            <a:r>
              <a:rPr lang="ru-RU" dirty="0" smtClean="0"/>
              <a:t>                                                  структура  </a:t>
            </a:r>
            <a:r>
              <a:rPr lang="ru-RU" dirty="0"/>
              <a:t>конкурсных материалов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449" y="359838"/>
            <a:ext cx="2852031" cy="32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810000" y="1704261"/>
            <a:ext cx="796544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Титульный лист (н</a:t>
            </a:r>
            <a:r>
              <a:rPr lang="ru-RU" dirty="0" smtClean="0">
                <a:latin typeface="Times New Roman"/>
                <a:ea typeface="Times New Roman"/>
              </a:rPr>
              <a:t>аименование </a:t>
            </a:r>
            <a:r>
              <a:rPr lang="ru-RU" dirty="0">
                <a:latin typeface="Times New Roman"/>
                <a:ea typeface="Times New Roman"/>
              </a:rPr>
              <a:t>образовательного учреждения, ФИО авторов, контактная </a:t>
            </a:r>
            <a:r>
              <a:rPr lang="ru-RU" dirty="0" smtClean="0">
                <a:latin typeface="Times New Roman"/>
                <a:ea typeface="Times New Roman"/>
              </a:rPr>
              <a:t>информация)</a:t>
            </a:r>
          </a:p>
          <a:p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II. </a:t>
            </a:r>
            <a:r>
              <a:rPr lang="ru-RU" dirty="0" smtClean="0">
                <a:latin typeface="Times New Roman"/>
                <a:ea typeface="Times New Roman"/>
              </a:rPr>
              <a:t>Представление</a:t>
            </a:r>
          </a:p>
          <a:p>
            <a:pPr lvl="0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III.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Вводная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часть (актуальность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социокультурные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другие особенности образовательной организации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  миссия,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цели и задачи образовательного учреждения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  место и роль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духовно-нравственного компонента в образовательной программе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организации)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Содержательная часть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содержание программы,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ключевые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действия, направленные на реализацию поставленных целей и задач.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Приложения ( нормативно-правовые акты: локальные акты и договоры с социальными партнерами, аннотации проектов,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фото)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29462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2241"/>
            <a:ext cx="10515600" cy="9855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       критерии оценки конкурсных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материалов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449" y="359838"/>
            <a:ext cx="2852031" cy="32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5602151"/>
              </p:ext>
            </p:extLst>
          </p:nvPr>
        </p:nvGraphicFramePr>
        <p:xfrm>
          <a:off x="3655640" y="1137920"/>
          <a:ext cx="8333160" cy="5608501"/>
        </p:xfrm>
        <a:graphic>
          <a:graphicData uri="http://schemas.openxmlformats.org/drawingml/2006/table">
            <a:tbl>
              <a:tblPr firstRow="1" firstCol="1" bandRow="1"/>
              <a:tblGrid>
                <a:gridCol w="1962840"/>
                <a:gridCol w="6370320"/>
              </a:tblGrid>
              <a:tr h="1805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/>
                          <a:ea typeface="Times New Roman"/>
                        </a:rPr>
                        <a:t>Критерии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815" marR="5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/>
                          <a:ea typeface="Times New Roman"/>
                        </a:rPr>
                        <a:t>Показатели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815" marR="5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80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Нормативное правовое обеспечение реализации программы духовно-нравственного развития и воспитания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815" marR="5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1. Все направления деятельности по духовно-нравственному развитию и воспитанию образовательной организации закреплены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внутришкольными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локальными актами, а также договорами с социальными партнерами, с приходами епархий РПЦ, воскресными школами – 2 балла;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2. Имеются локальные акты образовательной организации, регламентирующие деятельность по духовно-нравственному развитию и воспитанию, - 1 балл;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3. Не представлена нормативная правовая база – 0 баллов.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815" marR="5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227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Духовно-нравственный компонент в образовательной программе организации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815" marR="5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1. Представлен через вариативную систему деятельности: урочную, внеурочную, дополнительное образование – 3 балла;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2. Представлен двумя видами деятельности - 2 балла;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3. Представлен одним видом деятельности - 1 балл;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4. Не представлен - 0 баллов.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51815" marR="5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76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Кадровый потенциал образовательной организации 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51815" marR="5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1. Наличие педагогов, имеющих образование, полученное на базе кафедры факультета православной теологии и религиозных организаций РПЦ – 3 балла; 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2. Наличие педагогов, прошедших подготовку и курсы повышения квалификации на базе региональных, федеральных институтов, академий, университетов по духовно-нравственной направленности и реализующих 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3.Наличие педагогов, прошедших подготовку и курсы повышения квалификации на базе региональных, федеральных институтов, академий, университетов по духовно-нравственной направленности, но не участвующих в реализации данного компонента - 1 балл; 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4.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Отсутствие подготовленных    кадров – 0 баллов.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1815" marR="518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97411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8775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       критерии оценки конкурсных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материалов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449" y="359838"/>
            <a:ext cx="2852031" cy="32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5866817"/>
              </p:ext>
            </p:extLst>
          </p:nvPr>
        </p:nvGraphicFramePr>
        <p:xfrm>
          <a:off x="3586480" y="1524000"/>
          <a:ext cx="8199120" cy="4512564"/>
        </p:xfrm>
        <a:graphic>
          <a:graphicData uri="http://schemas.openxmlformats.org/drawingml/2006/table">
            <a:tbl>
              <a:tblPr firstRow="1" firstCol="1" bandRow="1"/>
              <a:tblGrid>
                <a:gridCol w="2570480"/>
                <a:gridCol w="5628640"/>
              </a:tblGrid>
              <a:tr h="23337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Учебно-методическое обеспечение реализации: программ духовно-нравственного развития и воспитания и учебно-методических пособий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38390" marR="383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1. Использование в образовательном процессе учебно-методических комплексов, образовательных программ, прошедших экспертизу и лицензирование (имеющие гриф Синодального отдела религиозного образования и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катехизации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или входящие в федеральный перечень учебников) – 3 балла; 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2. Наличие собственных методических разработок по духовно-нравственной направленности прошедших экспертизу в религиозных образовательных организациях РПЦ– 2 балла; 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3. Наличие методических разработок по духовно-нравственной направленности не прошедшие экспертизу – 1 балл 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</a:rPr>
                        <a:t>. Отсутствие методического сопровождения – 0 баллов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8390" marR="383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0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Духовно-просветительская деятельность образовательной 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организации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8390" marR="383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1. Участие в конкурсах, фестивалях, олимпиадах, чтениях и экспериментальной деятельности на федеральном и межрегиональном уровнях по духовно-нравственной направленности – 3 балла;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2. Участие в конкурсах, фестивалях, олимпиадах, чтениях и экспериментальной деятельности на муниципальном и региональном уровнях по духовно-нравственной направленности – 2 балла;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3. Участие в конкурсах, фестивалях, олимпиадах, чтениях и экспериментальной деятельности на школьном и муниципальном уровнях по духовно-нравственной направленности – 1 балл;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4. Не прослеживается участие в инновационном движении – 0 баллов.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38390" marR="383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2569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8775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       критерии оценки конкурсных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материалов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449" y="359838"/>
            <a:ext cx="2852031" cy="32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8460399"/>
              </p:ext>
            </p:extLst>
          </p:nvPr>
        </p:nvGraphicFramePr>
        <p:xfrm>
          <a:off x="3667760" y="1767840"/>
          <a:ext cx="7955280" cy="4074160"/>
        </p:xfrm>
        <a:graphic>
          <a:graphicData uri="http://schemas.openxmlformats.org/drawingml/2006/table">
            <a:tbl>
              <a:tblPr firstRow="1" firstCol="1" bandRow="1"/>
              <a:tblGrid>
                <a:gridCol w="2855861"/>
                <a:gridCol w="5099419"/>
              </a:tblGrid>
              <a:tr h="29573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Социальное партнерство 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(возможные партнеры: родители, представители епархий РПЦ, учреждения социальной сферы, представители государственной власти 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и общественных 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организаций и др.)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1. Сеть социальных партнеров, взаимодействующих с образовательной организацией в реализации программ духовно-нравственного развития и воспитания, – 2 балла;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2. Взаимодействие осуществляется только с одним из социальных партнеров – 1 балл;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3. Реализация программ осуществляется только внутренними ресурсами учреждений – 0 баллов.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67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Духовно-образовательная 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среда в образовательной организации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1. Наличие кабинета православной культуры или ДНВ – 2 балла; 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2. Наличие уголка православной культуры – 1 балл; 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</a:rPr>
                        <a:t>3. Отсутствие кабинета православной культуры или ДНВ – 0 баллов.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47501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8775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           контакты  и консультации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449" y="359838"/>
            <a:ext cx="2852031" cy="32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21760" y="2006938"/>
            <a:ext cx="74879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/>
                <a:ea typeface="Times New Roman"/>
              </a:rPr>
              <a:t>Конкурсные работы, оформленные в соответствии с установленными требованиями </a:t>
            </a:r>
            <a:r>
              <a:rPr lang="ru-RU" sz="2400" dirty="0" smtClean="0">
                <a:latin typeface="Times New Roman"/>
                <a:ea typeface="Times New Roman"/>
              </a:rPr>
              <a:t>должны </a:t>
            </a:r>
            <a:r>
              <a:rPr lang="ru-RU" sz="2400" dirty="0">
                <a:latin typeface="Times New Roman"/>
                <a:ea typeface="Times New Roman"/>
              </a:rPr>
              <a:t>быть представлены участниками в адрес конкурсной комиссии в электронном и бумажном виде (305004, г. Курск, ул. Садовая, 31, </a:t>
            </a:r>
            <a:r>
              <a:rPr lang="ru-RU" sz="2400" dirty="0" err="1">
                <a:latin typeface="Times New Roman"/>
                <a:ea typeface="Times New Roman"/>
              </a:rPr>
              <a:t>каб</a:t>
            </a:r>
            <a:r>
              <a:rPr lang="ru-RU" sz="2400" dirty="0">
                <a:latin typeface="Times New Roman"/>
                <a:ea typeface="Times New Roman"/>
              </a:rPr>
              <a:t>. 10, </a:t>
            </a:r>
            <a:endParaRPr lang="ru-RU" sz="2400" dirty="0" smtClean="0">
              <a:latin typeface="Times New Roman"/>
              <a:ea typeface="Times New Roman"/>
            </a:endParaRPr>
          </a:p>
          <a:p>
            <a:r>
              <a:rPr lang="ru-RU" sz="2400" dirty="0" smtClean="0">
                <a:latin typeface="Times New Roman"/>
                <a:ea typeface="Times New Roman"/>
              </a:rPr>
              <a:t>тел</a:t>
            </a:r>
            <a:r>
              <a:rPr lang="ru-RU" sz="2400" dirty="0">
                <a:latin typeface="Times New Roman"/>
                <a:ea typeface="Times New Roman"/>
              </a:rPr>
              <a:t>. для справок 70-78-84, </a:t>
            </a:r>
            <a:endParaRPr lang="ru-RU" sz="2400" dirty="0" smtClean="0">
              <a:latin typeface="Times New Roman"/>
              <a:ea typeface="Times New Roman"/>
            </a:endParaRPr>
          </a:p>
          <a:p>
            <a:r>
              <a:rPr lang="ru-RU" sz="2400" dirty="0" smtClean="0">
                <a:latin typeface="Times New Roman"/>
                <a:ea typeface="Times New Roman"/>
              </a:rPr>
              <a:t>Моргунова </a:t>
            </a:r>
            <a:r>
              <a:rPr lang="ru-RU" sz="2400" dirty="0">
                <a:latin typeface="Times New Roman"/>
                <a:ea typeface="Times New Roman"/>
              </a:rPr>
              <a:t>Ираида </a:t>
            </a:r>
            <a:r>
              <a:rPr lang="ru-RU" sz="2400" dirty="0" smtClean="0">
                <a:latin typeface="Times New Roman"/>
                <a:ea typeface="Times New Roman"/>
              </a:rPr>
              <a:t>Алексеевна (до 04.08 и с 03.09.2023) </a:t>
            </a:r>
          </a:p>
          <a:p>
            <a:r>
              <a:rPr lang="ru-RU" sz="2400" dirty="0" err="1" smtClean="0">
                <a:latin typeface="Times New Roman"/>
                <a:ea typeface="Times New Roman"/>
              </a:rPr>
              <a:t>Баркалова</a:t>
            </a:r>
            <a:r>
              <a:rPr lang="ru-RU" sz="2400" dirty="0" smtClean="0">
                <a:latin typeface="Times New Roman"/>
                <a:ea typeface="Times New Roman"/>
              </a:rPr>
              <a:t> </a:t>
            </a:r>
            <a:r>
              <a:rPr lang="ru-RU" sz="2400">
                <a:latin typeface="Times New Roman"/>
                <a:ea typeface="Times New Roman"/>
              </a:rPr>
              <a:t>Галина </a:t>
            </a:r>
            <a:r>
              <a:rPr lang="ru-RU" sz="2400" smtClean="0">
                <a:latin typeface="Times New Roman"/>
                <a:ea typeface="Times New Roman"/>
              </a:rPr>
              <a:t>Владимировна ( 07.08 - 31.08.2023)</a:t>
            </a:r>
            <a:endParaRPr lang="ru-RU" sz="2400" dirty="0" smtClean="0">
              <a:latin typeface="Times New Roman"/>
              <a:ea typeface="Times New Roman"/>
            </a:endParaRPr>
          </a:p>
          <a:p>
            <a:endParaRPr lang="ru-RU" sz="2400" dirty="0">
              <a:latin typeface="Times New Roman"/>
            </a:endParaRPr>
          </a:p>
          <a:p>
            <a:r>
              <a:rPr lang="ru-RU" sz="2400" b="1" dirty="0" smtClean="0">
                <a:latin typeface="Times New Roman"/>
              </a:rPr>
              <a:t>СПАСИБО ЗА ВНИМАНИЕ</a:t>
            </a:r>
            <a:r>
              <a:rPr lang="ru-RU" sz="2400" dirty="0" smtClean="0">
                <a:latin typeface="Times New Roman"/>
              </a:rPr>
              <a:t>!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4820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Фигура"/>
          <p:cNvSpPr/>
          <p:nvPr/>
        </p:nvSpPr>
        <p:spPr>
          <a:xfrm>
            <a:off x="-130773" y="2193"/>
            <a:ext cx="10930152" cy="68553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" y="0"/>
                </a:moveTo>
                <a:lnTo>
                  <a:pt x="13688" y="0"/>
                </a:lnTo>
                <a:lnTo>
                  <a:pt x="21600" y="21600"/>
                </a:lnTo>
                <a:lnTo>
                  <a:pt x="0" y="21600"/>
                </a:lnTo>
                <a:lnTo>
                  <a:pt x="192" y="0"/>
                </a:lnTo>
                <a:close/>
              </a:path>
            </a:pathLst>
          </a:custGeom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25400" tIns="25400" rIns="25400" bIns="25400" anchor="ctr"/>
          <a:lstStyle/>
          <a:p>
            <a:pPr algn="ctr" defTabSz="412750" hangingPunct="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 kern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3" name="Фигура"/>
          <p:cNvSpPr/>
          <p:nvPr/>
        </p:nvSpPr>
        <p:spPr>
          <a:xfrm>
            <a:off x="-130773" y="2307666"/>
            <a:ext cx="10930152" cy="4551475"/>
          </a:xfrm>
          <a:custGeom>
            <a:avLst/>
            <a:gdLst>
              <a:gd name="connsiteX0" fmla="*/ 192 w 21600"/>
              <a:gd name="connsiteY0" fmla="*/ 4458 h 26058"/>
              <a:gd name="connsiteX1" fmla="*/ 16399 w 21600"/>
              <a:gd name="connsiteY1" fmla="*/ 0 h 26058"/>
              <a:gd name="connsiteX2" fmla="*/ 21600 w 21600"/>
              <a:gd name="connsiteY2" fmla="*/ 26058 h 26058"/>
              <a:gd name="connsiteX3" fmla="*/ 0 w 21600"/>
              <a:gd name="connsiteY3" fmla="*/ 26058 h 26058"/>
              <a:gd name="connsiteX4" fmla="*/ 192 w 21600"/>
              <a:gd name="connsiteY4" fmla="*/ 4458 h 26058"/>
              <a:gd name="connsiteX0" fmla="*/ 130 w 21600"/>
              <a:gd name="connsiteY0" fmla="*/ 273 h 26058"/>
              <a:gd name="connsiteX1" fmla="*/ 16399 w 21600"/>
              <a:gd name="connsiteY1" fmla="*/ 0 h 26058"/>
              <a:gd name="connsiteX2" fmla="*/ 21600 w 21600"/>
              <a:gd name="connsiteY2" fmla="*/ 26058 h 26058"/>
              <a:gd name="connsiteX3" fmla="*/ 0 w 21600"/>
              <a:gd name="connsiteY3" fmla="*/ 26058 h 26058"/>
              <a:gd name="connsiteX4" fmla="*/ 130 w 21600"/>
              <a:gd name="connsiteY4" fmla="*/ 273 h 26058"/>
              <a:gd name="connsiteX0" fmla="*/ 161 w 21600"/>
              <a:gd name="connsiteY0" fmla="*/ 0 h 26240"/>
              <a:gd name="connsiteX1" fmla="*/ 16399 w 21600"/>
              <a:gd name="connsiteY1" fmla="*/ 182 h 26240"/>
              <a:gd name="connsiteX2" fmla="*/ 21600 w 21600"/>
              <a:gd name="connsiteY2" fmla="*/ 26240 h 26240"/>
              <a:gd name="connsiteX3" fmla="*/ 0 w 21600"/>
              <a:gd name="connsiteY3" fmla="*/ 26240 h 26240"/>
              <a:gd name="connsiteX4" fmla="*/ 161 w 21600"/>
              <a:gd name="connsiteY4" fmla="*/ 0 h 26240"/>
              <a:gd name="connsiteX0" fmla="*/ 161 w 21600"/>
              <a:gd name="connsiteY0" fmla="*/ 0 h 26240"/>
              <a:gd name="connsiteX1" fmla="*/ 16399 w 21600"/>
              <a:gd name="connsiteY1" fmla="*/ 182 h 26240"/>
              <a:gd name="connsiteX2" fmla="*/ 21600 w 21600"/>
              <a:gd name="connsiteY2" fmla="*/ 26240 h 26240"/>
              <a:gd name="connsiteX3" fmla="*/ 0 w 21600"/>
              <a:gd name="connsiteY3" fmla="*/ 26240 h 26240"/>
              <a:gd name="connsiteX4" fmla="*/ 161 w 21600"/>
              <a:gd name="connsiteY4" fmla="*/ 0 h 26240"/>
              <a:gd name="connsiteX0" fmla="*/ 128 w 21600"/>
              <a:gd name="connsiteY0" fmla="*/ 0 h 26267"/>
              <a:gd name="connsiteX1" fmla="*/ 16399 w 21600"/>
              <a:gd name="connsiteY1" fmla="*/ 209 h 26267"/>
              <a:gd name="connsiteX2" fmla="*/ 21600 w 21600"/>
              <a:gd name="connsiteY2" fmla="*/ 26267 h 26267"/>
              <a:gd name="connsiteX3" fmla="*/ 0 w 21600"/>
              <a:gd name="connsiteY3" fmla="*/ 26267 h 26267"/>
              <a:gd name="connsiteX4" fmla="*/ 128 w 21600"/>
              <a:gd name="connsiteY4" fmla="*/ 0 h 26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6267" extrusionOk="0">
                <a:moveTo>
                  <a:pt x="128" y="0"/>
                </a:moveTo>
                <a:lnTo>
                  <a:pt x="16399" y="209"/>
                </a:lnTo>
                <a:lnTo>
                  <a:pt x="21600" y="26267"/>
                </a:lnTo>
                <a:lnTo>
                  <a:pt x="0" y="26267"/>
                </a:lnTo>
                <a:cubicBezTo>
                  <a:pt x="43" y="17672"/>
                  <a:pt x="85" y="8595"/>
                  <a:pt x="128" y="0"/>
                </a:cubicBezTo>
                <a:close/>
              </a:path>
            </a:pathLst>
          </a:custGeom>
          <a:solidFill>
            <a:srgbClr val="E1D46D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25400" tIns="25400" rIns="25400" bIns="25400" anchor="ctr"/>
          <a:lstStyle/>
          <a:p>
            <a:pPr algn="ctr" defTabSz="412750" hangingPunct="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 kern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pic>
        <p:nvPicPr>
          <p:cNvPr id="4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0064" y="6074415"/>
            <a:ext cx="5997903" cy="783103"/>
          </a:xfrm>
          <a:prstGeom prst="rect">
            <a:avLst/>
          </a:prstGeom>
        </p:spPr>
      </p:pic>
      <p:pic>
        <p:nvPicPr>
          <p:cNvPr id="5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114027" y="6074415"/>
            <a:ext cx="5997902" cy="783103"/>
          </a:xfrm>
          <a:prstGeom prst="rect">
            <a:avLst/>
          </a:prstGeom>
        </p:spPr>
      </p:pic>
      <p:pic>
        <p:nvPicPr>
          <p:cNvPr id="6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32506" y="590558"/>
            <a:ext cx="2844594" cy="1511189"/>
          </a:xfrm>
          <a:prstGeom prst="rect">
            <a:avLst/>
          </a:prstGeom>
        </p:spPr>
      </p:pic>
      <p:sp>
        <p:nvSpPr>
          <p:cNvPr id="7" name="Треугольник"/>
          <p:cNvSpPr/>
          <p:nvPr/>
        </p:nvSpPr>
        <p:spPr>
          <a:xfrm>
            <a:off x="-130773" y="4768605"/>
            <a:ext cx="1212183" cy="2092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2700">
            <a:solidFill>
              <a:schemeClr val="accent4">
                <a:lumMod val="40000"/>
                <a:lumOff val="60000"/>
              </a:schemeClr>
            </a:solidFill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 kern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8" name="Развитие  сегмента  зубных паст"/>
          <p:cNvSpPr txBox="1"/>
          <p:nvPr/>
        </p:nvSpPr>
        <p:spPr>
          <a:xfrm>
            <a:off x="715259" y="2602229"/>
            <a:ext cx="5614422" cy="12146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lvl="0" algn="ctr">
              <a:lnSpc>
                <a:spcPct val="70000"/>
              </a:lnSpc>
              <a:defRPr sz="11600">
                <a:solidFill>
                  <a:srgbClr val="5B9BD5">
                    <a:lumOff val="16847"/>
                  </a:srgbClr>
                </a:solidFill>
                <a:latin typeface="Muller Bold"/>
                <a:ea typeface="Muller Bold"/>
                <a:cs typeface="Muller Bold"/>
                <a:sym typeface="Muller Bold"/>
              </a:defRPr>
            </a:pPr>
            <a:r>
              <a:rPr lang="ru-RU" sz="5400" dirty="0" smtClean="0">
                <a:solidFill>
                  <a:srgbClr val="FFC000">
                    <a:lumMod val="50000"/>
                  </a:srgbClr>
                </a:solidFill>
                <a:latin typeface="Druk Cyr"/>
                <a:cs typeface="Arial" panose="020B0604020202020204" pitchFamily="34" charset="0"/>
                <a:sym typeface="Muller Bold"/>
              </a:rPr>
              <a:t>ВИФЛЕЕМСКАЯ  </a:t>
            </a:r>
            <a:r>
              <a:rPr lang="ru-RU" sz="5400" dirty="0">
                <a:solidFill>
                  <a:srgbClr val="FFC000">
                    <a:lumMod val="50000"/>
                  </a:srgbClr>
                </a:solidFill>
                <a:latin typeface="Druk Cyr"/>
                <a:cs typeface="Arial" panose="020B0604020202020204" pitchFamily="34" charset="0"/>
                <a:sym typeface="Muller Bold"/>
              </a:rPr>
              <a:t>ЗВЕЗДА  </a:t>
            </a:r>
          </a:p>
          <a:p>
            <a:pPr>
              <a:lnSpc>
                <a:spcPct val="70000"/>
              </a:lnSpc>
              <a:defRPr sz="11600">
                <a:solidFill>
                  <a:schemeClr val="accent1">
                    <a:lumOff val="16847"/>
                  </a:schemeClr>
                </a:solidFill>
                <a:latin typeface="Muller Bold"/>
                <a:ea typeface="Muller Bold"/>
                <a:cs typeface="Muller Bold"/>
                <a:sym typeface="Muller Bold"/>
              </a:defRPr>
            </a:pPr>
            <a:endParaRPr sz="54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" name="Еще больше  новых брендов"/>
          <p:cNvSpPr txBox="1"/>
          <p:nvPr/>
        </p:nvSpPr>
        <p:spPr>
          <a:xfrm>
            <a:off x="859155" y="4198930"/>
            <a:ext cx="5332550" cy="743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  <a:latin typeface="Muller Light"/>
                <a:ea typeface="Muller Light"/>
                <a:cs typeface="Muller Light"/>
                <a:sym typeface="Muller Light"/>
              </a:defRPr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Neue Machina Medium" panose="00000600000000000000" pitchFamily="2" charset="-52"/>
                <a:cs typeface="Arial" panose="020B0604020202020204" pitchFamily="34" charset="0"/>
              </a:rPr>
              <a:t>Особенности проведения </a:t>
            </a:r>
          </a:p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  <a:latin typeface="Muller Light"/>
                <a:ea typeface="Muller Light"/>
                <a:cs typeface="Muller Light"/>
                <a:sym typeface="Muller Light"/>
              </a:defRPr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Neue Machina Medium" panose="00000600000000000000" pitchFamily="2" charset="-52"/>
                <a:cs typeface="Arial" panose="020B0604020202020204" pitchFamily="34" charset="0"/>
              </a:rPr>
              <a:t>конкурса в 2023 году</a:t>
            </a:r>
            <a:endParaRPr sz="2800" dirty="0">
              <a:solidFill>
                <a:schemeClr val="accent2">
                  <a:lumMod val="75000"/>
                </a:schemeClr>
              </a:solidFill>
              <a:latin typeface="Neue Machina Medium" panose="00000600000000000000" pitchFamily="2" charset="-52"/>
              <a:cs typeface="Arial" panose="020B06040202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2978" y="205620"/>
            <a:ext cx="714046" cy="76987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885035" y="228826"/>
            <a:ext cx="1293817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40" b="1" dirty="0"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940" b="1" dirty="0"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940" b="1" dirty="0"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940" dirty="0"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940" dirty="0"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8852" y="240665"/>
            <a:ext cx="751767" cy="755526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4800" y="1432561"/>
            <a:ext cx="2735819" cy="2611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3325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4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18033" y="13766"/>
            <a:ext cx="12192000" cy="92659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2148" y="25068"/>
            <a:ext cx="714046" cy="7698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634205" y="48274"/>
            <a:ext cx="1293817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40" b="1" dirty="0"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940" b="1" dirty="0"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940" b="1" dirty="0"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940" dirty="0"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940" dirty="0"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022" y="60113"/>
            <a:ext cx="751767" cy="755526"/>
          </a:xfrm>
          <a:prstGeom prst="rect">
            <a:avLst/>
          </a:prstGeom>
        </p:spPr>
      </p:pic>
      <p:pic>
        <p:nvPicPr>
          <p:cNvPr id="7" name="object 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0064" y="6074415"/>
            <a:ext cx="5997903" cy="783103"/>
          </a:xfrm>
          <a:prstGeom prst="rect">
            <a:avLst/>
          </a:prstGeom>
        </p:spPr>
      </p:pic>
      <p:pic>
        <p:nvPicPr>
          <p:cNvPr id="8" name="object 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114027" y="6074415"/>
            <a:ext cx="5997902" cy="783103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5069"/>
            <a:ext cx="1046480" cy="915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284480" y="1152992"/>
            <a:ext cx="11582399" cy="3596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449580" algn="l"/>
              </a:tabLst>
            </a:pPr>
            <a:endParaRPr lang="ru-RU" dirty="0" smtClean="0">
              <a:latin typeface="Times New Roman"/>
              <a:ea typeface="Times New Roman"/>
              <a:cs typeface="Times New Roman"/>
            </a:endParaRPr>
          </a:p>
          <a:p>
            <a:pPr lvl="0" indent="450215">
              <a:lnSpc>
                <a:spcPct val="115000"/>
              </a:lnSpc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Организаторами </a:t>
            </a: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регионального этапа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XIII  межрегионального </a:t>
            </a: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конкурса </a:t>
            </a:r>
            <a:r>
              <a:rPr lang="ru-RU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«</a:t>
            </a:r>
            <a:r>
              <a:rPr lang="ru-RU" b="1" dirty="0">
                <a:solidFill>
                  <a:prstClr val="black"/>
                </a:solidFill>
                <a:latin typeface="Times New Roman"/>
                <a:ea typeface="Times New Roman"/>
              </a:rPr>
              <a:t>Лучшая образовательная организация по формированию системы духовно-нравственного развития и воспитания детей и </a:t>
            </a:r>
            <a:r>
              <a:rPr lang="ru-RU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молодежи «</a:t>
            </a:r>
            <a:r>
              <a:rPr lang="ru-RU" b="1" dirty="0">
                <a:solidFill>
                  <a:prstClr val="black"/>
                </a:solidFill>
                <a:latin typeface="Times New Roman"/>
                <a:ea typeface="Times New Roman"/>
              </a:rPr>
              <a:t>Вифлеемская звезда</a:t>
            </a:r>
            <a:r>
              <a:rPr lang="ru-RU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» 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являются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Министерство 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образования и науки Курской области, ОГБУ ДПО КИРО.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44958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Конкурс направлен на создание условий для развития творческой деятельности педагогических коллективов по обновлению содержания образования, роста профессионального мастерства педагогических работников, поддержки инновационных разработок и технологий в области духовно-нравственного развития и воспитания.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449580" algn="l"/>
              </a:tabLst>
            </a:pPr>
            <a:endParaRPr lang="ru-RU" dirty="0" smtClean="0">
              <a:latin typeface="Times New Roman"/>
              <a:ea typeface="Times New Roman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449580" algn="l"/>
              </a:tabLs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Конкурс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проводится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в целях содействия общественному признанию значимости духовно-нравственного развития и воспитания на основе традиций отечественной культуры в образовательных организациях  Курской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области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63413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87755"/>
          </a:xfrm>
        </p:spPr>
        <p:txBody>
          <a:bodyPr/>
          <a:lstStyle/>
          <a:p>
            <a:r>
              <a:rPr lang="ru-RU" dirty="0" smtClean="0"/>
              <a:t>                                                  ЗАДАЧИ   КОНКУРСА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449" y="359838"/>
            <a:ext cx="2852031" cy="32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627120" y="1269252"/>
            <a:ext cx="8270240" cy="4745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44958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 создание региональной и межрегиональной базы данных об имеющемся эффективном опыте образовательных организаций;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44958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 формирование единой информационно-образовательной среды по вопросам духовно-нравственного воспитания на основе традиций православной культуры;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44958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 комплексная оценка деятельности образовательных организаций по их включению в систему непрерывного духовно-нравственного развития и воспитания детей и молодежи;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44958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 выявление, поддержка и распространение лучших образовательных практик по организации духовно-нравственного развития и воспитания детей и молодежи;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44958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 стимулирование творчества воспитателей, педагогов образовательных организаций, внедряющих инновационные разработки по духовно-нравственному развитию и воспитанию детей и молодежи;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- развитие государственно-церковных отношений посредством укрепления взаимодействия светской и церковной систем образования в сфере духовно-нравственного развития и воспитания детей и молодежи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3208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8360" y="253365"/>
            <a:ext cx="10515600" cy="1087755"/>
          </a:xfrm>
        </p:spPr>
        <p:txBody>
          <a:bodyPr/>
          <a:lstStyle/>
          <a:p>
            <a:r>
              <a:rPr lang="ru-RU" dirty="0" smtClean="0"/>
              <a:t>                                                     СРОКИ  ПРОВЕДЕНИЯ  КОНКУРСА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69" y="187118"/>
            <a:ext cx="2973951" cy="32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627120" y="1269252"/>
            <a:ext cx="8270240" cy="387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44958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 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779520" y="1656987"/>
            <a:ext cx="79654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Конкурс проводится с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01 июня по 28 октября 2023 года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Для участия в Конкурсе необходимо в срок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до 1 августа 2023 года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направить на электронный адрес dnv@kiro46.ru  заявку (текстовом формате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Word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Приложение 1);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Конкурсные работы представляются участниками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электронном и бумажном виде до 15 октября 2023 года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Подведение итогов состоится не позднее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28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октября 2023 года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материалы Конкурса содержатся на сайте ОГБУ ДПО КИРО во вкладке «Конкурсы» http://new.kiro46.ru/.</a:t>
            </a:r>
          </a:p>
        </p:txBody>
      </p:sp>
    </p:spTree>
    <p:extLst>
      <p:ext uri="{BB962C8B-B14F-4D97-AF65-F5344CB8AC3E}">
        <p14:creationId xmlns:p14="http://schemas.microsoft.com/office/powerpoint/2010/main" val="3354006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87755"/>
          </a:xfrm>
        </p:spPr>
        <p:txBody>
          <a:bodyPr/>
          <a:lstStyle/>
          <a:p>
            <a:r>
              <a:rPr lang="ru-RU" dirty="0" smtClean="0"/>
              <a:t>                                                  УЧАСТНИКИ   КОНКУРСА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449" y="359838"/>
            <a:ext cx="2852031" cy="32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18560" y="1720840"/>
            <a:ext cx="814832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Принять участие в Конкурсе могут государственные (муниципальные), негосударственные образовательные организации Курской области, осуществляющие реализацию программ духовно-нравственного развития и воспитания детей и молодежи: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дошкольного образования;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общеобразовательные организации;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профессионального образования;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дополнительного образования;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– организации для детей, находящихся в трудной жизненной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ситуации.</a:t>
            </a:r>
          </a:p>
          <a:p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Победитель Конкурса имеет право принять повторное участие в Конкурсе не ранее, чем через 3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года.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УЧАСТИЕ В КОНКУРСЕ ДОБРОВОЛЬНОЕ!!!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НИКАКИХ ОГРАНИЧЕНИЙ ПО УЧАСТИЮ В КОНКУРСЕ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НЕТ!!!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6305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87755"/>
          </a:xfrm>
        </p:spPr>
        <p:txBody>
          <a:bodyPr/>
          <a:lstStyle/>
          <a:p>
            <a:r>
              <a:rPr lang="ru-RU" dirty="0" smtClean="0"/>
              <a:t>                                                  </a:t>
            </a:r>
            <a:r>
              <a:rPr lang="ru-RU" sz="3600" dirty="0" smtClean="0"/>
              <a:t>СОДЕРЖАНИЕ   КОНКУРСНЫХ  МАТЕРИАЛОВ</a:t>
            </a:r>
            <a:endParaRPr lang="ru-RU" sz="36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449" y="359838"/>
            <a:ext cx="2852031" cy="32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627120" y="1269252"/>
            <a:ext cx="8270240" cy="48859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  <a:tabLst>
                <a:tab pos="449580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Представление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направляющего органа: органа исполнительной власти, осуществляющего управление в сфере образования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отдела религиозного образования 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катехизации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епархий Русской православной церкви Курской митрополии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(Форма представления находится в Приложении №2  ПОЛОЖЕНИЯ КОНКУРСА)</a:t>
            </a:r>
          </a:p>
          <a:p>
            <a:pPr indent="450215" algn="ctr">
              <a:spcAft>
                <a:spcPts val="0"/>
              </a:spcAft>
              <a:tabLst>
                <a:tab pos="449580" algn="l"/>
              </a:tabLst>
            </a:pPr>
            <a:r>
              <a:rPr lang="ru-RU" sz="2000" b="1" kern="0" dirty="0" smtClean="0">
                <a:latin typeface="Times New Roman"/>
                <a:ea typeface="+mj-ea"/>
                <a:cs typeface="Times New Roman"/>
              </a:rPr>
              <a:t>Руководители </a:t>
            </a:r>
            <a:r>
              <a:rPr lang="ru-RU" sz="2000" b="1" kern="0" dirty="0">
                <a:latin typeface="Times New Roman"/>
                <a:ea typeface="+mj-ea"/>
                <a:cs typeface="Times New Roman"/>
              </a:rPr>
              <a:t>отделов религиозного </a:t>
            </a:r>
            <a:br>
              <a:rPr lang="ru-RU" sz="2000" b="1" kern="0" dirty="0">
                <a:latin typeface="Times New Roman"/>
                <a:ea typeface="+mj-ea"/>
                <a:cs typeface="Times New Roman"/>
              </a:rPr>
            </a:br>
            <a:r>
              <a:rPr lang="ru-RU" sz="2000" b="1" kern="0" dirty="0">
                <a:latin typeface="Times New Roman"/>
                <a:ea typeface="+mj-ea"/>
                <a:cs typeface="Times New Roman"/>
              </a:rPr>
              <a:t>образования и </a:t>
            </a:r>
            <a:r>
              <a:rPr lang="ru-RU" sz="2000" b="1" kern="0" dirty="0" err="1">
                <a:latin typeface="Times New Roman"/>
                <a:ea typeface="+mj-ea"/>
                <a:cs typeface="Times New Roman"/>
              </a:rPr>
              <a:t>катехизации</a:t>
            </a:r>
            <a:r>
              <a:rPr lang="ru-RU" sz="2000" b="1" kern="0" dirty="0">
                <a:latin typeface="Times New Roman"/>
                <a:ea typeface="+mj-ea"/>
                <a:cs typeface="Times New Roman"/>
              </a:rPr>
              <a:t> Курской </a:t>
            </a:r>
            <a:r>
              <a:rPr lang="ru-RU" sz="2000" b="1" kern="0" dirty="0" smtClean="0">
                <a:latin typeface="Times New Roman"/>
                <a:ea typeface="+mj-ea"/>
                <a:cs typeface="Times New Roman"/>
              </a:rPr>
              <a:t>митрополии</a:t>
            </a:r>
          </a:p>
          <a:p>
            <a:pPr indent="450215" algn="ctr">
              <a:spcAft>
                <a:spcPts val="0"/>
              </a:spcAft>
              <a:tabLst>
                <a:tab pos="449580" algn="l"/>
              </a:tabLst>
            </a:pPr>
            <a:endParaRPr lang="ru-RU" sz="2000" b="1" kern="0" dirty="0" smtClean="0">
              <a:latin typeface="Times New Roman"/>
              <a:ea typeface="+mj-ea"/>
              <a:cs typeface="Times New Roman"/>
            </a:endParaRPr>
          </a:p>
          <a:p>
            <a:pPr indent="450215">
              <a:spcAft>
                <a:spcPts val="0"/>
              </a:spcAft>
              <a:tabLst>
                <a:tab pos="449580" algn="l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Курская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епархия: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протоиерей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Олег Чебанов    8 910-210-63-74 ierejoleg@yandex.ru  </a:t>
            </a:r>
          </a:p>
          <a:p>
            <a:pPr indent="450215">
              <a:lnSpc>
                <a:spcPct val="115000"/>
              </a:lnSpc>
              <a:spcAft>
                <a:spcPts val="0"/>
              </a:spcAft>
              <a:tabLst>
                <a:tab pos="449580" algn="l"/>
              </a:tabLst>
            </a:pP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Железногорская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епархия: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иерей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Михаил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Цюркало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   8 906-691-05-33 curkalo@yandex.ru</a:t>
            </a:r>
          </a:p>
          <a:p>
            <a:pPr indent="450215">
              <a:lnSpc>
                <a:spcPct val="115000"/>
              </a:lnSpc>
              <a:spcAft>
                <a:spcPts val="0"/>
              </a:spcAft>
              <a:tabLst>
                <a:tab pos="449580" algn="l"/>
              </a:tabLst>
            </a:pP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Щигровская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епархия: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иерей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Владимир Букин    8 920-724-45-75 patre.vladimir@gmail.com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449580" algn="l"/>
              </a:tabLs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71754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87755"/>
          </a:xfrm>
        </p:spPr>
        <p:txBody>
          <a:bodyPr/>
          <a:lstStyle/>
          <a:p>
            <a:r>
              <a:rPr lang="ru-RU" dirty="0" smtClean="0"/>
              <a:t>                                                 СИСТЕМА РАБОТЫ  ОРГАНИЗАЦИИ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449" y="359838"/>
            <a:ext cx="2852031" cy="32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08400" y="1859340"/>
            <a:ext cx="79248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3) Программа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развития системы духовно-нравственного образования и воспитания,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отражающая: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традиции, социокультурные и другие особенности образовательной организации;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миссию, цели и задачи образовательного учреждения;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наличие духовно-нравственного компонента в образовательной программе организации;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ключевые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действия, направленные на реализацию поставленных целей и задач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FontTx/>
              <a:buChar char="-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Публикации лучших работ 2020-2022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hlinkClick r:id="rId3"/>
              </a:rPr>
              <a:t>://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preobrajenie.68edu.ru/index.php/deyatelnost-tsentra/innovatsii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25618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32080"/>
            <a:ext cx="12192000" cy="672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4879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microsoft.com/office/2007/relationships/hdphoto" Target="../media/hdphoto1.wdp"/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Другая 1">
      <a:majorFont>
        <a:latin typeface="Druk Cyr"/>
        <a:ea typeface=""/>
        <a:cs typeface=""/>
      </a:majorFont>
      <a:minorFont>
        <a:latin typeface="Neue Machi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blipFill dpi="0" rotWithShape="1">
          <a:blip xmlns:r="http://schemas.openxmlformats.org/officeDocument/2006/relationships"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5300"/>
                    </a14:imgEffect>
                    <a14:imgEffect>
                      <a14:brightnessContrast bright="-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>
          <a:noFill/>
          <a:prstDash val="sysDot"/>
        </a:ln>
      </a:spPr>
      <a:bodyPr rtlCol="0" anchor="ctr"/>
      <a:lstStyle>
        <a:defPPr marL="0" marR="0" indent="0" algn="ctr" defTabSz="9144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kern="1200" cap="none" spc="0" normalizeH="0" baseline="0" noProof="0" dirty="0">
            <a:ln>
              <a:noFill/>
            </a:ln>
            <a:solidFill>
              <a:prstClr val="white"/>
            </a:solidFill>
            <a:effectLst/>
            <a:uLnTx/>
            <a:uFillTx/>
            <a:latin typeface="Phenomena" panose="00000500000000000000" pitchFamily="50" charset="-52"/>
            <a:ea typeface="+mn-ea"/>
            <a:cs typeface="+mn-cs"/>
            <a:sym typeface="Arial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1364</TotalTime>
  <Words>1472</Words>
  <Application>Microsoft Office PowerPoint</Application>
  <PresentationFormat>Произвольный</PresentationFormat>
  <Paragraphs>145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7" baseType="lpstr">
      <vt:lpstr>Arial</vt:lpstr>
      <vt:lpstr>Neue Machina</vt:lpstr>
      <vt:lpstr>Druk Cyr</vt:lpstr>
      <vt:lpstr>Muller Light</vt:lpstr>
      <vt:lpstr>Neue Machina Medium</vt:lpstr>
      <vt:lpstr>Muller Bold</vt:lpstr>
      <vt:lpstr>Times New Roman</vt:lpstr>
      <vt:lpstr>Helvetica Neue Medium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                                                  ЗАДАЧИ   КОНКУРСА</vt:lpstr>
      <vt:lpstr>                                                     СРОКИ  ПРОВЕДЕНИЯ  КОНКУРСА</vt:lpstr>
      <vt:lpstr>                                                  УЧАСТНИКИ   КОНКУРСА</vt:lpstr>
      <vt:lpstr>                                                  СОДЕРЖАНИЕ   КОНКУРСНЫХ  МАТЕРИАЛОВ</vt:lpstr>
      <vt:lpstr>                                                 СИСТЕМА РАБОТЫ  ОРГАНИЗАЦИИ</vt:lpstr>
      <vt:lpstr>Презентация PowerPoint</vt:lpstr>
      <vt:lpstr>                                                  2) ИНФОРМАЦИЯ </vt:lpstr>
      <vt:lpstr>                                                  СОДЕРЖАНИЕ   КОНКУРСНЫХ  МАТЕРИАЛОВ</vt:lpstr>
      <vt:lpstr>                                                   Технические требования к оформлению                                                                    конкурсных материалов</vt:lpstr>
      <vt:lpstr>                                                  структура  конкурсных материалов</vt:lpstr>
      <vt:lpstr>           критерии оценки конкурсных                  материалов</vt:lpstr>
      <vt:lpstr>           критерии оценки конкурсных                  материалов</vt:lpstr>
      <vt:lpstr>           критерии оценки конкурсных                  материалов</vt:lpstr>
      <vt:lpstr>           контакты  и консультации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Лебедчук</dc:creator>
  <cp:lastModifiedBy>КИНПО</cp:lastModifiedBy>
  <cp:revision>101</cp:revision>
  <dcterms:created xsi:type="dcterms:W3CDTF">2023-04-10T06:17:41Z</dcterms:created>
  <dcterms:modified xsi:type="dcterms:W3CDTF">2023-08-01T13:49:25Z</dcterms:modified>
</cp:coreProperties>
</file>