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68" r:id="rId2"/>
    <p:sldId id="320" r:id="rId3"/>
    <p:sldId id="270" r:id="rId4"/>
    <p:sldId id="296" r:id="rId5"/>
    <p:sldId id="309" r:id="rId6"/>
    <p:sldId id="324" r:id="rId7"/>
    <p:sldId id="307" r:id="rId8"/>
    <p:sldId id="319" r:id="rId9"/>
    <p:sldId id="312" r:id="rId10"/>
    <p:sldId id="317" r:id="rId11"/>
    <p:sldId id="318" r:id="rId12"/>
    <p:sldId id="315" r:id="rId13"/>
    <p:sldId id="325" r:id="rId14"/>
    <p:sldId id="326" r:id="rId15"/>
    <p:sldId id="297" r:id="rId16"/>
    <p:sldId id="323" r:id="rId17"/>
    <p:sldId id="287" r:id="rId18"/>
  </p:sldIdLst>
  <p:sldSz cx="9144000" cy="6858000" type="screen4x3"/>
  <p:notesSz cx="6954838" cy="12052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6092"/>
    <a:srgbClr val="B9CDE5"/>
    <a:srgbClr val="97B9E1"/>
    <a:srgbClr val="17375E"/>
    <a:srgbClr val="FF4343"/>
    <a:srgbClr val="404040"/>
    <a:srgbClr val="608EC3"/>
    <a:srgbClr val="618EC5"/>
    <a:srgbClr val="0C1886"/>
    <a:srgbClr val="3D10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4943" autoAdjust="0"/>
    <p:restoredTop sz="94660"/>
  </p:normalViewPr>
  <p:slideViewPr>
    <p:cSldViewPr>
      <p:cViewPr varScale="1">
        <p:scale>
          <a:sx n="107" d="100"/>
          <a:sy n="107" d="100"/>
        </p:scale>
        <p:origin x="-165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763" cy="604708"/>
          </a:xfrm>
          <a:prstGeom prst="rect">
            <a:avLst/>
          </a:prstGeom>
        </p:spPr>
        <p:txBody>
          <a:bodyPr vert="horz" lIns="108603" tIns="54302" rIns="108603" bIns="54302" rtlCol="0"/>
          <a:lstStyle>
            <a:lvl1pPr algn="l">
              <a:defRPr sz="14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939466" y="0"/>
            <a:ext cx="3013763" cy="604708"/>
          </a:xfrm>
          <a:prstGeom prst="rect">
            <a:avLst/>
          </a:prstGeom>
        </p:spPr>
        <p:txBody>
          <a:bodyPr vert="horz" lIns="108603" tIns="54302" rIns="108603" bIns="54302" rtlCol="0"/>
          <a:lstStyle>
            <a:lvl1pPr algn="r">
              <a:defRPr sz="1400"/>
            </a:lvl1pPr>
          </a:lstStyle>
          <a:p>
            <a:fld id="{81207631-0DB7-4948-AC8C-7B03D08AFCD1}" type="datetime1">
              <a:rPr lang="ru-RU" smtClean="0"/>
              <a:t>27.03.2023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11447594"/>
            <a:ext cx="3013763" cy="604707"/>
          </a:xfrm>
          <a:prstGeom prst="rect">
            <a:avLst/>
          </a:prstGeom>
        </p:spPr>
        <p:txBody>
          <a:bodyPr vert="horz" lIns="108603" tIns="54302" rIns="108603" bIns="54302" rtlCol="0" anchor="b"/>
          <a:lstStyle>
            <a:lvl1pPr algn="l">
              <a:defRPr sz="14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939466" y="11447594"/>
            <a:ext cx="3013763" cy="604707"/>
          </a:xfrm>
          <a:prstGeom prst="rect">
            <a:avLst/>
          </a:prstGeom>
        </p:spPr>
        <p:txBody>
          <a:bodyPr vert="horz" lIns="108603" tIns="54302" rIns="108603" bIns="54302" rtlCol="0" anchor="b"/>
          <a:lstStyle>
            <a:lvl1pPr algn="r">
              <a:defRPr sz="1400"/>
            </a:lvl1pPr>
          </a:lstStyle>
          <a:p>
            <a:fld id="{7365901C-31A7-42EF-8268-F343F63F8B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0846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763" cy="602615"/>
          </a:xfrm>
          <a:prstGeom prst="rect">
            <a:avLst/>
          </a:prstGeom>
        </p:spPr>
        <p:txBody>
          <a:bodyPr vert="horz" lIns="108603" tIns="54302" rIns="108603" bIns="54302" rtlCol="0"/>
          <a:lstStyle>
            <a:lvl1pPr algn="l">
              <a:defRPr sz="14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39466" y="0"/>
            <a:ext cx="3013763" cy="602615"/>
          </a:xfrm>
          <a:prstGeom prst="rect">
            <a:avLst/>
          </a:prstGeom>
        </p:spPr>
        <p:txBody>
          <a:bodyPr vert="horz" lIns="108603" tIns="54302" rIns="108603" bIns="54302" rtlCol="0"/>
          <a:lstStyle>
            <a:lvl1pPr algn="r">
              <a:defRPr sz="1400"/>
            </a:lvl1pPr>
          </a:lstStyle>
          <a:p>
            <a:fld id="{49FDA1EE-7C0D-4F02-A241-8D447843FF8C}" type="datetime1">
              <a:rPr lang="ru-RU" smtClean="0"/>
              <a:t>27.03.2023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65138" y="903288"/>
            <a:ext cx="6024562" cy="4519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08603" tIns="54302" rIns="108603" bIns="54302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95484" y="5724843"/>
            <a:ext cx="5563870" cy="5423535"/>
          </a:xfrm>
          <a:prstGeom prst="rect">
            <a:avLst/>
          </a:prstGeom>
        </p:spPr>
        <p:txBody>
          <a:bodyPr vert="horz" lIns="108603" tIns="54302" rIns="108603" bIns="54302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11447593"/>
            <a:ext cx="3013763" cy="602615"/>
          </a:xfrm>
          <a:prstGeom prst="rect">
            <a:avLst/>
          </a:prstGeom>
        </p:spPr>
        <p:txBody>
          <a:bodyPr vert="horz" lIns="108603" tIns="54302" rIns="108603" bIns="54302" rtlCol="0" anchor="b"/>
          <a:lstStyle>
            <a:lvl1pPr algn="l">
              <a:defRPr sz="14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39466" y="11447593"/>
            <a:ext cx="3013763" cy="602615"/>
          </a:xfrm>
          <a:prstGeom prst="rect">
            <a:avLst/>
          </a:prstGeom>
        </p:spPr>
        <p:txBody>
          <a:bodyPr vert="horz" lIns="108603" tIns="54302" rIns="108603" bIns="54302" rtlCol="0" anchor="b"/>
          <a:lstStyle>
            <a:lvl1pPr algn="r">
              <a:defRPr sz="1400"/>
            </a:lvl1pPr>
          </a:lstStyle>
          <a:p>
            <a:fld id="{0620C46D-A4FB-45EF-B932-72EB8F69F1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660653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7312" y="5724843"/>
            <a:ext cx="5100215" cy="542353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  <a:p>
            <a:pPr eaLnBrk="1" hangingPunct="1"/>
            <a:endParaRPr lang="ru-RU" altLang="ru-RU" smtClean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20C46D-A4FB-45EF-B932-72EB8F69F1C0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20C46D-A4FB-45EF-B932-72EB8F69F1C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9458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65138" y="903288"/>
            <a:ext cx="6024562" cy="451961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882402" indent="-339385">
              <a:defRPr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357541" indent="-271508">
              <a:defRPr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900558" indent="-271508">
              <a:defRPr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443574" indent="-271508">
              <a:defRPr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986590" indent="-27150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3529607" indent="-27150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4072623" indent="-27150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4615640" indent="-27150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fld id="{24545EC5-F680-42B6-96E4-8A6910ADC4B8}" type="slidenum">
              <a:rPr lang="ru-RU" altLang="ru-RU">
                <a:latin typeface="Calibri" pitchFamily="34" charset="0"/>
              </a:rPr>
              <a:pPr/>
              <a:t>9</a:t>
            </a:fld>
            <a:endParaRPr lang="ru-RU" altLang="ru-RU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20C46D-A4FB-45EF-B932-72EB8F69F1C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18526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65138" y="903288"/>
            <a:ext cx="6024562" cy="451961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882402" indent="-339385">
              <a:defRPr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357541" indent="-271508">
              <a:defRPr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900558" indent="-271508">
              <a:defRPr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443574" indent="-271508">
              <a:defRPr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986590" indent="-27150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3529607" indent="-27150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4072623" indent="-27150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4615640" indent="-27150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fld id="{24545EC5-F680-42B6-96E4-8A6910ADC4B8}" type="slidenum">
              <a:rPr lang="ru-RU" altLang="ru-RU">
                <a:latin typeface="Calibri" pitchFamily="34" charset="0"/>
              </a:rPr>
              <a:pPr/>
              <a:t>13</a:t>
            </a:fld>
            <a:endParaRPr lang="ru-RU" altLang="ru-RU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20C46D-A4FB-45EF-B932-72EB8F69F1C0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6670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Источник: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B11EB-3B74-470C-9A62-2F4D28D0CA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195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Источник: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B11EB-3B74-470C-9A62-2F4D28D0CA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09259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Источник: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B11EB-3B74-470C-9A62-2F4D28D0CA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77817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Источник: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F4BF08-B6F3-4543-AB24-BF491DA6CD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73909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40"/>
            <a:ext cx="8497092" cy="616455"/>
          </a:xfr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Источник:</a:t>
            </a:r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1" y="854994"/>
            <a:ext cx="8496300" cy="336244"/>
          </a:xfrm>
        </p:spPr>
        <p:txBody>
          <a:bodyPr lIns="0" tIns="0" rIns="0" bIns="0" anchor="t" anchorCtr="0">
            <a:no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0585285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A9B75F-D284-43FE-97D9-E25B6CAF5F7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527000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96300" y="6561138"/>
            <a:ext cx="540196" cy="160337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144E5D52-D194-47C2-8C97-12D2B4FC8EB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142875" y="1172329"/>
            <a:ext cx="8229600" cy="4525963"/>
          </a:xfrm>
          <a:prstGeom prst="rect">
            <a:avLst/>
          </a:prstGeom>
        </p:spPr>
        <p:txBody>
          <a:bodyPr lIns="0" tIns="0" rIns="0" bIns="0"/>
          <a:lstStyle>
            <a:lvl1pPr marL="182563" indent="-182563">
              <a:defRPr sz="1600"/>
            </a:lvl1pPr>
            <a:lvl2pPr marL="358775" indent="-176213">
              <a:defRPr sz="1400"/>
            </a:lvl2pPr>
            <a:lvl3pPr marL="541338" indent="-182563">
              <a:defRPr sz="1200"/>
            </a:lvl3pPr>
            <a:lvl4pPr marL="715963" indent="-174625">
              <a:defRPr sz="800"/>
            </a:lvl4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</p:txBody>
      </p:sp>
      <p:sp>
        <p:nvSpPr>
          <p:cNvPr id="11" name="Дата 3"/>
          <p:cNvSpPr>
            <a:spLocks noGrp="1"/>
          </p:cNvSpPr>
          <p:nvPr>
            <p:ph type="dt" sz="half" idx="10"/>
          </p:nvPr>
        </p:nvSpPr>
        <p:spPr>
          <a:xfrm>
            <a:off x="143508" y="6561138"/>
            <a:ext cx="1440160" cy="160127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defRPr sz="1000"/>
            </a:lvl1pPr>
          </a:lstStyle>
          <a:p>
            <a:r>
              <a:rPr lang="ru-RU" smtClean="0"/>
              <a:t>Источник:</a:t>
            </a:r>
            <a:endParaRPr lang="ru-RU" dirty="0"/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8496300" y="6561138"/>
            <a:ext cx="540196" cy="160337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ru-RU"/>
            </a:defPPr>
            <a:lvl1pPr marL="0" algn="r" defTabSz="914400" rtl="0" eaLnBrk="1" latinLnBrk="0" hangingPunct="1"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44E5D52-D194-47C2-8C97-12D2B4FC8EB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143508" y="116632"/>
            <a:ext cx="8280920" cy="540593"/>
          </a:xfrm>
          <a:prstGeom prst="rect">
            <a:avLst/>
          </a:prstGeom>
        </p:spPr>
        <p:txBody>
          <a:bodyPr wrap="square" lIns="0" tIns="0" rIns="0" bIns="0"/>
          <a:lstStyle>
            <a:lvl1pPr>
              <a:defRPr sz="180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50566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Источник: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B11EB-3B74-470C-9A62-2F4D28D0CA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95490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Источник: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B11EB-3B74-470C-9A62-2F4D28D0CA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1251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Источник: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B11EB-3B74-470C-9A62-2F4D28D0CA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895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Источник:</a:t>
            </a: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B11EB-3B74-470C-9A62-2F4D28D0CA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4495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Источник: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B11EB-3B74-470C-9A62-2F4D28D0CA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389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Источник: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B11EB-3B74-470C-9A62-2F4D28D0CA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8237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Источник: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B11EB-3B74-470C-9A62-2F4D28D0CA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9441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Источник: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B11EB-3B74-470C-9A62-2F4D28D0CA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7813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Источник: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DB11EB-3B74-470C-9A62-2F4D28D0CA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6165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3" r:id="rId14"/>
    <p:sldLayoutId id="2147483664" r:id="rId15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7" Type="http://schemas.openxmlformats.org/officeDocument/2006/relationships/image" Target="../media/image12.png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10" Type="http://schemas.openxmlformats.org/officeDocument/2006/relationships/image" Target="../media/image36.jpeg"/><Relationship Id="rId4" Type="http://schemas.openxmlformats.org/officeDocument/2006/relationships/image" Target="../media/image30.png"/><Relationship Id="rId9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kurskpk@narod.ru" TargetMode="Externa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16.png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5.png"/><Relationship Id="rId5" Type="http://schemas.openxmlformats.org/officeDocument/2006/relationships/image" Target="../media/image14.e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63" name="Rectangle 15"/>
          <p:cNvSpPr>
            <a:spLocks noChangeArrowheads="1"/>
          </p:cNvSpPr>
          <p:nvPr/>
        </p:nvSpPr>
        <p:spPr bwMode="auto">
          <a:xfrm>
            <a:off x="3995936" y="4179833"/>
            <a:ext cx="496855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Алла Павловна Карачевцева, председатель ПЦК 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математических дисциплин, 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канд. </a:t>
            </a:r>
            <a:r>
              <a:rPr lang="ru-RU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ед. наук, 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Заслуженный учитель РФ</a:t>
            </a:r>
            <a:endParaRPr lang="ru-RU" sz="24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65" name="Rectangle 17"/>
          <p:cNvSpPr>
            <a:spLocks noChangeArrowheads="1"/>
          </p:cNvSpPr>
          <p:nvPr/>
        </p:nvSpPr>
        <p:spPr bwMode="auto">
          <a:xfrm>
            <a:off x="304800" y="4556125"/>
            <a:ext cx="8305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ru-RU" sz="2000" b="1" dirty="0">
              <a:solidFill>
                <a:srgbClr val="0099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775" y="3966641"/>
            <a:ext cx="3548063" cy="23653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850282" y="620688"/>
            <a:ext cx="7867600" cy="3108543"/>
          </a:xfrm>
          <a:prstGeom prst="rect">
            <a:avLst/>
          </a:prstGeom>
          <a:noFill/>
          <a:ln>
            <a:solidFill>
              <a:srgbClr val="376092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</a:t>
            </a:r>
            <a:r>
              <a:rPr lang="ru-RU" sz="2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ехнологии</a:t>
            </a:r>
          </a:p>
          <a:p>
            <a:pPr algn="ctr"/>
            <a:r>
              <a:rPr lang="ru-RU" sz="2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деятельностного метода</a:t>
            </a:r>
          </a:p>
          <a:p>
            <a:pPr algn="ctr"/>
            <a:r>
              <a:rPr lang="ru-RU" sz="2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Л.Г. </a:t>
            </a:r>
            <a:r>
              <a:rPr lang="ru-RU" sz="28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Петерсон</a:t>
            </a:r>
            <a:r>
              <a:rPr lang="ru-RU" sz="2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как условие формирования общих и профессиональных компетенций будущего учителя начальных классов </a:t>
            </a:r>
            <a:endParaRPr lang="ru-RU" sz="2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Picture 2" descr="https://bntva.ru/wp-content/uploads/2023/01/brendbuk_goda_pedagoga_i_nastavnika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28" t="5948" r="24804" b="4759"/>
          <a:stretch/>
        </p:blipFill>
        <p:spPr bwMode="auto">
          <a:xfrm>
            <a:off x="231511" y="116632"/>
            <a:ext cx="1720295" cy="1744476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9824" y="129946"/>
            <a:ext cx="1332656" cy="1153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74698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99" t="26783" r="12672" b="15012"/>
          <a:stretch/>
        </p:blipFill>
        <p:spPr bwMode="auto">
          <a:xfrm>
            <a:off x="-7889" y="2308194"/>
            <a:ext cx="9108504" cy="4039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30"/>
          <p:cNvSpPr>
            <a:spLocks noChangeArrowheads="1"/>
          </p:cNvSpPr>
          <p:nvPr/>
        </p:nvSpPr>
        <p:spPr bwMode="auto">
          <a:xfrm>
            <a:off x="1588" y="467689"/>
            <a:ext cx="9144000" cy="4616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lIns="91404" tIns="45700" rIns="91404" bIns="45700" anchor="ctr">
            <a:spAutoFit/>
          </a:bodyPr>
          <a:lstStyle>
            <a:lvl1pPr indent="9906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indent="0" algn="ctr">
              <a:spcBef>
                <a:spcPct val="0"/>
              </a:spcBef>
              <a:buFontTx/>
              <a:buNone/>
            </a:pPr>
            <a:r>
              <a:rPr lang="ru-RU" altLang="ru-RU" sz="2400" b="1" dirty="0" smtClean="0">
                <a:solidFill>
                  <a:srgbClr val="376092"/>
                </a:solidFill>
                <a:latin typeface="Arial" panose="020B0604020202020204" pitchFamily="34" charset="0"/>
                <a:cs typeface="Arial" panose="020B0604020202020204" pitchFamily="34" charset="0"/>
                <a:sym typeface="Arial" pitchFamily="34" charset="0"/>
              </a:rPr>
              <a:t>Надпредметный курс «Мир деятельности» - МИД</a:t>
            </a:r>
            <a:endParaRPr lang="ru-RU" altLang="ru-RU" sz="2400" b="1" dirty="0">
              <a:solidFill>
                <a:srgbClr val="376092"/>
              </a:solidFill>
              <a:latin typeface="Arial" panose="020B0604020202020204" pitchFamily="34" charset="0"/>
              <a:cs typeface="Arial" panose="020B0604020202020204" pitchFamily="34" charset="0"/>
              <a:sym typeface="Arial" pitchFamily="34" charset="0"/>
            </a:endParaRPr>
          </a:p>
        </p:txBody>
      </p:sp>
      <p:pic>
        <p:nvPicPr>
          <p:cNvPr id="4" name="Picture 1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929313"/>
            <a:ext cx="847233" cy="89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30"/>
          <p:cNvSpPr>
            <a:spLocks noChangeArrowheads="1"/>
          </p:cNvSpPr>
          <p:nvPr/>
        </p:nvSpPr>
        <p:spPr bwMode="auto">
          <a:xfrm>
            <a:off x="1594035" y="1119020"/>
            <a:ext cx="5904656" cy="461624"/>
          </a:xfrm>
          <a:prstGeom prst="rect">
            <a:avLst/>
          </a:prstGeom>
          <a:solidFill>
            <a:srgbClr val="97DCFF"/>
          </a:solidFill>
          <a:ln>
            <a:noFill/>
          </a:ln>
        </p:spPr>
        <p:txBody>
          <a:bodyPr wrap="square" lIns="91404" tIns="45700" rIns="91404" bIns="45700" anchor="ctr">
            <a:spAutoFit/>
          </a:bodyPr>
          <a:lstStyle>
            <a:lvl1pPr indent="9906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indent="0" algn="ctr">
              <a:spcBef>
                <a:spcPct val="0"/>
              </a:spcBef>
              <a:buFontTx/>
              <a:buNone/>
            </a:pPr>
            <a:r>
              <a:rPr lang="ru-RU" altLang="ru-RU" sz="2400" b="1" dirty="0" smtClean="0">
                <a:solidFill>
                  <a:srgbClr val="376092"/>
                </a:solidFill>
                <a:latin typeface="Arial" panose="020B0604020202020204" pitchFamily="34" charset="0"/>
                <a:cs typeface="Arial" panose="020B0604020202020204" pitchFamily="34" charset="0"/>
                <a:sym typeface="Arial" pitchFamily="34" charset="0"/>
              </a:rPr>
              <a:t>Основные линии курса</a:t>
            </a:r>
            <a:endParaRPr lang="ru-RU" altLang="ru-RU" sz="2400" b="1" dirty="0">
              <a:solidFill>
                <a:srgbClr val="376092"/>
              </a:solidFill>
              <a:latin typeface="Arial" panose="020B0604020202020204" pitchFamily="34" charset="0"/>
              <a:cs typeface="Arial" panose="020B0604020202020204" pitchFamily="34" charset="0"/>
              <a:sym typeface="Arial" pitchFamily="34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3" t="26086" r="2026" b="30569"/>
          <a:stretch>
            <a:fillRect/>
          </a:stretch>
        </p:blipFill>
        <p:spPr bwMode="auto">
          <a:xfrm>
            <a:off x="7045325" y="1648884"/>
            <a:ext cx="1990725" cy="670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0964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1" name="Picture 1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1" y="1123951"/>
            <a:ext cx="3006725" cy="269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2" name="Picture 1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950" y="1136651"/>
            <a:ext cx="309245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463" y="1123951"/>
            <a:ext cx="3014662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7" name="Рисунок 3" descr="Изображение выглядит как текст&#10;&#10;Автоматически созданное описани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777017"/>
            <a:ext cx="3651652" cy="2713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8" name="Рисунок 1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1" y="3937883"/>
            <a:ext cx="3447999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20"/>
          <p:cNvSpPr txBox="1">
            <a:spLocks noChangeArrowheads="1"/>
          </p:cNvSpPr>
          <p:nvPr/>
        </p:nvSpPr>
        <p:spPr bwMode="auto">
          <a:xfrm>
            <a:off x="25400" y="281517"/>
            <a:ext cx="9102725" cy="4616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 lIns="91393" tIns="45694" rIns="91393" bIns="45694">
            <a:spAutoFit/>
          </a:bodyPr>
          <a:lstStyle>
            <a:lvl1pPr defTabSz="4556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455613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455613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455613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455613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lvl="0" algn="ctr">
              <a:spcBef>
                <a:spcPct val="0"/>
              </a:spcBef>
              <a:buNone/>
            </a:pPr>
            <a:r>
              <a:rPr lang="ru-RU" altLang="ru-RU" sz="2400" b="1" dirty="0">
                <a:solidFill>
                  <a:srgbClr val="333399"/>
                </a:solidFill>
                <a:latin typeface="Arial" pitchFamily="34" charset="0"/>
              </a:rPr>
              <a:t>      </a:t>
            </a:r>
            <a:r>
              <a:rPr lang="ru-RU" sz="2400" b="1" dirty="0" smtClean="0">
                <a:solidFill>
                  <a:srgbClr val="3760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Эталоны курс «Мир деятельности»</a:t>
            </a:r>
            <a:endParaRPr lang="ru-RU" altLang="ru-RU" sz="2400" b="1" dirty="0">
              <a:solidFill>
                <a:srgbClr val="37609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8136" name="Picture 1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"/>
            <a:ext cx="847233" cy="89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2493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8056" y="609600"/>
            <a:ext cx="6192688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376092"/>
                </a:solidFill>
              </a:rPr>
              <a:t>Технология «Методический театр»</a:t>
            </a:r>
            <a:endParaRPr lang="ru-RU" sz="2800" b="1" dirty="0">
              <a:solidFill>
                <a:srgbClr val="37609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grpSp>
        <p:nvGrpSpPr>
          <p:cNvPr id="4" name="Group 30"/>
          <p:cNvGrpSpPr>
            <a:grpSpLocks/>
          </p:cNvGrpSpPr>
          <p:nvPr/>
        </p:nvGrpSpPr>
        <p:grpSpPr bwMode="auto">
          <a:xfrm>
            <a:off x="1144265" y="2081681"/>
            <a:ext cx="412750" cy="276225"/>
            <a:chOff x="2258" y="701"/>
            <a:chExt cx="649" cy="436"/>
          </a:xfrm>
        </p:grpSpPr>
        <p:sp>
          <p:nvSpPr>
            <p:cNvPr id="5" name="Freeform 32"/>
            <p:cNvSpPr>
              <a:spLocks/>
            </p:cNvSpPr>
            <p:nvPr/>
          </p:nvSpPr>
          <p:spPr bwMode="auto">
            <a:xfrm>
              <a:off x="2268" y="710"/>
              <a:ext cx="629" cy="416"/>
            </a:xfrm>
            <a:custGeom>
              <a:avLst/>
              <a:gdLst>
                <a:gd name="T0" fmla="+- 0 2689 2268"/>
                <a:gd name="T1" fmla="*/ T0 w 629"/>
                <a:gd name="T2" fmla="+- 0 711 711"/>
                <a:gd name="T3" fmla="*/ 711 h 416"/>
                <a:gd name="T4" fmla="+- 0 2689 2268"/>
                <a:gd name="T5" fmla="*/ T4 w 629"/>
                <a:gd name="T6" fmla="+- 0 815 711"/>
                <a:gd name="T7" fmla="*/ 815 h 416"/>
                <a:gd name="T8" fmla="+- 0 2268 2268"/>
                <a:gd name="T9" fmla="*/ T8 w 629"/>
                <a:gd name="T10" fmla="+- 0 815 711"/>
                <a:gd name="T11" fmla="*/ 815 h 416"/>
                <a:gd name="T12" fmla="+- 0 2268 2268"/>
                <a:gd name="T13" fmla="*/ T12 w 629"/>
                <a:gd name="T14" fmla="+- 0 1022 711"/>
                <a:gd name="T15" fmla="*/ 1022 h 416"/>
                <a:gd name="T16" fmla="+- 0 2689 2268"/>
                <a:gd name="T17" fmla="*/ T16 w 629"/>
                <a:gd name="T18" fmla="+- 0 1022 711"/>
                <a:gd name="T19" fmla="*/ 1022 h 416"/>
                <a:gd name="T20" fmla="+- 0 2689 2268"/>
                <a:gd name="T21" fmla="*/ T20 w 629"/>
                <a:gd name="T22" fmla="+- 0 1126 711"/>
                <a:gd name="T23" fmla="*/ 1126 h 416"/>
                <a:gd name="T24" fmla="+- 0 2897 2268"/>
                <a:gd name="T25" fmla="*/ T24 w 629"/>
                <a:gd name="T26" fmla="+- 0 918 711"/>
                <a:gd name="T27" fmla="*/ 918 h 416"/>
                <a:gd name="T28" fmla="+- 0 2689 2268"/>
                <a:gd name="T29" fmla="*/ T28 w 629"/>
                <a:gd name="T30" fmla="+- 0 711 711"/>
                <a:gd name="T31" fmla="*/ 711 h 4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</a:cxnLst>
              <a:rect l="0" t="0" r="r" b="b"/>
              <a:pathLst>
                <a:path w="629" h="416">
                  <a:moveTo>
                    <a:pt x="421" y="0"/>
                  </a:moveTo>
                  <a:lnTo>
                    <a:pt x="421" y="104"/>
                  </a:lnTo>
                  <a:lnTo>
                    <a:pt x="0" y="104"/>
                  </a:lnTo>
                  <a:lnTo>
                    <a:pt x="0" y="311"/>
                  </a:lnTo>
                  <a:lnTo>
                    <a:pt x="421" y="311"/>
                  </a:lnTo>
                  <a:lnTo>
                    <a:pt x="421" y="415"/>
                  </a:lnTo>
                  <a:lnTo>
                    <a:pt x="629" y="207"/>
                  </a:lnTo>
                  <a:lnTo>
                    <a:pt x="421" y="0"/>
                  </a:lnTo>
                  <a:close/>
                </a:path>
              </a:pathLst>
            </a:custGeom>
            <a:solidFill>
              <a:srgbClr val="D3E9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Freeform 31"/>
            <p:cNvSpPr>
              <a:spLocks/>
            </p:cNvSpPr>
            <p:nvPr/>
          </p:nvSpPr>
          <p:spPr bwMode="auto">
            <a:xfrm>
              <a:off x="2268" y="710"/>
              <a:ext cx="629" cy="416"/>
            </a:xfrm>
            <a:custGeom>
              <a:avLst/>
              <a:gdLst>
                <a:gd name="T0" fmla="+- 0 2268 2268"/>
                <a:gd name="T1" fmla="*/ T0 w 629"/>
                <a:gd name="T2" fmla="+- 0 815 711"/>
                <a:gd name="T3" fmla="*/ 815 h 416"/>
                <a:gd name="T4" fmla="+- 0 2689 2268"/>
                <a:gd name="T5" fmla="*/ T4 w 629"/>
                <a:gd name="T6" fmla="+- 0 815 711"/>
                <a:gd name="T7" fmla="*/ 815 h 416"/>
                <a:gd name="T8" fmla="+- 0 2689 2268"/>
                <a:gd name="T9" fmla="*/ T8 w 629"/>
                <a:gd name="T10" fmla="+- 0 711 711"/>
                <a:gd name="T11" fmla="*/ 711 h 416"/>
                <a:gd name="T12" fmla="+- 0 2897 2268"/>
                <a:gd name="T13" fmla="*/ T12 w 629"/>
                <a:gd name="T14" fmla="+- 0 918 711"/>
                <a:gd name="T15" fmla="*/ 918 h 416"/>
                <a:gd name="T16" fmla="+- 0 2689 2268"/>
                <a:gd name="T17" fmla="*/ T16 w 629"/>
                <a:gd name="T18" fmla="+- 0 1126 711"/>
                <a:gd name="T19" fmla="*/ 1126 h 416"/>
                <a:gd name="T20" fmla="+- 0 2689 2268"/>
                <a:gd name="T21" fmla="*/ T20 w 629"/>
                <a:gd name="T22" fmla="+- 0 1022 711"/>
                <a:gd name="T23" fmla="*/ 1022 h 416"/>
                <a:gd name="T24" fmla="+- 0 2268 2268"/>
                <a:gd name="T25" fmla="*/ T24 w 629"/>
                <a:gd name="T26" fmla="+- 0 1022 711"/>
                <a:gd name="T27" fmla="*/ 1022 h 416"/>
                <a:gd name="T28" fmla="+- 0 2268 2268"/>
                <a:gd name="T29" fmla="*/ T28 w 629"/>
                <a:gd name="T30" fmla="+- 0 815 711"/>
                <a:gd name="T31" fmla="*/ 815 h 4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</a:cxnLst>
              <a:rect l="0" t="0" r="r" b="b"/>
              <a:pathLst>
                <a:path w="629" h="416">
                  <a:moveTo>
                    <a:pt x="0" y="104"/>
                  </a:moveTo>
                  <a:lnTo>
                    <a:pt x="421" y="104"/>
                  </a:lnTo>
                  <a:lnTo>
                    <a:pt x="421" y="0"/>
                  </a:lnTo>
                  <a:lnTo>
                    <a:pt x="629" y="207"/>
                  </a:lnTo>
                  <a:lnTo>
                    <a:pt x="421" y="415"/>
                  </a:lnTo>
                  <a:lnTo>
                    <a:pt x="421" y="311"/>
                  </a:lnTo>
                  <a:lnTo>
                    <a:pt x="0" y="311"/>
                  </a:lnTo>
                  <a:lnTo>
                    <a:pt x="0" y="104"/>
                  </a:lnTo>
                  <a:close/>
                </a:path>
              </a:pathLst>
            </a:custGeom>
            <a:noFill/>
            <a:ln w="12700">
              <a:solidFill>
                <a:srgbClr val="4471C4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7" name="Group 15"/>
          <p:cNvGrpSpPr>
            <a:grpSpLocks/>
          </p:cNvGrpSpPr>
          <p:nvPr/>
        </p:nvGrpSpPr>
        <p:grpSpPr bwMode="auto">
          <a:xfrm>
            <a:off x="2360900" y="2088017"/>
            <a:ext cx="411162" cy="276225"/>
            <a:chOff x="4968" y="650"/>
            <a:chExt cx="647" cy="436"/>
          </a:xfrm>
        </p:grpSpPr>
        <p:sp>
          <p:nvSpPr>
            <p:cNvPr id="8" name="Freeform 17"/>
            <p:cNvSpPr>
              <a:spLocks/>
            </p:cNvSpPr>
            <p:nvPr/>
          </p:nvSpPr>
          <p:spPr bwMode="auto">
            <a:xfrm>
              <a:off x="4977" y="660"/>
              <a:ext cx="627" cy="416"/>
            </a:xfrm>
            <a:custGeom>
              <a:avLst/>
              <a:gdLst>
                <a:gd name="T0" fmla="+- 0 5396 4978"/>
                <a:gd name="T1" fmla="*/ T0 w 627"/>
                <a:gd name="T2" fmla="+- 0 660 660"/>
                <a:gd name="T3" fmla="*/ 660 h 416"/>
                <a:gd name="T4" fmla="+- 0 5396 4978"/>
                <a:gd name="T5" fmla="*/ T4 w 627"/>
                <a:gd name="T6" fmla="+- 0 764 660"/>
                <a:gd name="T7" fmla="*/ 764 h 416"/>
                <a:gd name="T8" fmla="+- 0 4978 4978"/>
                <a:gd name="T9" fmla="*/ T8 w 627"/>
                <a:gd name="T10" fmla="+- 0 764 660"/>
                <a:gd name="T11" fmla="*/ 764 h 416"/>
                <a:gd name="T12" fmla="+- 0 4978 4978"/>
                <a:gd name="T13" fmla="*/ T12 w 627"/>
                <a:gd name="T14" fmla="+- 0 972 660"/>
                <a:gd name="T15" fmla="*/ 972 h 416"/>
                <a:gd name="T16" fmla="+- 0 5396 4978"/>
                <a:gd name="T17" fmla="*/ T16 w 627"/>
                <a:gd name="T18" fmla="+- 0 972 660"/>
                <a:gd name="T19" fmla="*/ 972 h 416"/>
                <a:gd name="T20" fmla="+- 0 5396 4978"/>
                <a:gd name="T21" fmla="*/ T20 w 627"/>
                <a:gd name="T22" fmla="+- 0 1076 660"/>
                <a:gd name="T23" fmla="*/ 1076 h 416"/>
                <a:gd name="T24" fmla="+- 0 5604 4978"/>
                <a:gd name="T25" fmla="*/ T24 w 627"/>
                <a:gd name="T26" fmla="+- 0 868 660"/>
                <a:gd name="T27" fmla="*/ 868 h 416"/>
                <a:gd name="T28" fmla="+- 0 5396 4978"/>
                <a:gd name="T29" fmla="*/ T28 w 627"/>
                <a:gd name="T30" fmla="+- 0 660 660"/>
                <a:gd name="T31" fmla="*/ 660 h 4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</a:cxnLst>
              <a:rect l="0" t="0" r="r" b="b"/>
              <a:pathLst>
                <a:path w="627" h="416">
                  <a:moveTo>
                    <a:pt x="418" y="0"/>
                  </a:moveTo>
                  <a:lnTo>
                    <a:pt x="418" y="104"/>
                  </a:lnTo>
                  <a:lnTo>
                    <a:pt x="0" y="104"/>
                  </a:lnTo>
                  <a:lnTo>
                    <a:pt x="0" y="312"/>
                  </a:lnTo>
                  <a:lnTo>
                    <a:pt x="418" y="312"/>
                  </a:lnTo>
                  <a:lnTo>
                    <a:pt x="418" y="416"/>
                  </a:lnTo>
                  <a:lnTo>
                    <a:pt x="626" y="208"/>
                  </a:lnTo>
                  <a:lnTo>
                    <a:pt x="418" y="0"/>
                  </a:lnTo>
                  <a:close/>
                </a:path>
              </a:pathLst>
            </a:custGeom>
            <a:solidFill>
              <a:srgbClr val="D3E9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" name="Freeform 16"/>
            <p:cNvSpPr>
              <a:spLocks/>
            </p:cNvSpPr>
            <p:nvPr/>
          </p:nvSpPr>
          <p:spPr bwMode="auto">
            <a:xfrm>
              <a:off x="4977" y="660"/>
              <a:ext cx="627" cy="416"/>
            </a:xfrm>
            <a:custGeom>
              <a:avLst/>
              <a:gdLst>
                <a:gd name="T0" fmla="+- 0 4978 4978"/>
                <a:gd name="T1" fmla="*/ T0 w 627"/>
                <a:gd name="T2" fmla="+- 0 764 660"/>
                <a:gd name="T3" fmla="*/ 764 h 416"/>
                <a:gd name="T4" fmla="+- 0 5396 4978"/>
                <a:gd name="T5" fmla="*/ T4 w 627"/>
                <a:gd name="T6" fmla="+- 0 764 660"/>
                <a:gd name="T7" fmla="*/ 764 h 416"/>
                <a:gd name="T8" fmla="+- 0 5396 4978"/>
                <a:gd name="T9" fmla="*/ T8 w 627"/>
                <a:gd name="T10" fmla="+- 0 660 660"/>
                <a:gd name="T11" fmla="*/ 660 h 416"/>
                <a:gd name="T12" fmla="+- 0 5604 4978"/>
                <a:gd name="T13" fmla="*/ T12 w 627"/>
                <a:gd name="T14" fmla="+- 0 868 660"/>
                <a:gd name="T15" fmla="*/ 868 h 416"/>
                <a:gd name="T16" fmla="+- 0 5396 4978"/>
                <a:gd name="T17" fmla="*/ T16 w 627"/>
                <a:gd name="T18" fmla="+- 0 1076 660"/>
                <a:gd name="T19" fmla="*/ 1076 h 416"/>
                <a:gd name="T20" fmla="+- 0 5396 4978"/>
                <a:gd name="T21" fmla="*/ T20 w 627"/>
                <a:gd name="T22" fmla="+- 0 972 660"/>
                <a:gd name="T23" fmla="*/ 972 h 416"/>
                <a:gd name="T24" fmla="+- 0 4978 4978"/>
                <a:gd name="T25" fmla="*/ T24 w 627"/>
                <a:gd name="T26" fmla="+- 0 972 660"/>
                <a:gd name="T27" fmla="*/ 972 h 416"/>
                <a:gd name="T28" fmla="+- 0 4978 4978"/>
                <a:gd name="T29" fmla="*/ T28 w 627"/>
                <a:gd name="T30" fmla="+- 0 764 660"/>
                <a:gd name="T31" fmla="*/ 764 h 4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</a:cxnLst>
              <a:rect l="0" t="0" r="r" b="b"/>
              <a:pathLst>
                <a:path w="627" h="416">
                  <a:moveTo>
                    <a:pt x="0" y="104"/>
                  </a:moveTo>
                  <a:lnTo>
                    <a:pt x="418" y="104"/>
                  </a:lnTo>
                  <a:lnTo>
                    <a:pt x="418" y="0"/>
                  </a:lnTo>
                  <a:lnTo>
                    <a:pt x="626" y="208"/>
                  </a:lnTo>
                  <a:lnTo>
                    <a:pt x="418" y="416"/>
                  </a:lnTo>
                  <a:lnTo>
                    <a:pt x="418" y="312"/>
                  </a:lnTo>
                  <a:lnTo>
                    <a:pt x="0" y="312"/>
                  </a:lnTo>
                  <a:lnTo>
                    <a:pt x="0" y="104"/>
                  </a:lnTo>
                  <a:close/>
                </a:path>
              </a:pathLst>
            </a:custGeom>
            <a:noFill/>
            <a:ln w="12700">
              <a:solidFill>
                <a:srgbClr val="4471C4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0" name="Group 27"/>
          <p:cNvGrpSpPr>
            <a:grpSpLocks/>
          </p:cNvGrpSpPr>
          <p:nvPr/>
        </p:nvGrpSpPr>
        <p:grpSpPr bwMode="auto">
          <a:xfrm>
            <a:off x="3628384" y="2064517"/>
            <a:ext cx="412750" cy="274638"/>
            <a:chOff x="7816" y="634"/>
            <a:chExt cx="649" cy="433"/>
          </a:xfrm>
        </p:grpSpPr>
        <p:sp>
          <p:nvSpPr>
            <p:cNvPr id="11" name="Freeform 29"/>
            <p:cNvSpPr>
              <a:spLocks/>
            </p:cNvSpPr>
            <p:nvPr/>
          </p:nvSpPr>
          <p:spPr bwMode="auto">
            <a:xfrm>
              <a:off x="7826" y="643"/>
              <a:ext cx="629" cy="413"/>
            </a:xfrm>
            <a:custGeom>
              <a:avLst/>
              <a:gdLst>
                <a:gd name="T0" fmla="+- 0 8249 7826"/>
                <a:gd name="T1" fmla="*/ T0 w 629"/>
                <a:gd name="T2" fmla="+- 0 644 644"/>
                <a:gd name="T3" fmla="*/ 644 h 413"/>
                <a:gd name="T4" fmla="+- 0 8249 7826"/>
                <a:gd name="T5" fmla="*/ T4 w 629"/>
                <a:gd name="T6" fmla="+- 0 747 644"/>
                <a:gd name="T7" fmla="*/ 747 h 413"/>
                <a:gd name="T8" fmla="+- 0 7826 7826"/>
                <a:gd name="T9" fmla="*/ T8 w 629"/>
                <a:gd name="T10" fmla="+- 0 747 644"/>
                <a:gd name="T11" fmla="*/ 747 h 413"/>
                <a:gd name="T12" fmla="+- 0 7826 7826"/>
                <a:gd name="T13" fmla="*/ T12 w 629"/>
                <a:gd name="T14" fmla="+- 0 953 644"/>
                <a:gd name="T15" fmla="*/ 953 h 413"/>
                <a:gd name="T16" fmla="+- 0 8249 7826"/>
                <a:gd name="T17" fmla="*/ T16 w 629"/>
                <a:gd name="T18" fmla="+- 0 953 644"/>
                <a:gd name="T19" fmla="*/ 953 h 413"/>
                <a:gd name="T20" fmla="+- 0 8249 7826"/>
                <a:gd name="T21" fmla="*/ T20 w 629"/>
                <a:gd name="T22" fmla="+- 0 1056 644"/>
                <a:gd name="T23" fmla="*/ 1056 h 413"/>
                <a:gd name="T24" fmla="+- 0 8455 7826"/>
                <a:gd name="T25" fmla="*/ T24 w 629"/>
                <a:gd name="T26" fmla="+- 0 850 644"/>
                <a:gd name="T27" fmla="*/ 850 h 413"/>
                <a:gd name="T28" fmla="+- 0 8249 7826"/>
                <a:gd name="T29" fmla="*/ T28 w 629"/>
                <a:gd name="T30" fmla="+- 0 644 644"/>
                <a:gd name="T31" fmla="*/ 644 h 41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</a:cxnLst>
              <a:rect l="0" t="0" r="r" b="b"/>
              <a:pathLst>
                <a:path w="629" h="413">
                  <a:moveTo>
                    <a:pt x="423" y="0"/>
                  </a:moveTo>
                  <a:lnTo>
                    <a:pt x="423" y="103"/>
                  </a:lnTo>
                  <a:lnTo>
                    <a:pt x="0" y="103"/>
                  </a:lnTo>
                  <a:lnTo>
                    <a:pt x="0" y="309"/>
                  </a:lnTo>
                  <a:lnTo>
                    <a:pt x="423" y="309"/>
                  </a:lnTo>
                  <a:lnTo>
                    <a:pt x="423" y="412"/>
                  </a:lnTo>
                  <a:lnTo>
                    <a:pt x="629" y="206"/>
                  </a:lnTo>
                  <a:lnTo>
                    <a:pt x="423" y="0"/>
                  </a:lnTo>
                  <a:close/>
                </a:path>
              </a:pathLst>
            </a:custGeom>
            <a:solidFill>
              <a:srgbClr val="D3E9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Freeform 28"/>
            <p:cNvSpPr>
              <a:spLocks/>
            </p:cNvSpPr>
            <p:nvPr/>
          </p:nvSpPr>
          <p:spPr bwMode="auto">
            <a:xfrm>
              <a:off x="7826" y="643"/>
              <a:ext cx="629" cy="413"/>
            </a:xfrm>
            <a:custGeom>
              <a:avLst/>
              <a:gdLst>
                <a:gd name="T0" fmla="+- 0 7826 7826"/>
                <a:gd name="T1" fmla="*/ T0 w 629"/>
                <a:gd name="T2" fmla="+- 0 747 644"/>
                <a:gd name="T3" fmla="*/ 747 h 413"/>
                <a:gd name="T4" fmla="+- 0 8249 7826"/>
                <a:gd name="T5" fmla="*/ T4 w 629"/>
                <a:gd name="T6" fmla="+- 0 747 644"/>
                <a:gd name="T7" fmla="*/ 747 h 413"/>
                <a:gd name="T8" fmla="+- 0 8249 7826"/>
                <a:gd name="T9" fmla="*/ T8 w 629"/>
                <a:gd name="T10" fmla="+- 0 644 644"/>
                <a:gd name="T11" fmla="*/ 644 h 413"/>
                <a:gd name="T12" fmla="+- 0 8455 7826"/>
                <a:gd name="T13" fmla="*/ T12 w 629"/>
                <a:gd name="T14" fmla="+- 0 850 644"/>
                <a:gd name="T15" fmla="*/ 850 h 413"/>
                <a:gd name="T16" fmla="+- 0 8249 7826"/>
                <a:gd name="T17" fmla="*/ T16 w 629"/>
                <a:gd name="T18" fmla="+- 0 1056 644"/>
                <a:gd name="T19" fmla="*/ 1056 h 413"/>
                <a:gd name="T20" fmla="+- 0 8249 7826"/>
                <a:gd name="T21" fmla="*/ T20 w 629"/>
                <a:gd name="T22" fmla="+- 0 953 644"/>
                <a:gd name="T23" fmla="*/ 953 h 413"/>
                <a:gd name="T24" fmla="+- 0 7826 7826"/>
                <a:gd name="T25" fmla="*/ T24 w 629"/>
                <a:gd name="T26" fmla="+- 0 953 644"/>
                <a:gd name="T27" fmla="*/ 953 h 413"/>
                <a:gd name="T28" fmla="+- 0 7826 7826"/>
                <a:gd name="T29" fmla="*/ T28 w 629"/>
                <a:gd name="T30" fmla="+- 0 747 644"/>
                <a:gd name="T31" fmla="*/ 747 h 41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</a:cxnLst>
              <a:rect l="0" t="0" r="r" b="b"/>
              <a:pathLst>
                <a:path w="629" h="413">
                  <a:moveTo>
                    <a:pt x="0" y="103"/>
                  </a:moveTo>
                  <a:lnTo>
                    <a:pt x="423" y="103"/>
                  </a:lnTo>
                  <a:lnTo>
                    <a:pt x="423" y="0"/>
                  </a:lnTo>
                  <a:lnTo>
                    <a:pt x="629" y="206"/>
                  </a:lnTo>
                  <a:lnTo>
                    <a:pt x="423" y="412"/>
                  </a:lnTo>
                  <a:lnTo>
                    <a:pt x="423" y="309"/>
                  </a:lnTo>
                  <a:lnTo>
                    <a:pt x="0" y="309"/>
                  </a:lnTo>
                  <a:lnTo>
                    <a:pt x="0" y="103"/>
                  </a:lnTo>
                  <a:close/>
                </a:path>
              </a:pathLst>
            </a:custGeom>
            <a:noFill/>
            <a:ln w="12700">
              <a:solidFill>
                <a:srgbClr val="4471C4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3" name="Group 18"/>
          <p:cNvGrpSpPr>
            <a:grpSpLocks/>
          </p:cNvGrpSpPr>
          <p:nvPr/>
        </p:nvGrpSpPr>
        <p:grpSpPr bwMode="auto">
          <a:xfrm>
            <a:off x="4818469" y="2067221"/>
            <a:ext cx="512497" cy="276225"/>
            <a:chOff x="10687" y="612"/>
            <a:chExt cx="649" cy="436"/>
          </a:xfrm>
        </p:grpSpPr>
        <p:sp>
          <p:nvSpPr>
            <p:cNvPr id="14" name="Freeform 20"/>
            <p:cNvSpPr>
              <a:spLocks/>
            </p:cNvSpPr>
            <p:nvPr/>
          </p:nvSpPr>
          <p:spPr bwMode="auto">
            <a:xfrm>
              <a:off x="10696" y="622"/>
              <a:ext cx="629" cy="416"/>
            </a:xfrm>
            <a:custGeom>
              <a:avLst/>
              <a:gdLst>
                <a:gd name="T0" fmla="+- 0 11118 10697"/>
                <a:gd name="T1" fmla="*/ T0 w 629"/>
                <a:gd name="T2" fmla="+- 0 622 622"/>
                <a:gd name="T3" fmla="*/ 622 h 416"/>
                <a:gd name="T4" fmla="+- 0 11118 10697"/>
                <a:gd name="T5" fmla="*/ T4 w 629"/>
                <a:gd name="T6" fmla="+- 0 726 622"/>
                <a:gd name="T7" fmla="*/ 726 h 416"/>
                <a:gd name="T8" fmla="+- 0 10697 10697"/>
                <a:gd name="T9" fmla="*/ T8 w 629"/>
                <a:gd name="T10" fmla="+- 0 726 622"/>
                <a:gd name="T11" fmla="*/ 726 h 416"/>
                <a:gd name="T12" fmla="+- 0 10697 10697"/>
                <a:gd name="T13" fmla="*/ T12 w 629"/>
                <a:gd name="T14" fmla="+- 0 933 622"/>
                <a:gd name="T15" fmla="*/ 933 h 416"/>
                <a:gd name="T16" fmla="+- 0 11118 10697"/>
                <a:gd name="T17" fmla="*/ T16 w 629"/>
                <a:gd name="T18" fmla="+- 0 933 622"/>
                <a:gd name="T19" fmla="*/ 933 h 416"/>
                <a:gd name="T20" fmla="+- 0 11118 10697"/>
                <a:gd name="T21" fmla="*/ T20 w 629"/>
                <a:gd name="T22" fmla="+- 0 1037 622"/>
                <a:gd name="T23" fmla="*/ 1037 h 416"/>
                <a:gd name="T24" fmla="+- 0 11326 10697"/>
                <a:gd name="T25" fmla="*/ T24 w 629"/>
                <a:gd name="T26" fmla="+- 0 830 622"/>
                <a:gd name="T27" fmla="*/ 830 h 416"/>
                <a:gd name="T28" fmla="+- 0 11118 10697"/>
                <a:gd name="T29" fmla="*/ T28 w 629"/>
                <a:gd name="T30" fmla="+- 0 622 622"/>
                <a:gd name="T31" fmla="*/ 622 h 4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</a:cxnLst>
              <a:rect l="0" t="0" r="r" b="b"/>
              <a:pathLst>
                <a:path w="629" h="416">
                  <a:moveTo>
                    <a:pt x="421" y="0"/>
                  </a:moveTo>
                  <a:lnTo>
                    <a:pt x="421" y="104"/>
                  </a:lnTo>
                  <a:lnTo>
                    <a:pt x="0" y="104"/>
                  </a:lnTo>
                  <a:lnTo>
                    <a:pt x="0" y="311"/>
                  </a:lnTo>
                  <a:lnTo>
                    <a:pt x="421" y="311"/>
                  </a:lnTo>
                  <a:lnTo>
                    <a:pt x="421" y="415"/>
                  </a:lnTo>
                  <a:lnTo>
                    <a:pt x="629" y="208"/>
                  </a:lnTo>
                  <a:lnTo>
                    <a:pt x="421" y="0"/>
                  </a:lnTo>
                  <a:close/>
                </a:path>
              </a:pathLst>
            </a:custGeom>
            <a:solidFill>
              <a:srgbClr val="D3E9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auto">
            <a:xfrm>
              <a:off x="10696" y="622"/>
              <a:ext cx="629" cy="416"/>
            </a:xfrm>
            <a:custGeom>
              <a:avLst/>
              <a:gdLst>
                <a:gd name="T0" fmla="+- 0 10697 10697"/>
                <a:gd name="T1" fmla="*/ T0 w 629"/>
                <a:gd name="T2" fmla="+- 0 726 622"/>
                <a:gd name="T3" fmla="*/ 726 h 416"/>
                <a:gd name="T4" fmla="+- 0 11118 10697"/>
                <a:gd name="T5" fmla="*/ T4 w 629"/>
                <a:gd name="T6" fmla="+- 0 726 622"/>
                <a:gd name="T7" fmla="*/ 726 h 416"/>
                <a:gd name="T8" fmla="+- 0 11118 10697"/>
                <a:gd name="T9" fmla="*/ T8 w 629"/>
                <a:gd name="T10" fmla="+- 0 622 622"/>
                <a:gd name="T11" fmla="*/ 622 h 416"/>
                <a:gd name="T12" fmla="+- 0 11326 10697"/>
                <a:gd name="T13" fmla="*/ T12 w 629"/>
                <a:gd name="T14" fmla="+- 0 830 622"/>
                <a:gd name="T15" fmla="*/ 830 h 416"/>
                <a:gd name="T16" fmla="+- 0 11118 10697"/>
                <a:gd name="T17" fmla="*/ T16 w 629"/>
                <a:gd name="T18" fmla="+- 0 1037 622"/>
                <a:gd name="T19" fmla="*/ 1037 h 416"/>
                <a:gd name="T20" fmla="+- 0 11118 10697"/>
                <a:gd name="T21" fmla="*/ T20 w 629"/>
                <a:gd name="T22" fmla="+- 0 933 622"/>
                <a:gd name="T23" fmla="*/ 933 h 416"/>
                <a:gd name="T24" fmla="+- 0 10697 10697"/>
                <a:gd name="T25" fmla="*/ T24 w 629"/>
                <a:gd name="T26" fmla="+- 0 933 622"/>
                <a:gd name="T27" fmla="*/ 933 h 416"/>
                <a:gd name="T28" fmla="+- 0 10697 10697"/>
                <a:gd name="T29" fmla="*/ T28 w 629"/>
                <a:gd name="T30" fmla="+- 0 726 622"/>
                <a:gd name="T31" fmla="*/ 726 h 4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</a:cxnLst>
              <a:rect l="0" t="0" r="r" b="b"/>
              <a:pathLst>
                <a:path w="629" h="416">
                  <a:moveTo>
                    <a:pt x="0" y="104"/>
                  </a:moveTo>
                  <a:lnTo>
                    <a:pt x="421" y="104"/>
                  </a:lnTo>
                  <a:lnTo>
                    <a:pt x="421" y="0"/>
                  </a:lnTo>
                  <a:lnTo>
                    <a:pt x="629" y="208"/>
                  </a:lnTo>
                  <a:lnTo>
                    <a:pt x="421" y="415"/>
                  </a:lnTo>
                  <a:lnTo>
                    <a:pt x="421" y="311"/>
                  </a:lnTo>
                  <a:lnTo>
                    <a:pt x="0" y="311"/>
                  </a:lnTo>
                  <a:lnTo>
                    <a:pt x="0" y="104"/>
                  </a:lnTo>
                  <a:close/>
                </a:path>
              </a:pathLst>
            </a:custGeom>
            <a:noFill/>
            <a:ln w="12700">
              <a:solidFill>
                <a:srgbClr val="4471C4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6" name="Group 24"/>
          <p:cNvGrpSpPr>
            <a:grpSpLocks/>
          </p:cNvGrpSpPr>
          <p:nvPr/>
        </p:nvGrpSpPr>
        <p:grpSpPr bwMode="auto">
          <a:xfrm>
            <a:off x="6091553" y="2081682"/>
            <a:ext cx="411163" cy="276225"/>
            <a:chOff x="13509" y="612"/>
            <a:chExt cx="647" cy="436"/>
          </a:xfrm>
        </p:grpSpPr>
        <p:sp>
          <p:nvSpPr>
            <p:cNvPr id="17" name="Freeform 26"/>
            <p:cNvSpPr>
              <a:spLocks/>
            </p:cNvSpPr>
            <p:nvPr/>
          </p:nvSpPr>
          <p:spPr bwMode="auto">
            <a:xfrm>
              <a:off x="13519" y="622"/>
              <a:ext cx="627" cy="416"/>
            </a:xfrm>
            <a:custGeom>
              <a:avLst/>
              <a:gdLst>
                <a:gd name="T0" fmla="+- 0 13938 13519"/>
                <a:gd name="T1" fmla="*/ T0 w 627"/>
                <a:gd name="T2" fmla="+- 0 622 622"/>
                <a:gd name="T3" fmla="*/ 622 h 416"/>
                <a:gd name="T4" fmla="+- 0 13938 13519"/>
                <a:gd name="T5" fmla="*/ T4 w 627"/>
                <a:gd name="T6" fmla="+- 0 726 622"/>
                <a:gd name="T7" fmla="*/ 726 h 416"/>
                <a:gd name="T8" fmla="+- 0 13519 13519"/>
                <a:gd name="T9" fmla="*/ T8 w 627"/>
                <a:gd name="T10" fmla="+- 0 726 622"/>
                <a:gd name="T11" fmla="*/ 726 h 416"/>
                <a:gd name="T12" fmla="+- 0 13519 13519"/>
                <a:gd name="T13" fmla="*/ T12 w 627"/>
                <a:gd name="T14" fmla="+- 0 933 622"/>
                <a:gd name="T15" fmla="*/ 933 h 416"/>
                <a:gd name="T16" fmla="+- 0 13938 13519"/>
                <a:gd name="T17" fmla="*/ T16 w 627"/>
                <a:gd name="T18" fmla="+- 0 933 622"/>
                <a:gd name="T19" fmla="*/ 933 h 416"/>
                <a:gd name="T20" fmla="+- 0 13938 13519"/>
                <a:gd name="T21" fmla="*/ T20 w 627"/>
                <a:gd name="T22" fmla="+- 0 1037 622"/>
                <a:gd name="T23" fmla="*/ 1037 h 416"/>
                <a:gd name="T24" fmla="+- 0 14146 13519"/>
                <a:gd name="T25" fmla="*/ T24 w 627"/>
                <a:gd name="T26" fmla="+- 0 830 622"/>
                <a:gd name="T27" fmla="*/ 830 h 416"/>
                <a:gd name="T28" fmla="+- 0 13938 13519"/>
                <a:gd name="T29" fmla="*/ T28 w 627"/>
                <a:gd name="T30" fmla="+- 0 622 622"/>
                <a:gd name="T31" fmla="*/ 622 h 4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</a:cxnLst>
              <a:rect l="0" t="0" r="r" b="b"/>
              <a:pathLst>
                <a:path w="627" h="416">
                  <a:moveTo>
                    <a:pt x="419" y="0"/>
                  </a:moveTo>
                  <a:lnTo>
                    <a:pt x="419" y="104"/>
                  </a:lnTo>
                  <a:lnTo>
                    <a:pt x="0" y="104"/>
                  </a:lnTo>
                  <a:lnTo>
                    <a:pt x="0" y="311"/>
                  </a:lnTo>
                  <a:lnTo>
                    <a:pt x="419" y="311"/>
                  </a:lnTo>
                  <a:lnTo>
                    <a:pt x="419" y="415"/>
                  </a:lnTo>
                  <a:lnTo>
                    <a:pt x="627" y="208"/>
                  </a:lnTo>
                  <a:lnTo>
                    <a:pt x="419" y="0"/>
                  </a:lnTo>
                  <a:close/>
                </a:path>
              </a:pathLst>
            </a:custGeom>
            <a:solidFill>
              <a:srgbClr val="D3E9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" name="Freeform 25"/>
            <p:cNvSpPr>
              <a:spLocks/>
            </p:cNvSpPr>
            <p:nvPr/>
          </p:nvSpPr>
          <p:spPr bwMode="auto">
            <a:xfrm>
              <a:off x="13519" y="622"/>
              <a:ext cx="627" cy="416"/>
            </a:xfrm>
            <a:custGeom>
              <a:avLst/>
              <a:gdLst>
                <a:gd name="T0" fmla="+- 0 13519 13519"/>
                <a:gd name="T1" fmla="*/ T0 w 627"/>
                <a:gd name="T2" fmla="+- 0 726 622"/>
                <a:gd name="T3" fmla="*/ 726 h 416"/>
                <a:gd name="T4" fmla="+- 0 13938 13519"/>
                <a:gd name="T5" fmla="*/ T4 w 627"/>
                <a:gd name="T6" fmla="+- 0 726 622"/>
                <a:gd name="T7" fmla="*/ 726 h 416"/>
                <a:gd name="T8" fmla="+- 0 13938 13519"/>
                <a:gd name="T9" fmla="*/ T8 w 627"/>
                <a:gd name="T10" fmla="+- 0 622 622"/>
                <a:gd name="T11" fmla="*/ 622 h 416"/>
                <a:gd name="T12" fmla="+- 0 14146 13519"/>
                <a:gd name="T13" fmla="*/ T12 w 627"/>
                <a:gd name="T14" fmla="+- 0 830 622"/>
                <a:gd name="T15" fmla="*/ 830 h 416"/>
                <a:gd name="T16" fmla="+- 0 13938 13519"/>
                <a:gd name="T17" fmla="*/ T16 w 627"/>
                <a:gd name="T18" fmla="+- 0 1037 622"/>
                <a:gd name="T19" fmla="*/ 1037 h 416"/>
                <a:gd name="T20" fmla="+- 0 13938 13519"/>
                <a:gd name="T21" fmla="*/ T20 w 627"/>
                <a:gd name="T22" fmla="+- 0 933 622"/>
                <a:gd name="T23" fmla="*/ 933 h 416"/>
                <a:gd name="T24" fmla="+- 0 13519 13519"/>
                <a:gd name="T25" fmla="*/ T24 w 627"/>
                <a:gd name="T26" fmla="+- 0 933 622"/>
                <a:gd name="T27" fmla="*/ 933 h 416"/>
                <a:gd name="T28" fmla="+- 0 13519 13519"/>
                <a:gd name="T29" fmla="*/ T28 w 627"/>
                <a:gd name="T30" fmla="+- 0 726 622"/>
                <a:gd name="T31" fmla="*/ 726 h 4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</a:cxnLst>
              <a:rect l="0" t="0" r="r" b="b"/>
              <a:pathLst>
                <a:path w="627" h="416">
                  <a:moveTo>
                    <a:pt x="0" y="104"/>
                  </a:moveTo>
                  <a:lnTo>
                    <a:pt x="419" y="104"/>
                  </a:lnTo>
                  <a:lnTo>
                    <a:pt x="419" y="0"/>
                  </a:lnTo>
                  <a:lnTo>
                    <a:pt x="627" y="208"/>
                  </a:lnTo>
                  <a:lnTo>
                    <a:pt x="419" y="415"/>
                  </a:lnTo>
                  <a:lnTo>
                    <a:pt x="419" y="311"/>
                  </a:lnTo>
                  <a:lnTo>
                    <a:pt x="0" y="311"/>
                  </a:lnTo>
                  <a:lnTo>
                    <a:pt x="0" y="104"/>
                  </a:lnTo>
                  <a:close/>
                </a:path>
              </a:pathLst>
            </a:custGeom>
            <a:noFill/>
            <a:ln w="12700">
              <a:solidFill>
                <a:srgbClr val="4471C4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9" name="Group 21"/>
          <p:cNvGrpSpPr>
            <a:grpSpLocks/>
          </p:cNvGrpSpPr>
          <p:nvPr/>
        </p:nvGrpSpPr>
        <p:grpSpPr bwMode="auto">
          <a:xfrm>
            <a:off x="7315506" y="2055492"/>
            <a:ext cx="412750" cy="276225"/>
            <a:chOff x="16293" y="612"/>
            <a:chExt cx="649" cy="436"/>
          </a:xfrm>
        </p:grpSpPr>
        <p:sp>
          <p:nvSpPr>
            <p:cNvPr id="20" name="Freeform 23"/>
            <p:cNvSpPr>
              <a:spLocks/>
            </p:cNvSpPr>
            <p:nvPr/>
          </p:nvSpPr>
          <p:spPr bwMode="auto">
            <a:xfrm>
              <a:off x="16303" y="622"/>
              <a:ext cx="629" cy="416"/>
            </a:xfrm>
            <a:custGeom>
              <a:avLst/>
              <a:gdLst>
                <a:gd name="T0" fmla="+- 0 16724 16303"/>
                <a:gd name="T1" fmla="*/ T0 w 629"/>
                <a:gd name="T2" fmla="+- 0 622 622"/>
                <a:gd name="T3" fmla="*/ 622 h 416"/>
                <a:gd name="T4" fmla="+- 0 16724 16303"/>
                <a:gd name="T5" fmla="*/ T4 w 629"/>
                <a:gd name="T6" fmla="+- 0 726 622"/>
                <a:gd name="T7" fmla="*/ 726 h 416"/>
                <a:gd name="T8" fmla="+- 0 16303 16303"/>
                <a:gd name="T9" fmla="*/ T8 w 629"/>
                <a:gd name="T10" fmla="+- 0 726 622"/>
                <a:gd name="T11" fmla="*/ 726 h 416"/>
                <a:gd name="T12" fmla="+- 0 16303 16303"/>
                <a:gd name="T13" fmla="*/ T12 w 629"/>
                <a:gd name="T14" fmla="+- 0 933 622"/>
                <a:gd name="T15" fmla="*/ 933 h 416"/>
                <a:gd name="T16" fmla="+- 0 16724 16303"/>
                <a:gd name="T17" fmla="*/ T16 w 629"/>
                <a:gd name="T18" fmla="+- 0 933 622"/>
                <a:gd name="T19" fmla="*/ 933 h 416"/>
                <a:gd name="T20" fmla="+- 0 16724 16303"/>
                <a:gd name="T21" fmla="*/ T20 w 629"/>
                <a:gd name="T22" fmla="+- 0 1037 622"/>
                <a:gd name="T23" fmla="*/ 1037 h 416"/>
                <a:gd name="T24" fmla="+- 0 16932 16303"/>
                <a:gd name="T25" fmla="*/ T24 w 629"/>
                <a:gd name="T26" fmla="+- 0 830 622"/>
                <a:gd name="T27" fmla="*/ 830 h 416"/>
                <a:gd name="T28" fmla="+- 0 16724 16303"/>
                <a:gd name="T29" fmla="*/ T28 w 629"/>
                <a:gd name="T30" fmla="+- 0 622 622"/>
                <a:gd name="T31" fmla="*/ 622 h 4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</a:cxnLst>
              <a:rect l="0" t="0" r="r" b="b"/>
              <a:pathLst>
                <a:path w="629" h="416">
                  <a:moveTo>
                    <a:pt x="421" y="0"/>
                  </a:moveTo>
                  <a:lnTo>
                    <a:pt x="421" y="104"/>
                  </a:lnTo>
                  <a:lnTo>
                    <a:pt x="0" y="104"/>
                  </a:lnTo>
                  <a:lnTo>
                    <a:pt x="0" y="311"/>
                  </a:lnTo>
                  <a:lnTo>
                    <a:pt x="421" y="311"/>
                  </a:lnTo>
                  <a:lnTo>
                    <a:pt x="421" y="415"/>
                  </a:lnTo>
                  <a:lnTo>
                    <a:pt x="629" y="208"/>
                  </a:lnTo>
                  <a:lnTo>
                    <a:pt x="421" y="0"/>
                  </a:lnTo>
                  <a:close/>
                </a:path>
              </a:pathLst>
            </a:custGeom>
            <a:solidFill>
              <a:srgbClr val="D3E9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16303" y="622"/>
              <a:ext cx="629" cy="416"/>
            </a:xfrm>
            <a:custGeom>
              <a:avLst/>
              <a:gdLst>
                <a:gd name="T0" fmla="+- 0 16303 16303"/>
                <a:gd name="T1" fmla="*/ T0 w 629"/>
                <a:gd name="T2" fmla="+- 0 726 622"/>
                <a:gd name="T3" fmla="*/ 726 h 416"/>
                <a:gd name="T4" fmla="+- 0 16724 16303"/>
                <a:gd name="T5" fmla="*/ T4 w 629"/>
                <a:gd name="T6" fmla="+- 0 726 622"/>
                <a:gd name="T7" fmla="*/ 726 h 416"/>
                <a:gd name="T8" fmla="+- 0 16724 16303"/>
                <a:gd name="T9" fmla="*/ T8 w 629"/>
                <a:gd name="T10" fmla="+- 0 622 622"/>
                <a:gd name="T11" fmla="*/ 622 h 416"/>
                <a:gd name="T12" fmla="+- 0 16932 16303"/>
                <a:gd name="T13" fmla="*/ T12 w 629"/>
                <a:gd name="T14" fmla="+- 0 830 622"/>
                <a:gd name="T15" fmla="*/ 830 h 416"/>
                <a:gd name="T16" fmla="+- 0 16724 16303"/>
                <a:gd name="T17" fmla="*/ T16 w 629"/>
                <a:gd name="T18" fmla="+- 0 1037 622"/>
                <a:gd name="T19" fmla="*/ 1037 h 416"/>
                <a:gd name="T20" fmla="+- 0 16724 16303"/>
                <a:gd name="T21" fmla="*/ T20 w 629"/>
                <a:gd name="T22" fmla="+- 0 933 622"/>
                <a:gd name="T23" fmla="*/ 933 h 416"/>
                <a:gd name="T24" fmla="+- 0 16303 16303"/>
                <a:gd name="T25" fmla="*/ T24 w 629"/>
                <a:gd name="T26" fmla="+- 0 933 622"/>
                <a:gd name="T27" fmla="*/ 933 h 416"/>
                <a:gd name="T28" fmla="+- 0 16303 16303"/>
                <a:gd name="T29" fmla="*/ T28 w 629"/>
                <a:gd name="T30" fmla="+- 0 726 622"/>
                <a:gd name="T31" fmla="*/ 726 h 4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</a:cxnLst>
              <a:rect l="0" t="0" r="r" b="b"/>
              <a:pathLst>
                <a:path w="629" h="416">
                  <a:moveTo>
                    <a:pt x="0" y="104"/>
                  </a:moveTo>
                  <a:lnTo>
                    <a:pt x="421" y="104"/>
                  </a:lnTo>
                  <a:lnTo>
                    <a:pt x="421" y="0"/>
                  </a:lnTo>
                  <a:lnTo>
                    <a:pt x="629" y="208"/>
                  </a:lnTo>
                  <a:lnTo>
                    <a:pt x="421" y="415"/>
                  </a:lnTo>
                  <a:lnTo>
                    <a:pt x="421" y="311"/>
                  </a:lnTo>
                  <a:lnTo>
                    <a:pt x="0" y="311"/>
                  </a:lnTo>
                  <a:lnTo>
                    <a:pt x="0" y="104"/>
                  </a:lnTo>
                  <a:close/>
                </a:path>
              </a:pathLst>
            </a:custGeom>
            <a:noFill/>
            <a:ln w="12700">
              <a:solidFill>
                <a:srgbClr val="4471C4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pic>
        <p:nvPicPr>
          <p:cNvPr id="4131" name="image1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95759"/>
            <a:ext cx="820737" cy="81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image10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655" y="1810220"/>
            <a:ext cx="819150" cy="81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30" name="image10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5071" y="1787116"/>
            <a:ext cx="819150" cy="81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9" name="image106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0853" y="1778594"/>
            <a:ext cx="820738" cy="81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9" name="image10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410" y="1816554"/>
            <a:ext cx="819150" cy="81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image108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2716" y="1809585"/>
            <a:ext cx="819150" cy="81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33" name="Picture 3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1896" y="1787116"/>
            <a:ext cx="828480" cy="828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Group 1"/>
          <p:cNvGrpSpPr>
            <a:grpSpLocks/>
          </p:cNvGrpSpPr>
          <p:nvPr/>
        </p:nvGrpSpPr>
        <p:grpSpPr bwMode="auto">
          <a:xfrm>
            <a:off x="2195618" y="3803099"/>
            <a:ext cx="6553566" cy="2054115"/>
            <a:chOff x="3851" y="7712"/>
            <a:chExt cx="14749" cy="3234"/>
          </a:xfrm>
        </p:grpSpPr>
        <p:sp>
          <p:nvSpPr>
            <p:cNvPr id="26" name="Freeform 3"/>
            <p:cNvSpPr>
              <a:spLocks/>
            </p:cNvSpPr>
            <p:nvPr/>
          </p:nvSpPr>
          <p:spPr bwMode="auto">
            <a:xfrm>
              <a:off x="3851" y="7712"/>
              <a:ext cx="14749" cy="3183"/>
            </a:xfrm>
            <a:custGeom>
              <a:avLst/>
              <a:gdLst>
                <a:gd name="T0" fmla="+- 0 6455 6455"/>
                <a:gd name="T1" fmla="*/ T0 w 12286"/>
                <a:gd name="T2" fmla="+- 0 6466 6260"/>
                <a:gd name="T3" fmla="*/ 6466 h 3869"/>
                <a:gd name="T4" fmla="+- 0 6471 6455"/>
                <a:gd name="T5" fmla="*/ T4 w 12286"/>
                <a:gd name="T6" fmla="+- 0 6386 6260"/>
                <a:gd name="T7" fmla="*/ 6386 h 3869"/>
                <a:gd name="T8" fmla="+- 0 6515 6455"/>
                <a:gd name="T9" fmla="*/ T8 w 12286"/>
                <a:gd name="T10" fmla="+- 0 6321 6260"/>
                <a:gd name="T11" fmla="*/ 6321 h 3869"/>
                <a:gd name="T12" fmla="+- 0 6581 6455"/>
                <a:gd name="T13" fmla="*/ T12 w 12286"/>
                <a:gd name="T14" fmla="+- 0 6277 6260"/>
                <a:gd name="T15" fmla="*/ 6277 h 3869"/>
                <a:gd name="T16" fmla="+- 0 6661 6455"/>
                <a:gd name="T17" fmla="*/ T16 w 12286"/>
                <a:gd name="T18" fmla="+- 0 6260 6260"/>
                <a:gd name="T19" fmla="*/ 6260 h 3869"/>
                <a:gd name="T20" fmla="+- 0 18534 6455"/>
                <a:gd name="T21" fmla="*/ T20 w 12286"/>
                <a:gd name="T22" fmla="+- 0 6260 6260"/>
                <a:gd name="T23" fmla="*/ 6260 h 3869"/>
                <a:gd name="T24" fmla="+- 0 18615 6455"/>
                <a:gd name="T25" fmla="*/ T24 w 12286"/>
                <a:gd name="T26" fmla="+- 0 6277 6260"/>
                <a:gd name="T27" fmla="*/ 6277 h 3869"/>
                <a:gd name="T28" fmla="+- 0 18680 6455"/>
                <a:gd name="T29" fmla="*/ T28 w 12286"/>
                <a:gd name="T30" fmla="+- 0 6321 6260"/>
                <a:gd name="T31" fmla="*/ 6321 h 3869"/>
                <a:gd name="T32" fmla="+- 0 18724 6455"/>
                <a:gd name="T33" fmla="*/ T32 w 12286"/>
                <a:gd name="T34" fmla="+- 0 6386 6260"/>
                <a:gd name="T35" fmla="*/ 6386 h 3869"/>
                <a:gd name="T36" fmla="+- 0 18740 6455"/>
                <a:gd name="T37" fmla="*/ T36 w 12286"/>
                <a:gd name="T38" fmla="+- 0 6466 6260"/>
                <a:gd name="T39" fmla="*/ 6466 h 3869"/>
                <a:gd name="T40" fmla="+- 0 18740 6455"/>
                <a:gd name="T41" fmla="*/ T40 w 12286"/>
                <a:gd name="T42" fmla="+- 0 9923 6260"/>
                <a:gd name="T43" fmla="*/ 9923 h 3869"/>
                <a:gd name="T44" fmla="+- 0 18724 6455"/>
                <a:gd name="T45" fmla="*/ T44 w 12286"/>
                <a:gd name="T46" fmla="+- 0 10003 6260"/>
                <a:gd name="T47" fmla="*/ 10003 h 3869"/>
                <a:gd name="T48" fmla="+- 0 18680 6455"/>
                <a:gd name="T49" fmla="*/ T48 w 12286"/>
                <a:gd name="T50" fmla="+- 0 10069 6260"/>
                <a:gd name="T51" fmla="*/ 10069 h 3869"/>
                <a:gd name="T52" fmla="+- 0 18615 6455"/>
                <a:gd name="T53" fmla="*/ T52 w 12286"/>
                <a:gd name="T54" fmla="+- 0 10113 6260"/>
                <a:gd name="T55" fmla="*/ 10113 h 3869"/>
                <a:gd name="T56" fmla="+- 0 18534 6455"/>
                <a:gd name="T57" fmla="*/ T56 w 12286"/>
                <a:gd name="T58" fmla="+- 0 10129 6260"/>
                <a:gd name="T59" fmla="*/ 10129 h 3869"/>
                <a:gd name="T60" fmla="+- 0 6661 6455"/>
                <a:gd name="T61" fmla="*/ T60 w 12286"/>
                <a:gd name="T62" fmla="+- 0 10129 6260"/>
                <a:gd name="T63" fmla="*/ 10129 h 3869"/>
                <a:gd name="T64" fmla="+- 0 6581 6455"/>
                <a:gd name="T65" fmla="*/ T64 w 12286"/>
                <a:gd name="T66" fmla="+- 0 10113 6260"/>
                <a:gd name="T67" fmla="*/ 10113 h 3869"/>
                <a:gd name="T68" fmla="+- 0 6515 6455"/>
                <a:gd name="T69" fmla="*/ T68 w 12286"/>
                <a:gd name="T70" fmla="+- 0 10069 6260"/>
                <a:gd name="T71" fmla="*/ 10069 h 3869"/>
                <a:gd name="T72" fmla="+- 0 6471 6455"/>
                <a:gd name="T73" fmla="*/ T72 w 12286"/>
                <a:gd name="T74" fmla="+- 0 10003 6260"/>
                <a:gd name="T75" fmla="*/ 10003 h 3869"/>
                <a:gd name="T76" fmla="+- 0 6455 6455"/>
                <a:gd name="T77" fmla="*/ T76 w 12286"/>
                <a:gd name="T78" fmla="+- 0 9923 6260"/>
                <a:gd name="T79" fmla="*/ 9923 h 3869"/>
                <a:gd name="T80" fmla="+- 0 6455 6455"/>
                <a:gd name="T81" fmla="*/ T80 w 12286"/>
                <a:gd name="T82" fmla="+- 0 6466 6260"/>
                <a:gd name="T83" fmla="*/ 6466 h 386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</a:cxnLst>
              <a:rect l="0" t="0" r="r" b="b"/>
              <a:pathLst>
                <a:path w="12286" h="3869">
                  <a:moveTo>
                    <a:pt x="0" y="206"/>
                  </a:moveTo>
                  <a:lnTo>
                    <a:pt x="16" y="126"/>
                  </a:lnTo>
                  <a:lnTo>
                    <a:pt x="60" y="61"/>
                  </a:lnTo>
                  <a:lnTo>
                    <a:pt x="126" y="17"/>
                  </a:lnTo>
                  <a:lnTo>
                    <a:pt x="206" y="0"/>
                  </a:lnTo>
                  <a:lnTo>
                    <a:pt x="12079" y="0"/>
                  </a:lnTo>
                  <a:lnTo>
                    <a:pt x="12160" y="17"/>
                  </a:lnTo>
                  <a:lnTo>
                    <a:pt x="12225" y="61"/>
                  </a:lnTo>
                  <a:lnTo>
                    <a:pt x="12269" y="126"/>
                  </a:lnTo>
                  <a:lnTo>
                    <a:pt x="12285" y="206"/>
                  </a:lnTo>
                  <a:lnTo>
                    <a:pt x="12285" y="3663"/>
                  </a:lnTo>
                  <a:lnTo>
                    <a:pt x="12269" y="3743"/>
                  </a:lnTo>
                  <a:lnTo>
                    <a:pt x="12225" y="3809"/>
                  </a:lnTo>
                  <a:lnTo>
                    <a:pt x="12160" y="3853"/>
                  </a:lnTo>
                  <a:lnTo>
                    <a:pt x="12079" y="3869"/>
                  </a:lnTo>
                  <a:lnTo>
                    <a:pt x="206" y="3869"/>
                  </a:lnTo>
                  <a:lnTo>
                    <a:pt x="126" y="3853"/>
                  </a:lnTo>
                  <a:lnTo>
                    <a:pt x="60" y="3809"/>
                  </a:lnTo>
                  <a:lnTo>
                    <a:pt x="16" y="3743"/>
                  </a:lnTo>
                  <a:lnTo>
                    <a:pt x="0" y="3663"/>
                  </a:lnTo>
                  <a:lnTo>
                    <a:pt x="0" y="206"/>
                  </a:lnTo>
                  <a:close/>
                </a:path>
              </a:pathLst>
            </a:custGeom>
            <a:noFill/>
            <a:ln w="28575">
              <a:solidFill>
                <a:srgbClr val="FC6F5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7" name="Text Box 2"/>
            <p:cNvSpPr txBox="1">
              <a:spLocks noChangeArrowheads="1"/>
            </p:cNvSpPr>
            <p:nvPr/>
          </p:nvSpPr>
          <p:spPr bwMode="auto">
            <a:xfrm>
              <a:off x="5579" y="8052"/>
              <a:ext cx="12537" cy="28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Microsoft Sans Serif" pitchFamily="34" charset="0"/>
                  <a:cs typeface="Arial" pitchFamily="34" charset="0"/>
                </a:rPr>
                <a:t>Для того чтобы успешно решить методическую задачу, нужно проиграть </a:t>
              </a:r>
              <a:r>
                <a:rPr kumimoji="0" lang="ru-RU" altLang="ru-RU" sz="24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Arial" pitchFamily="34" charset="0"/>
                  <a:ea typeface="Microsoft Sans Serif" pitchFamily="34" charset="0"/>
                  <a:cs typeface="Microsoft Sans Serif" pitchFamily="34" charset="0"/>
                </a:rPr>
                <a:t>ролевые позиции учителя</a:t>
              </a:r>
              <a:r>
                <a:rPr kumimoji="0" lang="ru-RU" altLang="ru-RU" sz="2400" b="0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Arial" pitchFamily="34" charset="0"/>
                  <a:ea typeface="Microsoft Sans Serif" pitchFamily="34" charset="0"/>
                  <a:cs typeface="Arial" pitchFamily="34" charset="0"/>
                </a:rPr>
                <a:t>.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ru-RU" altLang="ru-RU" sz="2400" dirty="0">
                <a:latin typeface="Arial" pitchFamily="34" charset="0"/>
                <a:ea typeface="Microsoft Sans Serif" pitchFamily="34" charset="0"/>
                <a:cs typeface="Arial" pitchFamily="34" charset="0"/>
              </a:endParaRPr>
            </a:p>
          </p:txBody>
        </p:sp>
      </p:grpSp>
      <p:sp>
        <p:nvSpPr>
          <p:cNvPr id="31" name="Rectangle 39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3480" tIns="139656" rIns="91440" bIns="17774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3" name="Rectangle 41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73002" tIns="46023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icrosoft Sans Serif" pitchFamily="34" charset="0"/>
                <a:cs typeface="Arial" pitchFamily="34" charset="0"/>
              </a:rPr>
              <a:t/>
            </a:r>
            <a:b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icrosoft Sans Serif" pitchFamily="34" charset="0"/>
                <a:cs typeface="Arial" pitchFamily="34" charset="0"/>
              </a:rPr>
            </a:br>
            <a:endParaRPr kumimoji="0" lang="ru-RU" altLang="ru-RU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icrosoft Sans Serif" pitchFamily="34" charset="0"/>
                <a:cs typeface="Arial" pitchFamily="34" charset="0"/>
              </a:rPr>
              <a:t/>
            </a:r>
            <a:br>
              <a:rPr kumimoji="0" lang="ru-RU" altLang="ru-RU" sz="3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icrosoft Sans Serif" pitchFamily="34" charset="0"/>
                <a:cs typeface="Arial" pitchFamily="34" charset="0"/>
              </a:rPr>
            </a:br>
            <a:endParaRPr kumimoji="0" lang="ru-RU" altLang="ru-RU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Rectangle 45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Text Box 20"/>
          <p:cNvSpPr txBox="1">
            <a:spLocks noChangeArrowheads="1"/>
          </p:cNvSpPr>
          <p:nvPr/>
        </p:nvSpPr>
        <p:spPr bwMode="auto">
          <a:xfrm>
            <a:off x="323352" y="2741907"/>
            <a:ext cx="102728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 smtClean="0">
                <a:solidFill>
                  <a:srgbClr val="376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Наставник</a:t>
            </a:r>
            <a:endParaRPr lang="en-US" sz="1600" b="1" dirty="0">
              <a:solidFill>
                <a:srgbClr val="37609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Text Box 20"/>
          <p:cNvSpPr txBox="1">
            <a:spLocks noChangeArrowheads="1"/>
          </p:cNvSpPr>
          <p:nvPr/>
        </p:nvSpPr>
        <p:spPr bwMode="auto">
          <a:xfrm>
            <a:off x="1481844" y="2750183"/>
            <a:ext cx="102728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 smtClean="0">
                <a:solidFill>
                  <a:srgbClr val="376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Теоретик</a:t>
            </a:r>
            <a:endParaRPr lang="en-US" sz="1600" b="1" dirty="0">
              <a:solidFill>
                <a:srgbClr val="37609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Text Box 20"/>
          <p:cNvSpPr txBox="1">
            <a:spLocks noChangeArrowheads="1"/>
          </p:cNvSpPr>
          <p:nvPr/>
        </p:nvSpPr>
        <p:spPr bwMode="auto">
          <a:xfrm>
            <a:off x="2689307" y="2750183"/>
            <a:ext cx="97067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 smtClean="0">
                <a:solidFill>
                  <a:srgbClr val="376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Методист</a:t>
            </a:r>
            <a:endParaRPr lang="en-US" sz="1600" b="1" dirty="0">
              <a:solidFill>
                <a:srgbClr val="37609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Text Box 20"/>
          <p:cNvSpPr txBox="1">
            <a:spLocks noChangeArrowheads="1"/>
          </p:cNvSpPr>
          <p:nvPr/>
        </p:nvSpPr>
        <p:spPr bwMode="auto">
          <a:xfrm>
            <a:off x="3707905" y="2761880"/>
            <a:ext cx="1606506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 smtClean="0">
                <a:solidFill>
                  <a:srgbClr val="376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Проектировщик</a:t>
            </a:r>
            <a:endParaRPr lang="en-US" sz="1600" b="1" dirty="0">
              <a:solidFill>
                <a:srgbClr val="37609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Text Box 20"/>
          <p:cNvSpPr txBox="1">
            <a:spLocks noChangeArrowheads="1"/>
          </p:cNvSpPr>
          <p:nvPr/>
        </p:nvSpPr>
        <p:spPr bwMode="auto">
          <a:xfrm>
            <a:off x="5469073" y="2751107"/>
            <a:ext cx="102728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 smtClean="0">
                <a:solidFill>
                  <a:srgbClr val="376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</a:t>
            </a:r>
            <a:endParaRPr lang="en-US" sz="1600" b="1" dirty="0">
              <a:solidFill>
                <a:srgbClr val="37609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Text Box 20"/>
          <p:cNvSpPr txBox="1">
            <a:spLocks noChangeArrowheads="1"/>
          </p:cNvSpPr>
          <p:nvPr/>
        </p:nvSpPr>
        <p:spPr bwMode="auto">
          <a:xfrm>
            <a:off x="6474954" y="2761880"/>
            <a:ext cx="102728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 smtClean="0">
                <a:solidFill>
                  <a:srgbClr val="376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</a:t>
            </a:r>
            <a:endParaRPr lang="en-US" sz="1600" b="1" dirty="0">
              <a:solidFill>
                <a:srgbClr val="37609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Text Box 20"/>
          <p:cNvSpPr txBox="1">
            <a:spLocks noChangeArrowheads="1"/>
          </p:cNvSpPr>
          <p:nvPr/>
        </p:nvSpPr>
        <p:spPr bwMode="auto">
          <a:xfrm>
            <a:off x="7721896" y="2747547"/>
            <a:ext cx="102728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 smtClean="0">
                <a:solidFill>
                  <a:srgbClr val="376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Магистр</a:t>
            </a:r>
            <a:endParaRPr lang="en-US" sz="1600" b="1" dirty="0">
              <a:solidFill>
                <a:srgbClr val="37609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4" name="image208.jpeg"/>
          <p:cNvPicPr/>
          <p:nvPr/>
        </p:nvPicPr>
        <p:blipFill rotWithShape="1">
          <a:blip r:embed="rId9" cstate="print"/>
          <a:srcRect l="31824" t="10919" r="48369" b="30700"/>
          <a:stretch/>
        </p:blipFill>
        <p:spPr>
          <a:xfrm>
            <a:off x="251520" y="3789040"/>
            <a:ext cx="1539089" cy="2035619"/>
          </a:xfrm>
          <a:prstGeom prst="rect">
            <a:avLst/>
          </a:prstGeom>
        </p:spPr>
      </p:pic>
      <p:pic>
        <p:nvPicPr>
          <p:cNvPr id="43" name="Picture 2" descr="https://bntva.ru/wp-content/uploads/2023/01/brendbuk_goda_pedagoga_i_nastavnika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28" t="5948" r="24804" b="4759"/>
          <a:stretch/>
        </p:blipFill>
        <p:spPr bwMode="auto">
          <a:xfrm>
            <a:off x="221415" y="188640"/>
            <a:ext cx="1346527" cy="136545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2310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TextBox 20"/>
          <p:cNvSpPr txBox="1">
            <a:spLocks noChangeArrowheads="1"/>
          </p:cNvSpPr>
          <p:nvPr/>
        </p:nvSpPr>
        <p:spPr bwMode="auto">
          <a:xfrm>
            <a:off x="1475656" y="476672"/>
            <a:ext cx="6480719" cy="1015612"/>
          </a:xfrm>
          <a:prstGeom prst="rect">
            <a:avLst/>
          </a:prstGeom>
          <a:solidFill>
            <a:srgbClr val="97DCFF"/>
          </a:solidFill>
          <a:ln>
            <a:noFill/>
          </a:ln>
        </p:spPr>
        <p:txBody>
          <a:bodyPr wrap="square" lIns="91395" tIns="45695" rIns="91395" bIns="45695">
            <a:spAutoFit/>
          </a:bodyPr>
          <a:lstStyle>
            <a:lvl1pPr defTabSz="4556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455613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455613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455613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455613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ru-RU" altLang="ru-RU" sz="1400" b="1" dirty="0">
                <a:solidFill>
                  <a:srgbClr val="FFFFFF"/>
                </a:solidFill>
                <a:latin typeface="Arial" pitchFamily="34" charset="0"/>
              </a:rPr>
              <a:t>      </a:t>
            </a:r>
            <a:r>
              <a:rPr lang="ru-RU" sz="2000" b="1" dirty="0" smtClean="0">
                <a:solidFill>
                  <a:srgbClr val="3760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Критерии оценки фрагмента урока на демонстрационном экзамене  </a:t>
            </a:r>
            <a:endParaRPr lang="ru-RU" sz="2000" b="1" dirty="0" smtClean="0">
              <a:solidFill>
                <a:srgbClr val="37609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ct val="0"/>
              </a:spcBef>
              <a:buNone/>
            </a:pPr>
            <a:r>
              <a:rPr lang="ru-RU" sz="2000" b="1" dirty="0" smtClean="0">
                <a:solidFill>
                  <a:srgbClr val="3760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2000" b="1" dirty="0" smtClean="0">
                <a:solidFill>
                  <a:srgbClr val="3760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этапы урока в </a:t>
            </a:r>
            <a:r>
              <a:rPr lang="ru-RU" sz="2000" b="1" dirty="0">
                <a:solidFill>
                  <a:srgbClr val="3760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ТДМ</a:t>
            </a:r>
          </a:p>
        </p:txBody>
      </p:sp>
      <p:sp>
        <p:nvSpPr>
          <p:cNvPr id="38918" name="Содержимое 2"/>
          <p:cNvSpPr txBox="1">
            <a:spLocks noChangeArrowheads="1"/>
          </p:cNvSpPr>
          <p:nvPr/>
        </p:nvSpPr>
        <p:spPr bwMode="auto">
          <a:xfrm>
            <a:off x="136211" y="1628800"/>
            <a:ext cx="4363781" cy="489431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/>
          <a:lstStyle>
            <a:lvl1pPr marL="268288" indent="-26828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lvl="0" indent="0" algn="ctr">
              <a:buNone/>
            </a:pPr>
            <a:r>
              <a:rPr lang="ru-RU" sz="1400" b="1" dirty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КРИТЕРИИ ОЦЕНКИ ФРАГМЕНТА УРОКА</a:t>
            </a:r>
          </a:p>
          <a:p>
            <a:pPr lvl="0"/>
            <a:r>
              <a:rPr lang="ru-RU" sz="1400" dirty="0">
                <a:latin typeface="Arial" pitchFamily="34" charset="0"/>
                <a:cs typeface="Arial" pitchFamily="34" charset="0"/>
              </a:rPr>
              <a:t>Мотивация</a:t>
            </a:r>
            <a:r>
              <a:rPr lang="ru-RU" sz="1400" b="1" dirty="0">
                <a:latin typeface="Arial" pitchFamily="34" charset="0"/>
                <a:cs typeface="Arial" pitchFamily="34" charset="0"/>
              </a:rPr>
              <a:t>.</a:t>
            </a:r>
          </a:p>
          <a:p>
            <a:pPr lvl="0"/>
            <a:r>
              <a:rPr lang="ru-RU" sz="1400" dirty="0">
                <a:latin typeface="Arial" pitchFamily="34" charset="0"/>
                <a:cs typeface="Arial" pitchFamily="34" charset="0"/>
              </a:rPr>
              <a:t>Фиксирует затруднение в учебном действии.</a:t>
            </a:r>
          </a:p>
          <a:p>
            <a:pPr lvl="0"/>
            <a:r>
              <a:rPr lang="ru-RU" sz="1400" dirty="0">
                <a:latin typeface="Arial" pitchFamily="34" charset="0"/>
                <a:cs typeface="Arial" pitchFamily="34" charset="0"/>
              </a:rPr>
              <a:t>Вовлекает учащихся в  процесс постановки целей и задач учебной деятельности.</a:t>
            </a:r>
          </a:p>
          <a:p>
            <a:pPr lvl="0"/>
            <a:r>
              <a:rPr lang="ru-RU" sz="1400" dirty="0">
                <a:latin typeface="Arial" pitchFamily="34" charset="0"/>
                <a:cs typeface="Arial" pitchFamily="34" charset="0"/>
              </a:rPr>
              <a:t>Вовлекает учащихся в организацию урока через определение последовательности действий на уроке.</a:t>
            </a:r>
          </a:p>
          <a:p>
            <a:pPr lvl="0"/>
            <a:r>
              <a:rPr lang="ru-RU" sz="1400" dirty="0">
                <a:latin typeface="Arial" pitchFamily="34" charset="0"/>
                <a:cs typeface="Arial" pitchFamily="34" charset="0"/>
              </a:rPr>
              <a:t>Организует чередование форм  работы (фронтальной, групповой, парной и индивидуальной).</a:t>
            </a:r>
          </a:p>
          <a:p>
            <a:pPr lvl="0"/>
            <a:r>
              <a:rPr lang="ru-RU" sz="1400" dirty="0">
                <a:latin typeface="Arial" pitchFamily="34" charset="0"/>
                <a:cs typeface="Arial" pitchFamily="34" charset="0"/>
              </a:rPr>
              <a:t>Демонстрирует элементы современных образовательных технологий</a:t>
            </a:r>
          </a:p>
          <a:p>
            <a:pPr lvl="0"/>
            <a:r>
              <a:rPr lang="ru-RU" sz="1400" dirty="0">
                <a:latin typeface="Arial" pitchFamily="34" charset="0"/>
                <a:cs typeface="Arial" pitchFamily="34" charset="0"/>
              </a:rPr>
              <a:t>Деятельность обучающихся</a:t>
            </a:r>
          </a:p>
          <a:p>
            <a:pPr lvl="0"/>
            <a:r>
              <a:rPr lang="ru-RU" sz="1400" dirty="0">
                <a:latin typeface="Arial" pitchFamily="34" charset="0"/>
                <a:cs typeface="Arial" pitchFamily="34" charset="0"/>
              </a:rPr>
              <a:t>Включение нового знания в систему имеющихся знаний</a:t>
            </a:r>
          </a:p>
          <a:p>
            <a:r>
              <a:rPr lang="ru-RU" sz="1400" dirty="0">
                <a:latin typeface="Arial" pitchFamily="34" charset="0"/>
                <a:cs typeface="Arial" pitchFamily="34" charset="0"/>
              </a:rPr>
              <a:t>Результаты урока соотнесены с поставленными целями.</a:t>
            </a:r>
          </a:p>
          <a:p>
            <a:pPr lvl="0"/>
            <a:r>
              <a:rPr lang="ru-RU" sz="1400" dirty="0">
                <a:latin typeface="Arial" pitchFamily="34" charset="0"/>
                <a:cs typeface="Arial" pitchFamily="34" charset="0"/>
              </a:rPr>
              <a:t>Воспитательный потенциал урока.</a:t>
            </a:r>
          </a:p>
          <a:p>
            <a:pPr lvl="0"/>
            <a:endParaRPr lang="ru-RU" sz="1600" dirty="0">
              <a:latin typeface="Arial" pitchFamily="34" charset="0"/>
              <a:cs typeface="Arial" pitchFamily="34" charset="0"/>
            </a:endParaRPr>
          </a:p>
          <a:p>
            <a:pPr marL="0" indent="0">
              <a:spcBef>
                <a:spcPts val="600"/>
              </a:spcBef>
              <a:buNone/>
            </a:pPr>
            <a:endParaRPr lang="ru-RU" altLang="ru-RU" sz="1600" dirty="0">
              <a:latin typeface="Arial" pitchFamily="34" charset="0"/>
            </a:endParaRPr>
          </a:p>
        </p:txBody>
      </p:sp>
      <p:sp>
        <p:nvSpPr>
          <p:cNvPr id="5" name="Содержимое 2"/>
          <p:cNvSpPr txBox="1">
            <a:spLocks noChangeArrowheads="1"/>
          </p:cNvSpPr>
          <p:nvPr/>
        </p:nvSpPr>
        <p:spPr bwMode="auto">
          <a:xfrm>
            <a:off x="4609953" y="1626979"/>
            <a:ext cx="4426397" cy="489431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/>
          <a:lstStyle>
            <a:lvl1pPr marL="268288" indent="-26828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indent="0" algn="ctr">
              <a:spcBef>
                <a:spcPts val="600"/>
              </a:spcBef>
              <a:buNone/>
            </a:pPr>
            <a:r>
              <a:rPr lang="ru-RU" altLang="ru-RU" sz="1400" b="1" dirty="0">
                <a:solidFill>
                  <a:srgbClr val="FF6600"/>
                </a:solidFill>
                <a:latin typeface="Arial" pitchFamily="34" charset="0"/>
              </a:rPr>
              <a:t>ЭТАПЫ УРОКА В ТДМ</a:t>
            </a:r>
          </a:p>
          <a:p>
            <a:pPr>
              <a:spcBef>
                <a:spcPts val="600"/>
              </a:spcBef>
              <a:buFont typeface="Times New Roman" pitchFamily="18" charset="0"/>
              <a:buAutoNum type="arabicPeriod"/>
            </a:pPr>
            <a:r>
              <a:rPr lang="ru-RU" altLang="ru-RU" sz="1400" dirty="0">
                <a:latin typeface="Arial" pitchFamily="34" charset="0"/>
              </a:rPr>
              <a:t>Мотивация к учебной деятельности</a:t>
            </a:r>
          </a:p>
          <a:p>
            <a:pPr>
              <a:spcBef>
                <a:spcPts val="600"/>
              </a:spcBef>
              <a:buFont typeface="Times New Roman" pitchFamily="18" charset="0"/>
              <a:buAutoNum type="arabicPeriod"/>
            </a:pPr>
            <a:r>
              <a:rPr lang="ru-RU" altLang="ru-RU" sz="1400" dirty="0">
                <a:latin typeface="Arial" pitchFamily="34" charset="0"/>
              </a:rPr>
              <a:t>Актуализация знаний и фиксация индивидуального затруднения в пробном учебном действии</a:t>
            </a:r>
          </a:p>
          <a:p>
            <a:pPr>
              <a:spcBef>
                <a:spcPts val="600"/>
              </a:spcBef>
              <a:buFont typeface="Times New Roman" pitchFamily="18" charset="0"/>
              <a:buAutoNum type="arabicPeriod"/>
            </a:pPr>
            <a:r>
              <a:rPr lang="ru-RU" altLang="ru-RU" sz="1400" dirty="0">
                <a:latin typeface="Arial" pitchFamily="34" charset="0"/>
              </a:rPr>
              <a:t>Выявление места и причины затруднения</a:t>
            </a:r>
          </a:p>
          <a:p>
            <a:pPr>
              <a:spcBef>
                <a:spcPts val="600"/>
              </a:spcBef>
              <a:buFont typeface="Times New Roman" pitchFamily="18" charset="0"/>
              <a:buAutoNum type="arabicPeriod"/>
            </a:pPr>
            <a:r>
              <a:rPr lang="ru-RU" altLang="ru-RU" sz="1400" dirty="0">
                <a:latin typeface="Arial" pitchFamily="34" charset="0"/>
              </a:rPr>
              <a:t>Построение проекта выхода из затруднения</a:t>
            </a:r>
          </a:p>
          <a:p>
            <a:pPr>
              <a:spcBef>
                <a:spcPts val="600"/>
              </a:spcBef>
              <a:buFont typeface="Times New Roman" pitchFamily="18" charset="0"/>
              <a:buAutoNum type="arabicPeriod"/>
            </a:pPr>
            <a:r>
              <a:rPr lang="ru-RU" altLang="ru-RU" sz="1400" dirty="0">
                <a:latin typeface="Arial" pitchFamily="34" charset="0"/>
              </a:rPr>
              <a:t>Реализация построенного проекта</a:t>
            </a:r>
          </a:p>
          <a:p>
            <a:pPr>
              <a:spcBef>
                <a:spcPts val="600"/>
              </a:spcBef>
              <a:buFont typeface="Times New Roman" pitchFamily="18" charset="0"/>
              <a:buAutoNum type="arabicPeriod"/>
            </a:pPr>
            <a:r>
              <a:rPr lang="ru-RU" altLang="ru-RU" sz="1400" dirty="0">
                <a:latin typeface="Arial" pitchFamily="34" charset="0"/>
              </a:rPr>
              <a:t>Первичное закрепление с проговариванием</a:t>
            </a:r>
            <a:br>
              <a:rPr lang="ru-RU" altLang="ru-RU" sz="1400" dirty="0">
                <a:latin typeface="Arial" pitchFamily="34" charset="0"/>
              </a:rPr>
            </a:br>
            <a:r>
              <a:rPr lang="ru-RU" altLang="ru-RU" sz="1400" dirty="0">
                <a:latin typeface="Arial" pitchFamily="34" charset="0"/>
              </a:rPr>
              <a:t>во внешней речи</a:t>
            </a:r>
          </a:p>
          <a:p>
            <a:pPr>
              <a:spcBef>
                <a:spcPts val="600"/>
              </a:spcBef>
              <a:buFont typeface="Times New Roman" pitchFamily="18" charset="0"/>
              <a:buAutoNum type="arabicPeriod"/>
            </a:pPr>
            <a:r>
              <a:rPr lang="ru-RU" altLang="ru-RU" sz="1400" dirty="0">
                <a:latin typeface="Arial" pitchFamily="34" charset="0"/>
              </a:rPr>
              <a:t>Самостоятельная работа с самопроверкой</a:t>
            </a:r>
          </a:p>
          <a:p>
            <a:pPr>
              <a:spcBef>
                <a:spcPts val="600"/>
              </a:spcBef>
              <a:buFont typeface="Times New Roman" pitchFamily="18" charset="0"/>
              <a:buAutoNum type="arabicPeriod"/>
            </a:pPr>
            <a:r>
              <a:rPr lang="ru-RU" altLang="ru-RU" sz="1400" dirty="0">
                <a:latin typeface="Arial" pitchFamily="34" charset="0"/>
              </a:rPr>
              <a:t>Включение в систему знаний и повторение</a:t>
            </a:r>
          </a:p>
          <a:p>
            <a:pPr>
              <a:spcBef>
                <a:spcPts val="600"/>
              </a:spcBef>
              <a:buFont typeface="Times New Roman" pitchFamily="18" charset="0"/>
              <a:buAutoNum type="arabicPeriod"/>
            </a:pPr>
            <a:r>
              <a:rPr lang="ru-RU" altLang="ru-RU" sz="1400" dirty="0">
                <a:latin typeface="Arial" pitchFamily="34" charset="0"/>
              </a:rPr>
              <a:t>Рефлексия учебной деятельности</a:t>
            </a:r>
          </a:p>
        </p:txBody>
      </p:sp>
      <p:pic>
        <p:nvPicPr>
          <p:cNvPr id="6" name="Picture 2" descr="https://bntva.ru/wp-content/uploads/2023/01/brendbuk_goda_pedagoga_i_nastavnika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28" t="5948" r="24804" b="4759"/>
          <a:stretch/>
        </p:blipFill>
        <p:spPr bwMode="auto">
          <a:xfrm>
            <a:off x="179513" y="47322"/>
            <a:ext cx="1224136" cy="124134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20408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1547664" y="260648"/>
            <a:ext cx="7367736" cy="1512168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Результаты сдачи демонстрационного экзамена </a:t>
            </a:r>
            <a:br>
              <a:rPr lang="ru-RU" alt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компетенции «Преподавание в младших классах</a:t>
            </a:r>
            <a:r>
              <a:rPr lang="ru-RU" altLang="ru-RU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r>
              <a:rPr lang="ru-RU" alt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alt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alt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4041783"/>
              </p:ext>
            </p:extLst>
          </p:nvPr>
        </p:nvGraphicFramePr>
        <p:xfrm>
          <a:off x="827584" y="1693240"/>
          <a:ext cx="7848871" cy="44000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22496"/>
                <a:gridCol w="1268578"/>
                <a:gridCol w="1233937"/>
                <a:gridCol w="1271521"/>
                <a:gridCol w="1308145"/>
                <a:gridCol w="1744194"/>
              </a:tblGrid>
              <a:tr h="11766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участников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Максимальный балл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балл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Уровень  качества (от 100%)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Соответствие международным стандартам          (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100%)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805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</a:t>
                      </a:r>
                      <a:endParaRPr lang="ru-RU" sz="20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23,5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60,3%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805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27,1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100%</a:t>
                      </a:r>
                      <a:endParaRPr lang="ru-RU" sz="2000" b="1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67,8%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805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2021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49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40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30,9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100%</a:t>
                      </a:r>
                      <a:endParaRPr lang="ru-RU" sz="2000" b="1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75,2%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805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2022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48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40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32,2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75,3%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5" name="Picture 2" descr="https://bntva.ru/wp-content/uploads/2023/01/brendbuk_goda_pedagoga_i_nastavnika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28" t="5948" r="24804" b="4759"/>
          <a:stretch/>
        </p:blipFill>
        <p:spPr bwMode="auto">
          <a:xfrm>
            <a:off x="186406" y="188640"/>
            <a:ext cx="1348680" cy="1367637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25742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0"/>
          <p:cNvSpPr txBox="1">
            <a:spLocks noChangeArrowheads="1"/>
          </p:cNvSpPr>
          <p:nvPr/>
        </p:nvSpPr>
        <p:spPr bwMode="auto">
          <a:xfrm>
            <a:off x="1331640" y="334450"/>
            <a:ext cx="7056784" cy="646278"/>
          </a:xfrm>
          <a:prstGeom prst="rect">
            <a:avLst/>
          </a:prstGeom>
          <a:solidFill>
            <a:srgbClr val="B9CDE5">
              <a:alpha val="68234"/>
            </a:srgbClr>
          </a:solidFill>
          <a:ln>
            <a:noFill/>
          </a:ln>
        </p:spPr>
        <p:txBody>
          <a:bodyPr wrap="square" lIns="91393" tIns="45694" rIns="91393" bIns="45694">
            <a:spAutoFit/>
          </a:bodyPr>
          <a:lstStyle>
            <a:lvl1pPr defTabSz="4556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455613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455613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455613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455613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ru-RU" sz="1800" b="1" dirty="0">
                <a:solidFill>
                  <a:srgbClr val="005D7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НОУ ДПО «Институт системно-</a:t>
            </a:r>
            <a:r>
              <a:rPr lang="ru-RU" sz="1800" b="1" dirty="0" err="1">
                <a:solidFill>
                  <a:srgbClr val="005D7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деятельностной</a:t>
            </a:r>
            <a:r>
              <a:rPr lang="ru-RU" sz="1800" b="1" dirty="0">
                <a:solidFill>
                  <a:srgbClr val="005D7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педагогики</a:t>
            </a:r>
            <a:r>
              <a:rPr lang="ru-RU" sz="1800" b="1" dirty="0" smtClean="0">
                <a:solidFill>
                  <a:srgbClr val="005D7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algn="ctr">
              <a:spcBef>
                <a:spcPct val="0"/>
              </a:spcBef>
              <a:buNone/>
            </a:pPr>
            <a:r>
              <a:rPr lang="ru-RU" sz="1800" b="1" dirty="0" smtClean="0">
                <a:solidFill>
                  <a:srgbClr val="005D7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ОБПОУ «Курский педагогический колледж»</a:t>
            </a:r>
          </a:p>
        </p:txBody>
      </p:sp>
      <p:sp>
        <p:nvSpPr>
          <p:cNvPr id="6" name="Прямоугольник 19">
            <a:extLst>
              <a:ext uri="{FF2B5EF4-FFF2-40B4-BE49-F238E27FC236}">
                <a16:creationId xmlns:a16="http://schemas.microsoft.com/office/drawing/2014/main" xmlns="" id="{C3F1B94C-68E8-496A-911F-7F70E5E525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600" y="980728"/>
            <a:ext cx="7560840" cy="2954655"/>
          </a:xfrm>
          <a:prstGeom prst="rect">
            <a:avLst/>
          </a:prstGeom>
          <a:solidFill>
            <a:srgbClr val="CDEEFF"/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ru-RU" altLang="ru-RU" sz="2000" b="1" spc="80" dirty="0" smtClean="0">
                <a:solidFill>
                  <a:srgbClr val="376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Творческие лаборатории</a:t>
            </a:r>
          </a:p>
          <a:p>
            <a:pPr algn="ctr">
              <a:spcAft>
                <a:spcPts val="0"/>
              </a:spcAft>
              <a:defRPr/>
            </a:pPr>
            <a:r>
              <a:rPr lang="ru-RU" altLang="ru-RU" sz="2000" b="1" spc="80" dirty="0" smtClean="0">
                <a:solidFill>
                  <a:srgbClr val="376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376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НОУ ДПО «Институт системно-</a:t>
            </a:r>
            <a:r>
              <a:rPr lang="ru-RU" sz="2000" b="1" dirty="0" err="1">
                <a:solidFill>
                  <a:srgbClr val="376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деятельностной</a:t>
            </a:r>
            <a:r>
              <a:rPr lang="ru-RU" sz="2000" b="1" dirty="0">
                <a:solidFill>
                  <a:srgbClr val="376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педагогики» </a:t>
            </a:r>
            <a:r>
              <a:rPr lang="ru-RU" altLang="ru-RU" sz="2000" b="1" spc="80" dirty="0" smtClean="0">
                <a:solidFill>
                  <a:srgbClr val="376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>
              <a:spcAft>
                <a:spcPts val="0"/>
              </a:spcAft>
              <a:defRPr/>
            </a:pPr>
            <a:endParaRPr lang="ru-RU" altLang="ru-RU" sz="2000" b="1" spc="8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Методологическая школа» (лаборатория №1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Непрерывный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 математики «Учусь учиться» в начальной школе (лаборатория №2.1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«Учусь учиться» в детском саду (лаборатория №3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«Мир деятельности» (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лаборатория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№4)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«Олимпиадная математика»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(лаборатория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№5)</a:t>
            </a:r>
          </a:p>
        </p:txBody>
      </p:sp>
      <p:sp>
        <p:nvSpPr>
          <p:cNvPr id="9" name="Прямоугольник 1">
            <a:extLst>
              <a:ext uri="{FF2B5EF4-FFF2-40B4-BE49-F238E27FC236}">
                <a16:creationId xmlns:a16="http://schemas.microsoft.com/office/drawing/2014/main" xmlns="" id="{19693506-D7D9-42C9-A53D-DF37CD9762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600" y="4077072"/>
            <a:ext cx="3672408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ts val="600"/>
              </a:spcBef>
              <a:buNone/>
            </a:pPr>
            <a:r>
              <a:rPr lang="ru-RU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Вебинары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консультации  </a:t>
            </a:r>
          </a:p>
        </p:txBody>
      </p:sp>
      <p:sp>
        <p:nvSpPr>
          <p:cNvPr id="11" name="Прямоугольник 1">
            <a:extLst>
              <a:ext uri="{FF2B5EF4-FFF2-40B4-BE49-F238E27FC236}">
                <a16:creationId xmlns:a16="http://schemas.microsoft.com/office/drawing/2014/main" xmlns="" id="{19693506-D7D9-42C9-A53D-DF37CD9762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60032" y="4077072"/>
            <a:ext cx="3672408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ts val="600"/>
              </a:spcBef>
              <a:buNone/>
            </a:pP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Рефлексивные практикумы </a:t>
            </a:r>
          </a:p>
        </p:txBody>
      </p:sp>
      <p:sp>
        <p:nvSpPr>
          <p:cNvPr id="4" name="Выгнутая влево стрелка 3"/>
          <p:cNvSpPr/>
          <p:nvPr/>
        </p:nvSpPr>
        <p:spPr>
          <a:xfrm>
            <a:off x="272223" y="2780928"/>
            <a:ext cx="648072" cy="1801930"/>
          </a:xfrm>
          <a:prstGeom prst="curvedRightArrow">
            <a:avLst>
              <a:gd name="adj1" fmla="val 25000"/>
              <a:gd name="adj2" fmla="val 50000"/>
              <a:gd name="adj3" fmla="val 263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рямоугольник 1">
            <a:extLst>
              <a:ext uri="{FF2B5EF4-FFF2-40B4-BE49-F238E27FC236}">
                <a16:creationId xmlns:a16="http://schemas.microsoft.com/office/drawing/2014/main" xmlns="" id="{19693506-D7D9-42C9-A53D-DF37CD9762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600" y="4567326"/>
            <a:ext cx="7560840" cy="13849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ts val="600"/>
              </a:spcBef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Сетевые события 2022-23 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уч.г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сентября - Международный праздник «День ученика»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 ноября -  Международный фестиваль «Задача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дня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  - Международная математическая Олимпиада </a:t>
            </a:r>
            <a:r>
              <a:rPr lang="ru-RU" sz="1600" b="1" dirty="0" err="1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Петерсон</a:t>
            </a:r>
            <a:endParaRPr lang="ru-RU" sz="1600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17-21 апреля  - </a:t>
            </a:r>
            <a:r>
              <a:rPr lang="ru-RU" sz="1600" b="1" dirty="0" err="1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Флешмоб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«Открываем двери школы и колледжа»  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">
            <a:extLst>
              <a:ext uri="{FF2B5EF4-FFF2-40B4-BE49-F238E27FC236}">
                <a16:creationId xmlns:a16="http://schemas.microsoft.com/office/drawing/2014/main" xmlns="" id="{19693506-D7D9-42C9-A53D-DF37CD9762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600" y="6102400"/>
            <a:ext cx="7560840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ts val="600"/>
              </a:spcBef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Международный педагогический конкурс  «УЧУ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УЧИТЬСЯ»  </a:t>
            </a:r>
          </a:p>
        </p:txBody>
      </p:sp>
      <p:pic>
        <p:nvPicPr>
          <p:cNvPr id="10" name="Picture 2" descr="https://bntva.ru/wp-content/uploads/2023/01/brendbuk_goda_pedagoga_i_nastavnika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28" t="5948" r="24804" b="4759"/>
          <a:stretch/>
        </p:blipFill>
        <p:spPr bwMode="auto">
          <a:xfrm>
            <a:off x="104978" y="188640"/>
            <a:ext cx="1204507" cy="1221438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1344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1643" y="374306"/>
            <a:ext cx="6912768" cy="994122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2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Сетевое событие проекта «Открываем двери школы и колледжа – 2022» - Образовательный </a:t>
            </a:r>
            <a:r>
              <a:rPr lang="ru-RU" sz="2000" b="1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интенсив</a:t>
            </a:r>
            <a:r>
              <a:rPr lang="ru-RU" sz="2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для учителей начальных классов  Курской области</a:t>
            </a:r>
            <a:endParaRPr lang="ru-RU" sz="20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219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77925" y="1600200"/>
            <a:ext cx="6788150" cy="4525963"/>
          </a:xfrm>
        </p:spPr>
      </p:pic>
      <p:pic>
        <p:nvPicPr>
          <p:cNvPr id="4" name="Picture 2" descr="https://bntva.ru/wp-content/uploads/2023/01/brendbuk_goda_pedagoga_i_nastavnika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28" t="5948" r="24804" b="4759"/>
          <a:stretch/>
        </p:blipFill>
        <p:spPr bwMode="auto">
          <a:xfrm>
            <a:off x="179512" y="260648"/>
            <a:ext cx="1204507" cy="1221438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784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229600" cy="850900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3200" b="1" kern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</a:t>
            </a:r>
            <a:r>
              <a:rPr lang="ru-RU" altLang="ru-RU" sz="3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ВНИМАНИЕ</a:t>
            </a:r>
            <a:r>
              <a:rPr lang="ru-RU" altLang="ru-RU" sz="3200" b="1" kern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ru-RU" altLang="ru-RU" sz="3200" b="1" kern="1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1600200" y="990600"/>
            <a:ext cx="6170613" cy="4627629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26628" name="Rectangle 2"/>
          <p:cNvSpPr txBox="1">
            <a:spLocks noChangeArrowheads="1"/>
          </p:cNvSpPr>
          <p:nvPr/>
        </p:nvSpPr>
        <p:spPr bwMode="auto">
          <a:xfrm>
            <a:off x="381000" y="5694363"/>
            <a:ext cx="822960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E-mail: </a:t>
            </a:r>
            <a:r>
              <a:rPr lang="en-US" alt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kurskpk@narod.ru</a:t>
            </a:r>
            <a:endParaRPr lang="en-US" alt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alt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Тел. 8 (4712) </a:t>
            </a:r>
            <a:r>
              <a:rPr lang="ru-RU" alt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58-79-50</a:t>
            </a:r>
            <a:endParaRPr lang="ru-RU" alt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https://bntva.ru/wp-content/uploads/2023/01/brendbuk_goda_pedagoga_i_nastavnika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28" t="5948" r="24804" b="4759"/>
          <a:stretch/>
        </p:blipFill>
        <p:spPr bwMode="auto">
          <a:xfrm>
            <a:off x="179512" y="218347"/>
            <a:ext cx="1348680" cy="1367637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260028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951806" y="476672"/>
            <a:ext cx="6796658" cy="1512168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Константин Дмитриевич Ушинский</a:t>
            </a:r>
            <a:r>
              <a:rPr lang="ru-RU" sz="2400" b="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400" b="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b="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(19.02.1823 </a:t>
            </a:r>
            <a:r>
              <a:rPr lang="ru-RU" sz="2400" b="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— </a:t>
            </a:r>
            <a:r>
              <a:rPr lang="ru-RU" sz="2400" b="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22.12.1870) </a:t>
            </a:r>
            <a:br>
              <a:rPr lang="ru-RU" sz="2400" b="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— </a:t>
            </a:r>
            <a:r>
              <a:rPr lang="ru-RU" sz="2400" b="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русский педагог, писатель, основоположник научной педагогики в России.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89" r="10559"/>
          <a:stretch/>
        </p:blipFill>
        <p:spPr bwMode="auto">
          <a:xfrm>
            <a:off x="395536" y="1988840"/>
            <a:ext cx="3994952" cy="4343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4716016" y="2564904"/>
            <a:ext cx="4104456" cy="2664296"/>
          </a:xfrm>
        </p:spPr>
        <p:txBody>
          <a:bodyPr/>
          <a:lstStyle/>
          <a:p>
            <a:r>
              <a:rPr lang="ru-RU" sz="2000" i="1" dirty="0">
                <a:solidFill>
                  <a:schemeClr val="tx2">
                    <a:lumMod val="75000"/>
                  </a:schemeClr>
                </a:solidFill>
              </a:rPr>
              <a:t>Цель воспитания </a:t>
            </a:r>
            <a:r>
              <a:rPr lang="ru-RU" sz="2000" i="1" dirty="0" smtClean="0">
                <a:solidFill>
                  <a:schemeClr val="tx2">
                    <a:lumMod val="75000"/>
                  </a:schemeClr>
                </a:solidFill>
              </a:rPr>
              <a:t>заключается </a:t>
            </a:r>
            <a:r>
              <a:rPr lang="ru-RU" sz="2000" i="1" dirty="0">
                <a:solidFill>
                  <a:schemeClr val="tx2">
                    <a:lumMod val="75000"/>
                  </a:schemeClr>
                </a:solidFill>
              </a:rPr>
              <a:t>в формировании деятельной и творческой личности; в подготовке личности к труду как высшей форме деятельности человека. </a:t>
            </a:r>
            <a:endParaRPr lang="ru-RU" sz="2000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r"/>
            <a:r>
              <a:rPr lang="ru-RU" sz="2000" i="1" dirty="0" smtClean="0">
                <a:solidFill>
                  <a:schemeClr val="tx2">
                    <a:lumMod val="75000"/>
                  </a:schemeClr>
                </a:solidFill>
              </a:rPr>
              <a:t>К</a:t>
            </a:r>
            <a:r>
              <a:rPr lang="ru-RU" sz="2000" i="1" dirty="0">
                <a:solidFill>
                  <a:schemeClr val="tx2">
                    <a:lumMod val="75000"/>
                  </a:schemeClr>
                </a:solidFill>
              </a:rPr>
              <a:t>. Д. </a:t>
            </a:r>
            <a:r>
              <a:rPr lang="ru-RU" sz="2000" i="1" dirty="0" smtClean="0">
                <a:solidFill>
                  <a:schemeClr val="tx2">
                    <a:lumMod val="75000"/>
                  </a:schemeClr>
                </a:solidFill>
              </a:rPr>
              <a:t>Ушинский</a:t>
            </a:r>
            <a:endParaRPr lang="ru-RU" sz="2000" i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" name="Picture 2" descr="https://bntva.ru/wp-content/uploads/2023/01/brendbuk_goda_pedagoga_i_nastavnika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28" t="5948" r="24804" b="4759"/>
          <a:stretch/>
        </p:blipFill>
        <p:spPr bwMode="auto">
          <a:xfrm>
            <a:off x="125249" y="116632"/>
            <a:ext cx="1720295" cy="1744476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4580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Курскому педагогическому колледжу 100 лет.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086" y="1053026"/>
            <a:ext cx="3987571" cy="254761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Объект 10"/>
          <p:cNvPicPr>
            <a:picLocks noGrp="1" noChangeAspect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9" y="1057420"/>
            <a:ext cx="3822422" cy="24463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2767" y="3911477"/>
            <a:ext cx="4029895" cy="276271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25334" y="3788096"/>
            <a:ext cx="3768690" cy="282651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252879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0"/>
          <p:cNvSpPr txBox="1">
            <a:spLocks noChangeArrowheads="1"/>
          </p:cNvSpPr>
          <p:nvPr/>
        </p:nvSpPr>
        <p:spPr bwMode="auto">
          <a:xfrm>
            <a:off x="2123728" y="476672"/>
            <a:ext cx="6840760" cy="1015610"/>
          </a:xfrm>
          <a:prstGeom prst="rect">
            <a:avLst/>
          </a:prstGeom>
          <a:solidFill>
            <a:srgbClr val="B9CDE5">
              <a:alpha val="68234"/>
            </a:srgbClr>
          </a:solidFill>
          <a:ln>
            <a:noFill/>
          </a:ln>
        </p:spPr>
        <p:txBody>
          <a:bodyPr wrap="square" lIns="91393" tIns="45694" rIns="91393" bIns="45694">
            <a:spAutoFit/>
          </a:bodyPr>
          <a:lstStyle>
            <a:lvl1pPr defTabSz="4556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455613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455613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455613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455613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ru-RU" sz="2000" b="1" dirty="0">
                <a:solidFill>
                  <a:srgbClr val="005D7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НОУ ДПО «Институт системно-деятельностной педагогики</a:t>
            </a:r>
            <a:r>
              <a:rPr lang="ru-RU" sz="2000" b="1" dirty="0" smtClean="0">
                <a:solidFill>
                  <a:srgbClr val="005D7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algn="ctr">
              <a:spcBef>
                <a:spcPct val="0"/>
              </a:spcBef>
              <a:buNone/>
            </a:pPr>
            <a:r>
              <a:rPr lang="ru-RU" sz="2000" b="1" dirty="0" smtClean="0">
                <a:solidFill>
                  <a:srgbClr val="005D7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ОБПОУ «Курский педагогический колледж»</a:t>
            </a:r>
          </a:p>
        </p:txBody>
      </p:sp>
      <p:sp>
        <p:nvSpPr>
          <p:cNvPr id="44" name="Прямоугольник 19">
            <a:extLst>
              <a:ext uri="{FF2B5EF4-FFF2-40B4-BE49-F238E27FC236}">
                <a16:creationId xmlns:a16="http://schemas.microsoft.com/office/drawing/2014/main" xmlns="" id="{C3F1B94C-68E8-496A-911F-7F70E5E525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584" y="1772816"/>
            <a:ext cx="7992888" cy="3600986"/>
          </a:xfrm>
          <a:prstGeom prst="rect">
            <a:avLst/>
          </a:prstGeom>
          <a:solidFill>
            <a:srgbClr val="CDEEFF"/>
          </a:solidFill>
          <a:ln>
            <a:noFill/>
          </a:ln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ru-RU" altLang="ru-RU" sz="2000" b="1" spc="8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С 2017 года Курский педагогический колледж - соисполнитель Международного исследовательского проекта  </a:t>
            </a:r>
            <a:r>
              <a:rPr lang="ru-RU" altLang="ru-RU" sz="2000" b="1" spc="80" dirty="0">
                <a:solidFill>
                  <a:srgbClr val="FF0000"/>
                </a:solidFill>
                <a:latin typeface="Arial Narrow" panose="020B0606020202030204" pitchFamily="34" charset="0"/>
              </a:rPr>
              <a:t>«Развитие современных механизмов и технологий общего образования на основе деятельностного метода Л.Г. </a:t>
            </a:r>
            <a:r>
              <a:rPr lang="ru-RU" altLang="ru-RU" sz="2000" b="1" spc="80" dirty="0" err="1">
                <a:solidFill>
                  <a:srgbClr val="FF0000"/>
                </a:solidFill>
                <a:latin typeface="Arial Narrow" panose="020B0606020202030204" pitchFamily="34" charset="0"/>
              </a:rPr>
              <a:t>Петерсон</a:t>
            </a:r>
            <a:r>
              <a:rPr lang="ru-RU" altLang="ru-RU" sz="2000" b="1" spc="80" dirty="0">
                <a:solidFill>
                  <a:srgbClr val="FF0000"/>
                </a:solidFill>
                <a:latin typeface="Arial Narrow" panose="020B0606020202030204" pitchFamily="34" charset="0"/>
              </a:rPr>
              <a:t> (инновационная методическая сеть "Учусь учиться</a:t>
            </a:r>
            <a:r>
              <a:rPr lang="ru-RU" altLang="ru-RU" sz="2000" b="1" spc="8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")»</a:t>
            </a:r>
          </a:p>
          <a:p>
            <a:pPr algn="ctr">
              <a:spcAft>
                <a:spcPts val="0"/>
              </a:spcAft>
              <a:defRPr/>
            </a:pPr>
            <a:endParaRPr lang="ru-RU" altLang="ru-RU" sz="2000" b="1" spc="80" dirty="0" smtClean="0">
              <a:solidFill>
                <a:srgbClr val="FF0000"/>
              </a:solidFill>
              <a:latin typeface="Arial Narrow" panose="020B0606020202030204" pitchFamily="34" charset="0"/>
            </a:endParaRPr>
          </a:p>
          <a:p>
            <a:pPr algn="ctr">
              <a:spcAft>
                <a:spcPts val="0"/>
              </a:spcAft>
              <a:defRPr/>
            </a:pPr>
            <a:r>
              <a:rPr lang="ru-RU" altLang="ru-RU" b="1" i="1" spc="80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Научный </a:t>
            </a:r>
            <a:r>
              <a:rPr lang="ru-RU" altLang="ru-RU" b="1" i="1" spc="80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руководитель - Л.Г. </a:t>
            </a:r>
            <a:r>
              <a:rPr lang="ru-RU" altLang="ru-RU" b="1" i="1" spc="80" dirty="0" err="1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Петерсон</a:t>
            </a:r>
            <a:r>
              <a:rPr lang="ru-RU" altLang="ru-RU" b="1" i="1" spc="80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, </a:t>
            </a:r>
          </a:p>
          <a:p>
            <a:pPr algn="ctr">
              <a:spcAft>
                <a:spcPts val="0"/>
              </a:spcAft>
              <a:defRPr/>
            </a:pPr>
            <a:r>
              <a:rPr lang="ru-RU" altLang="ru-RU" b="1" i="1" spc="80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доктор </a:t>
            </a:r>
            <a:r>
              <a:rPr lang="ru-RU" altLang="ru-RU" b="1" i="1" spc="80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педагогических наук, </a:t>
            </a:r>
            <a:r>
              <a:rPr lang="ru-RU" altLang="ru-RU" b="1" i="1" spc="80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профессор,</a:t>
            </a:r>
          </a:p>
          <a:p>
            <a:pPr algn="ctr">
              <a:spcAft>
                <a:spcPts val="0"/>
              </a:spcAft>
              <a:defRPr/>
            </a:pPr>
            <a:r>
              <a:rPr lang="ru-RU" altLang="ru-RU" b="1" i="1" spc="80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 автор </a:t>
            </a:r>
            <a:r>
              <a:rPr lang="ru-RU" altLang="ru-RU" b="1" i="1" spc="80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дидактической системы деятельностного метода обучения, автор непрерывного курса математики для дошкольников, </a:t>
            </a:r>
            <a:endParaRPr lang="ru-RU" altLang="ru-RU" b="1" i="1" spc="80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algn="ctr">
              <a:spcAft>
                <a:spcPts val="0"/>
              </a:spcAft>
              <a:defRPr/>
            </a:pPr>
            <a:r>
              <a:rPr lang="ru-RU" altLang="ru-RU" b="1" i="1" spc="80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начальной </a:t>
            </a:r>
            <a:r>
              <a:rPr lang="ru-RU" altLang="ru-RU" b="1" i="1" spc="80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и средней школы, Лауреат премии Президента РФ в области </a:t>
            </a:r>
            <a:r>
              <a:rPr lang="ru-RU" altLang="ru-RU" b="1" i="1" spc="80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образования</a:t>
            </a:r>
            <a:endParaRPr lang="ru-RU" altLang="ru-RU" b="1" i="1" spc="80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pic>
        <p:nvPicPr>
          <p:cNvPr id="4" name="Picture 2" descr="https://bntva.ru/wp-content/uploads/2023/01/brendbuk_goda_pedagoga_i_nastavnika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28" t="5948" r="24804" b="4759"/>
          <a:stretch/>
        </p:blipFill>
        <p:spPr bwMode="auto">
          <a:xfrm>
            <a:off x="179512" y="47322"/>
            <a:ext cx="1720295" cy="1744476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0192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0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1331640" y="283223"/>
            <a:ext cx="6696744" cy="707834"/>
          </a:xfrm>
          <a:prstGeom prst="rect">
            <a:avLst/>
          </a:prstGeom>
          <a:solidFill>
            <a:srgbClr val="B9CDE5">
              <a:alpha val="68234"/>
            </a:srgbClr>
          </a:solidFill>
          <a:ln>
            <a:noFill/>
          </a:ln>
        </p:spPr>
        <p:txBody>
          <a:bodyPr wrap="square" lIns="91393" tIns="45694" rIns="91393" bIns="45694">
            <a:spAutoFit/>
          </a:bodyPr>
          <a:lstStyle>
            <a:lvl1pPr defTabSz="4556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455613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455613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455613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455613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ru-RU" sz="2000" b="1" dirty="0">
                <a:solidFill>
                  <a:srgbClr val="005D7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НОУ ДПО «Институт системно-деятельностной педагогики</a:t>
            </a:r>
            <a:r>
              <a:rPr lang="ru-RU" sz="2000" b="1" dirty="0" smtClean="0">
                <a:solidFill>
                  <a:srgbClr val="005D7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</p:txBody>
      </p:sp>
      <p:pic>
        <p:nvPicPr>
          <p:cNvPr id="5" name="Picture 2" descr="D:\00000000 8 февраля 2023\7QudrQ9posY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208480"/>
            <a:ext cx="3384376" cy="4514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20"/>
          <p:cNvSpPr txBox="1">
            <a:spLocks noChangeArrowheads="1"/>
          </p:cNvSpPr>
          <p:nvPr/>
        </p:nvSpPr>
        <p:spPr bwMode="auto">
          <a:xfrm>
            <a:off x="323528" y="5722803"/>
            <a:ext cx="8640960" cy="584723"/>
          </a:xfrm>
          <a:prstGeom prst="rect">
            <a:avLst/>
          </a:prstGeom>
          <a:solidFill>
            <a:srgbClr val="B9CDE5">
              <a:alpha val="68234"/>
            </a:srgbClr>
          </a:solidFill>
          <a:ln>
            <a:noFill/>
          </a:ln>
        </p:spPr>
        <p:txBody>
          <a:bodyPr vert="horz" wrap="square" lIns="91393" tIns="45694" rIns="91393" bIns="45694" rtlCol="0" anchor="ctr">
            <a:spAutoFit/>
          </a:bodyPr>
          <a:lstStyle>
            <a:lvl1pPr algn="ctr" defTabSz="455613" rtl="0" eaLnBrk="1" latinLnBrk="0" hangingPunct="1">
              <a:spcBef>
                <a:spcPct val="20000"/>
              </a:spcBef>
              <a:buChar char="•"/>
              <a:defRPr sz="3200" kern="1200">
                <a:solidFill>
                  <a:schemeClr val="tx1"/>
                </a:solidFill>
                <a:latin typeface="Times New Roman" pitchFamily="18" charset="0"/>
                <a:ea typeface="+mj-ea"/>
                <a:cs typeface="+mj-cs"/>
              </a:defRPr>
            </a:lvl1pPr>
            <a:lvl2pPr marL="742950" indent="-285750" defTabSz="455613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455613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455613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455613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Знак качества - 2022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008838F2-7E43-42C3-A901-4FB163297AB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2804" y="4765052"/>
            <a:ext cx="1728192" cy="1554562"/>
          </a:xfrm>
          <a:prstGeom prst="rect">
            <a:avLst/>
          </a:prstGeom>
        </p:spPr>
      </p:pic>
      <p:pic>
        <p:nvPicPr>
          <p:cNvPr id="8" name="Picture 1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69" y="188640"/>
            <a:ext cx="1315871" cy="1393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2708" y="217482"/>
            <a:ext cx="1332656" cy="1208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7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Объект 20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204781503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98004"/>
            <a:ext cx="8820980" cy="158447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Система формирования общих и профессиональных  компетенций будущего учителя</a:t>
            </a:r>
            <a:r>
              <a:rPr lang="ru-RU" sz="3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Text Box 11"/>
          <p:cNvSpPr txBox="1">
            <a:spLocks noChangeArrowheads="1"/>
          </p:cNvSpPr>
          <p:nvPr/>
        </p:nvSpPr>
        <p:spPr bwMode="auto">
          <a:xfrm>
            <a:off x="1533340" y="5819258"/>
            <a:ext cx="5112568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ru-RU" altLang="ru-RU" b="1" spc="80" dirty="0" smtClean="0">
                <a:solidFill>
                  <a:srgbClr val="376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Преподавание учебных предметов и учебных  дисциплин на основе  ТДМ и эталонов МИД</a:t>
            </a:r>
            <a:endParaRPr lang="ru-RU" altLang="ru-RU" b="1" spc="80" dirty="0">
              <a:solidFill>
                <a:srgbClr val="37609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251520" y="5624394"/>
            <a:ext cx="1115645" cy="927927"/>
            <a:chOff x="1981199" y="2133599"/>
            <a:chExt cx="762001" cy="665164"/>
          </a:xfrm>
          <a:solidFill>
            <a:schemeClr val="accent1"/>
          </a:solidFill>
        </p:grpSpPr>
        <p:sp>
          <p:nvSpPr>
            <p:cNvPr id="49" name="AutoShape 3"/>
            <p:cNvSpPr>
              <a:spLocks noChangeArrowheads="1"/>
            </p:cNvSpPr>
            <p:nvPr/>
          </p:nvSpPr>
          <p:spPr bwMode="gray">
            <a:xfrm>
              <a:off x="1987595" y="2144924"/>
              <a:ext cx="755605" cy="653839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AutoShape 4"/>
            <p:cNvSpPr>
              <a:spLocks noChangeArrowheads="1"/>
            </p:cNvSpPr>
            <p:nvPr/>
          </p:nvSpPr>
          <p:spPr bwMode="gray">
            <a:xfrm>
              <a:off x="1981199" y="2133599"/>
              <a:ext cx="755605" cy="653839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AutoShape 5"/>
            <p:cNvSpPr>
              <a:spLocks noChangeArrowheads="1"/>
            </p:cNvSpPr>
            <p:nvPr/>
          </p:nvSpPr>
          <p:spPr bwMode="gray">
            <a:xfrm>
              <a:off x="2025474" y="2172988"/>
              <a:ext cx="664106" cy="575063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Text Box 12"/>
            <p:cNvSpPr txBox="1">
              <a:spLocks noChangeArrowheads="1"/>
            </p:cNvSpPr>
            <p:nvPr/>
          </p:nvSpPr>
          <p:spPr bwMode="gray">
            <a:xfrm>
              <a:off x="2163829" y="2285614"/>
              <a:ext cx="403133" cy="33093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1</a:t>
              </a:r>
              <a:r>
                <a:rPr kumimoji="0" lang="ru-RU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-2</a:t>
              </a:r>
              <a:endPara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1187589" y="4582989"/>
            <a:ext cx="1152163" cy="923653"/>
            <a:chOff x="1981200" y="3048000"/>
            <a:chExt cx="762000" cy="665163"/>
          </a:xfrm>
          <a:solidFill>
            <a:schemeClr val="accent1"/>
          </a:solidFill>
        </p:grpSpPr>
        <p:sp>
          <p:nvSpPr>
            <p:cNvPr id="57" name="AutoShape 7"/>
            <p:cNvSpPr>
              <a:spLocks noChangeArrowheads="1"/>
            </p:cNvSpPr>
            <p:nvPr/>
          </p:nvSpPr>
          <p:spPr bwMode="gray">
            <a:xfrm>
              <a:off x="1987595" y="3059324"/>
              <a:ext cx="755605" cy="653839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AutoShape 8"/>
            <p:cNvSpPr>
              <a:spLocks noChangeArrowheads="1"/>
            </p:cNvSpPr>
            <p:nvPr/>
          </p:nvSpPr>
          <p:spPr bwMode="gray">
            <a:xfrm>
              <a:off x="1981200" y="3048000"/>
              <a:ext cx="755605" cy="653839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AutoShape 9"/>
            <p:cNvSpPr>
              <a:spLocks noChangeArrowheads="1"/>
            </p:cNvSpPr>
            <p:nvPr/>
          </p:nvSpPr>
          <p:spPr bwMode="gray">
            <a:xfrm>
              <a:off x="2025474" y="3087388"/>
              <a:ext cx="664106" cy="575063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Text Box 15"/>
            <p:cNvSpPr txBox="1">
              <a:spLocks noChangeArrowheads="1"/>
            </p:cNvSpPr>
            <p:nvPr/>
          </p:nvSpPr>
          <p:spPr bwMode="gray">
            <a:xfrm>
              <a:off x="2112481" y="3213213"/>
              <a:ext cx="481930" cy="33246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3-4</a:t>
              </a:r>
              <a:endPara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62" name="Text Box 17"/>
          <p:cNvSpPr txBox="1">
            <a:spLocks noChangeArrowheads="1"/>
          </p:cNvSpPr>
          <p:nvPr/>
        </p:nvSpPr>
        <p:spPr bwMode="auto">
          <a:xfrm>
            <a:off x="3546241" y="3503007"/>
            <a:ext cx="480526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marR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>
                <a:solidFill>
                  <a:srgbClr val="376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ТДМ и курса МИД на производственной практике  ПП 01 и ПП 02</a:t>
            </a:r>
            <a:endParaRPr lang="en-US" b="1" dirty="0">
              <a:solidFill>
                <a:srgbClr val="37609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" name="Text Box 20"/>
          <p:cNvSpPr txBox="1">
            <a:spLocks noChangeArrowheads="1"/>
          </p:cNvSpPr>
          <p:nvPr/>
        </p:nvSpPr>
        <p:spPr bwMode="auto">
          <a:xfrm>
            <a:off x="4572000" y="2369055"/>
            <a:ext cx="3707501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smtClean="0">
                <a:solidFill>
                  <a:srgbClr val="376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ТДМ и курса МИД на преддипломной практике</a:t>
            </a:r>
            <a:endParaRPr lang="en-US" b="1" dirty="0">
              <a:solidFill>
                <a:srgbClr val="37609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3302018" y="2091945"/>
            <a:ext cx="1089483" cy="905007"/>
            <a:chOff x="1981200" y="4851400"/>
            <a:chExt cx="762000" cy="665163"/>
          </a:xfrm>
          <a:solidFill>
            <a:schemeClr val="accent1"/>
          </a:solidFill>
        </p:grpSpPr>
        <p:sp>
          <p:nvSpPr>
            <p:cNvPr id="72" name="Text Box 21"/>
            <p:cNvSpPr txBox="1">
              <a:spLocks noChangeArrowheads="1"/>
            </p:cNvSpPr>
            <p:nvPr/>
          </p:nvSpPr>
          <p:spPr bwMode="gray">
            <a:xfrm>
              <a:off x="2178050" y="4953000"/>
              <a:ext cx="354013" cy="457200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4</a:t>
              </a:r>
            </a:p>
          </p:txBody>
        </p:sp>
        <p:sp>
          <p:nvSpPr>
            <p:cNvPr id="75" name="AutoShape 30"/>
            <p:cNvSpPr>
              <a:spLocks noChangeArrowheads="1"/>
            </p:cNvSpPr>
            <p:nvPr/>
          </p:nvSpPr>
          <p:spPr bwMode="gray">
            <a:xfrm>
              <a:off x="1987595" y="4862724"/>
              <a:ext cx="755605" cy="653839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AutoShape 31"/>
            <p:cNvSpPr>
              <a:spLocks noChangeArrowheads="1"/>
            </p:cNvSpPr>
            <p:nvPr/>
          </p:nvSpPr>
          <p:spPr bwMode="gray">
            <a:xfrm>
              <a:off x="1981200" y="4851400"/>
              <a:ext cx="755605" cy="653839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AutoShape 32"/>
            <p:cNvSpPr>
              <a:spLocks noChangeArrowheads="1"/>
            </p:cNvSpPr>
            <p:nvPr/>
          </p:nvSpPr>
          <p:spPr bwMode="gray">
            <a:xfrm>
              <a:off x="2025474" y="4890788"/>
              <a:ext cx="664106" cy="575063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Text Box 33"/>
            <p:cNvSpPr txBox="1">
              <a:spLocks noChangeArrowheads="1"/>
            </p:cNvSpPr>
            <p:nvPr/>
          </p:nvSpPr>
          <p:spPr bwMode="gray">
            <a:xfrm>
              <a:off x="2178050" y="4953000"/>
              <a:ext cx="354013" cy="457200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4</a:t>
              </a: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2195736" y="3323646"/>
            <a:ext cx="1115645" cy="897442"/>
            <a:chOff x="1981200" y="3937000"/>
            <a:chExt cx="762000" cy="665163"/>
          </a:xfrm>
          <a:solidFill>
            <a:schemeClr val="accent1"/>
          </a:solidFill>
        </p:grpSpPr>
        <p:sp>
          <p:nvSpPr>
            <p:cNvPr id="66" name="AutoShape 25"/>
            <p:cNvSpPr>
              <a:spLocks noChangeArrowheads="1"/>
            </p:cNvSpPr>
            <p:nvPr/>
          </p:nvSpPr>
          <p:spPr bwMode="gray">
            <a:xfrm>
              <a:off x="1987595" y="3948324"/>
              <a:ext cx="755605" cy="653839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AutoShape 26"/>
            <p:cNvSpPr>
              <a:spLocks noChangeArrowheads="1"/>
            </p:cNvSpPr>
            <p:nvPr/>
          </p:nvSpPr>
          <p:spPr bwMode="gray">
            <a:xfrm>
              <a:off x="1981200" y="3937000"/>
              <a:ext cx="755605" cy="653839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AutoShape 5"/>
            <p:cNvSpPr>
              <a:spLocks noChangeArrowheads="1"/>
            </p:cNvSpPr>
            <p:nvPr/>
          </p:nvSpPr>
          <p:spPr bwMode="gray">
            <a:xfrm>
              <a:off x="2025474" y="3979563"/>
              <a:ext cx="664106" cy="575063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Text Box 18"/>
            <p:cNvSpPr txBox="1">
              <a:spLocks noChangeArrowheads="1"/>
            </p:cNvSpPr>
            <p:nvPr/>
          </p:nvSpPr>
          <p:spPr bwMode="gray">
            <a:xfrm>
              <a:off x="2178050" y="4038600"/>
              <a:ext cx="354013" cy="457200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3</a:t>
              </a:r>
            </a:p>
          </p:txBody>
        </p:sp>
        <p:sp>
          <p:nvSpPr>
            <p:cNvPr id="65" name="Text Box 28"/>
            <p:cNvSpPr txBox="1">
              <a:spLocks noChangeArrowheads="1"/>
            </p:cNvSpPr>
            <p:nvPr/>
          </p:nvSpPr>
          <p:spPr bwMode="gray">
            <a:xfrm>
              <a:off x="2153491" y="4038600"/>
              <a:ext cx="403132" cy="34217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3-4</a:t>
              </a:r>
              <a:endPara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2371314" y="4703545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ru-RU" altLang="ru-RU" b="1" spc="80" dirty="0" smtClean="0">
                <a:solidFill>
                  <a:srgbClr val="376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Преподавание МДК и профессиональных модулей на основе ТДМ и эталонов МИД</a:t>
            </a:r>
            <a:endParaRPr lang="ru-RU" altLang="ru-RU" b="1" spc="80" dirty="0">
              <a:solidFill>
                <a:srgbClr val="37609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861817"/>
            <a:ext cx="1745686" cy="1511439"/>
          </a:xfrm>
          <a:prstGeom prst="rect">
            <a:avLst/>
          </a:prstGeom>
        </p:spPr>
      </p:pic>
      <p:pic>
        <p:nvPicPr>
          <p:cNvPr id="8207" name="Picture 15" descr="http://lotsman-pro.ru/assets/images/karera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452" b="93907" l="23377" r="6536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287" t="6628" r="43877" b="5123"/>
          <a:stretch/>
        </p:blipFill>
        <p:spPr bwMode="auto">
          <a:xfrm>
            <a:off x="-39341" y="1073052"/>
            <a:ext cx="1688002" cy="3380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Рисунок 38"/>
          <p:cNvPicPr>
            <a:picLocks noChangeAspect="1"/>
          </p:cNvPicPr>
          <p:nvPr/>
        </p:nvPicPr>
        <p:blipFill rotWithShape="1">
          <a:blip r:embed="rId9"/>
          <a:srcRect l="61419" t="80100" r="33463" b="14300"/>
          <a:stretch/>
        </p:blipFill>
        <p:spPr>
          <a:xfrm>
            <a:off x="8675948" y="6552321"/>
            <a:ext cx="468052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261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4">
            <a:extLst>
              <a:ext uri="{FF2B5EF4-FFF2-40B4-BE49-F238E27FC236}">
                <a16:creationId xmlns:a16="http://schemas.microsoft.com/office/drawing/2014/main" xmlns="" id="{F5F2C3B8-CA4F-41CE-BE67-3C699991D8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412776"/>
            <a:ext cx="5316987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20"/>
          <p:cNvSpPr txBox="1">
            <a:spLocks noChangeArrowheads="1"/>
          </p:cNvSpPr>
          <p:nvPr/>
        </p:nvSpPr>
        <p:spPr bwMode="auto">
          <a:xfrm>
            <a:off x="1475656" y="260648"/>
            <a:ext cx="6336704" cy="1015610"/>
          </a:xfrm>
          <a:prstGeom prst="rect">
            <a:avLst/>
          </a:prstGeom>
          <a:solidFill>
            <a:srgbClr val="B9CDE5">
              <a:alpha val="68234"/>
            </a:srgbClr>
          </a:solidFill>
          <a:ln>
            <a:noFill/>
          </a:ln>
        </p:spPr>
        <p:txBody>
          <a:bodyPr wrap="square" lIns="91393" tIns="45694" rIns="91393" bIns="45694">
            <a:spAutoFit/>
          </a:bodyPr>
          <a:lstStyle>
            <a:lvl1pPr defTabSz="4556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455613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455613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455613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455613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ru-RU" sz="2000" b="1" dirty="0" smtClean="0">
                <a:solidFill>
                  <a:srgbClr val="005D7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Методологические </a:t>
            </a:r>
            <a:r>
              <a:rPr lang="ru-RU" sz="2000" b="1" dirty="0">
                <a:solidFill>
                  <a:srgbClr val="005D7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инструменты  реализации технологии деятельностного </a:t>
            </a:r>
            <a:r>
              <a:rPr lang="ru-RU" sz="2000" b="1" dirty="0" smtClean="0">
                <a:solidFill>
                  <a:srgbClr val="005D7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метода в педагогическом колледже </a:t>
            </a:r>
          </a:p>
        </p:txBody>
      </p:sp>
      <p:pic>
        <p:nvPicPr>
          <p:cNvPr id="4" name="Picture 2" descr="https://bntva.ru/wp-content/uploads/2023/01/brendbuk_goda_pedagoga_i_nastavnika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28" t="5948" r="24804" b="4759"/>
          <a:stretch/>
        </p:blipFill>
        <p:spPr bwMode="auto">
          <a:xfrm>
            <a:off x="43393" y="404020"/>
            <a:ext cx="1720295" cy="1744476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9154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783935"/>
            <a:ext cx="6480720" cy="792088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FF0000"/>
                </a:solidFill>
              </a:rPr>
              <a:t/>
            </a:r>
            <a:br>
              <a:rPr lang="ru-RU" sz="3100" b="1" dirty="0" smtClean="0">
                <a:solidFill>
                  <a:srgbClr val="FF0000"/>
                </a:solidFill>
              </a:rPr>
            </a:br>
            <a:r>
              <a:rPr lang="ru-RU" sz="3100" b="1" dirty="0" smtClean="0">
                <a:solidFill>
                  <a:srgbClr val="FF0000"/>
                </a:solidFill>
              </a:rPr>
              <a:t>ОБЩИЕ </a:t>
            </a:r>
            <a:r>
              <a:rPr lang="ru-RU" sz="3100" b="1" dirty="0">
                <a:solidFill>
                  <a:srgbClr val="FF0000"/>
                </a:solidFill>
              </a:rPr>
              <a:t>ПРИНЦИПЫ ВЫРАЩИВАНИЯ УЧЕБНОЙ САМОСТОЯТЕЛЬНОСТИ</a:t>
            </a:r>
            <a:r>
              <a:rPr lang="ru-RU" b="1" dirty="0">
                <a:solidFill>
                  <a:srgbClr val="FF0000"/>
                </a:solidFill>
              </a:rPr>
              <a:t/>
            </a:r>
            <a:br>
              <a:rPr lang="ru-RU" b="1" dirty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ru-RU" b="1" dirty="0" smtClean="0"/>
              <a:t>Принцип </a:t>
            </a:r>
            <a:r>
              <a:rPr lang="ru-RU" b="1" dirty="0"/>
              <a:t>успешности </a:t>
            </a:r>
            <a:r>
              <a:rPr lang="ru-RU" dirty="0"/>
              <a:t>состоит в акцентировке на реальные </a:t>
            </a:r>
            <a:r>
              <a:rPr lang="ru-RU" dirty="0" smtClean="0"/>
              <a:t>успехи студента, достигнутые в результате </a:t>
            </a:r>
            <a:r>
              <a:rPr lang="ru-RU" dirty="0"/>
              <a:t>его собственных усилий.</a:t>
            </a:r>
          </a:p>
          <a:p>
            <a:pPr lvl="0"/>
            <a:r>
              <a:rPr lang="ru-RU" b="1" dirty="0"/>
              <a:t>Принцип </a:t>
            </a:r>
            <a:r>
              <a:rPr lang="ru-RU" b="1" dirty="0" err="1"/>
              <a:t>критериальности</a:t>
            </a:r>
            <a:r>
              <a:rPr lang="ru-RU" b="1" dirty="0"/>
              <a:t> </a:t>
            </a:r>
            <a:r>
              <a:rPr lang="ru-RU" dirty="0"/>
              <a:t>состоит в проведении контрольных </a:t>
            </a:r>
            <a:r>
              <a:rPr lang="ru-RU" dirty="0" smtClean="0"/>
              <a:t>и оценочных </a:t>
            </a:r>
            <a:r>
              <a:rPr lang="ru-RU" dirty="0"/>
              <a:t>процедур на </a:t>
            </a:r>
            <a:r>
              <a:rPr lang="ru-RU" dirty="0" err="1"/>
              <a:t>критериальной</a:t>
            </a:r>
            <a:r>
              <a:rPr lang="ru-RU" dirty="0"/>
              <a:t> основе</a:t>
            </a:r>
            <a:r>
              <a:rPr lang="ru-RU" dirty="0" smtClean="0"/>
              <a:t>.</a:t>
            </a:r>
          </a:p>
          <a:p>
            <a:pPr lvl="0"/>
            <a:r>
              <a:rPr lang="ru-RU" b="1" dirty="0" smtClean="0"/>
              <a:t>Принцип </a:t>
            </a:r>
            <a:r>
              <a:rPr lang="ru-RU" b="1" dirty="0"/>
              <a:t>самоуправления </a:t>
            </a:r>
            <a:r>
              <a:rPr lang="ru-RU" dirty="0"/>
              <a:t>состоит в поэтапной передаче </a:t>
            </a:r>
            <a:r>
              <a:rPr lang="ru-RU" dirty="0" smtClean="0"/>
              <a:t>студенту, по </a:t>
            </a:r>
            <a:r>
              <a:rPr lang="ru-RU" dirty="0"/>
              <a:t>мере его </a:t>
            </a:r>
            <a:r>
              <a:rPr lang="ru-RU" dirty="0" smtClean="0"/>
              <a:t>готовности, </a:t>
            </a:r>
            <a:r>
              <a:rPr lang="ru-RU" dirty="0"/>
              <a:t>функций «учителя», которые он способен </a:t>
            </a:r>
            <a:r>
              <a:rPr lang="ru-RU" dirty="0" smtClean="0"/>
              <a:t>реализовать самостоятельно</a:t>
            </a:r>
            <a:r>
              <a:rPr lang="ru-RU" dirty="0"/>
              <a:t>.</a:t>
            </a:r>
          </a:p>
          <a:p>
            <a:r>
              <a:rPr lang="ru-RU" b="1" dirty="0"/>
              <a:t>Принцип системности </a:t>
            </a:r>
            <a:r>
              <a:rPr lang="ru-RU" dirty="0"/>
              <a:t>состоит в использовании всех ключевых элементов системы в их единстве</a:t>
            </a:r>
          </a:p>
        </p:txBody>
      </p:sp>
      <p:pic>
        <p:nvPicPr>
          <p:cNvPr id="4" name="Picture 2" descr="https://bntva.ru/wp-content/uploads/2023/01/brendbuk_goda_pedagoga_i_nastavnika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28" t="5948" r="24804" b="4759"/>
          <a:stretch/>
        </p:blipFill>
        <p:spPr bwMode="auto">
          <a:xfrm>
            <a:off x="323528" y="188640"/>
            <a:ext cx="1368152" cy="138738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617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TextBox 20"/>
          <p:cNvSpPr txBox="1">
            <a:spLocks noChangeArrowheads="1"/>
          </p:cNvSpPr>
          <p:nvPr/>
        </p:nvSpPr>
        <p:spPr bwMode="auto">
          <a:xfrm>
            <a:off x="1642389" y="397855"/>
            <a:ext cx="6325470" cy="738613"/>
          </a:xfrm>
          <a:prstGeom prst="rect">
            <a:avLst/>
          </a:prstGeom>
          <a:solidFill>
            <a:srgbClr val="97B9E1">
              <a:alpha val="69019"/>
            </a:srgbClr>
          </a:solidFill>
          <a:ln>
            <a:noFill/>
          </a:ln>
          <a:extLst/>
        </p:spPr>
        <p:txBody>
          <a:bodyPr wrap="square" lIns="91395" tIns="45695" rIns="91395" bIns="45695">
            <a:spAutoFit/>
          </a:bodyPr>
          <a:lstStyle>
            <a:lvl1pPr defTabSz="4556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455613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455613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455613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455613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FFFFFF"/>
                </a:solidFill>
                <a:latin typeface="Arial" pitchFamily="34" charset="0"/>
              </a:rPr>
              <a:t>      </a:t>
            </a:r>
            <a:r>
              <a:rPr lang="ru-RU" altLang="ru-RU" sz="1800" b="1" dirty="0">
                <a:solidFill>
                  <a:srgbClr val="FF0000"/>
                </a:solidFill>
                <a:cs typeface="Times New Roman" panose="02020603050405020304" pitchFamily="18" charset="0"/>
              </a:rPr>
              <a:t>ТЕХНОЛОГИЯ ДЕЯТЕЛЬНОСТНОГО МЕТОДА </a:t>
            </a:r>
            <a:r>
              <a:rPr lang="ru-RU" altLang="ru-RU" sz="18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ОБУЧЕНИЯ  - ТДМ </a:t>
            </a:r>
            <a:r>
              <a:rPr lang="ru-RU" altLang="ru-RU" sz="18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Л.Г</a:t>
            </a:r>
            <a:r>
              <a:rPr lang="ru-RU" altLang="ru-RU" sz="18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. ПЕТЕРСОН</a:t>
            </a:r>
            <a:endParaRPr lang="ru-RU" altLang="ru-RU" sz="18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38917" name="Скругленный прямоугольник 52"/>
          <p:cNvSpPr>
            <a:spLocks noChangeArrowheads="1"/>
          </p:cNvSpPr>
          <p:nvPr/>
        </p:nvSpPr>
        <p:spPr bwMode="auto">
          <a:xfrm>
            <a:off x="171265" y="1700808"/>
            <a:ext cx="3384550" cy="4629149"/>
          </a:xfrm>
          <a:prstGeom prst="roundRect">
            <a:avLst>
              <a:gd name="adj" fmla="val 7380"/>
            </a:avLst>
          </a:prstGeom>
          <a:solidFill>
            <a:srgbClr val="CCFFCC">
              <a:alpha val="56862"/>
            </a:srgbClr>
          </a:solidFill>
          <a:ln w="12700" cap="sq" algn="ctr">
            <a:solidFill>
              <a:srgbClr val="00B050"/>
            </a:solidFill>
            <a:miter lim="800000"/>
            <a:headEnd type="none" w="sm" len="sm"/>
            <a:tailEnd type="none" w="sm" len="sm"/>
          </a:ln>
        </p:spPr>
        <p:txBody>
          <a:bodyPr wrap="none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300"/>
          </a:p>
        </p:txBody>
      </p:sp>
      <p:sp>
        <p:nvSpPr>
          <p:cNvPr id="38918" name="Содержимое 2"/>
          <p:cNvSpPr txBox="1">
            <a:spLocks noChangeArrowheads="1"/>
          </p:cNvSpPr>
          <p:nvPr/>
        </p:nvSpPr>
        <p:spPr bwMode="auto">
          <a:xfrm>
            <a:off x="3707904" y="1510307"/>
            <a:ext cx="4464693" cy="501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68288" indent="-26828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600"/>
              </a:spcBef>
              <a:buFont typeface="Times New Roman" pitchFamily="18" charset="0"/>
              <a:buAutoNum type="arabicPeriod"/>
            </a:pPr>
            <a:r>
              <a:rPr lang="ru-RU" altLang="ru-RU" sz="1600" dirty="0">
                <a:latin typeface="Arial" pitchFamily="34" charset="0"/>
              </a:rPr>
              <a:t>Мотивация к учебной деятельности</a:t>
            </a:r>
          </a:p>
          <a:p>
            <a:pPr>
              <a:spcBef>
                <a:spcPts val="600"/>
              </a:spcBef>
              <a:buFont typeface="Times New Roman" pitchFamily="18" charset="0"/>
              <a:buAutoNum type="arabicPeriod"/>
            </a:pPr>
            <a:r>
              <a:rPr lang="ru-RU" altLang="ru-RU" sz="1600" dirty="0">
                <a:latin typeface="Arial" pitchFamily="34" charset="0"/>
              </a:rPr>
              <a:t>Актуализация знаний и фиксация индивидуального затруднения в пробном учебном действии</a:t>
            </a:r>
          </a:p>
          <a:p>
            <a:pPr>
              <a:spcBef>
                <a:spcPts val="600"/>
              </a:spcBef>
              <a:buFont typeface="Times New Roman" pitchFamily="18" charset="0"/>
              <a:buAutoNum type="arabicPeriod"/>
            </a:pPr>
            <a:r>
              <a:rPr lang="ru-RU" altLang="ru-RU" sz="1600" dirty="0">
                <a:latin typeface="Arial" pitchFamily="34" charset="0"/>
              </a:rPr>
              <a:t>Выявление места и причины затруднения</a:t>
            </a:r>
          </a:p>
          <a:p>
            <a:pPr>
              <a:spcBef>
                <a:spcPts val="600"/>
              </a:spcBef>
              <a:buFont typeface="Times New Roman" pitchFamily="18" charset="0"/>
              <a:buAutoNum type="arabicPeriod"/>
            </a:pPr>
            <a:r>
              <a:rPr lang="ru-RU" altLang="ru-RU" sz="1600" dirty="0">
                <a:latin typeface="Arial" pitchFamily="34" charset="0"/>
              </a:rPr>
              <a:t>Построение проекта выхода из затруднения</a:t>
            </a:r>
          </a:p>
          <a:p>
            <a:pPr>
              <a:spcBef>
                <a:spcPts val="600"/>
              </a:spcBef>
              <a:buFont typeface="Times New Roman" pitchFamily="18" charset="0"/>
              <a:buAutoNum type="arabicPeriod"/>
            </a:pPr>
            <a:r>
              <a:rPr lang="ru-RU" altLang="ru-RU" sz="1600" dirty="0">
                <a:latin typeface="Arial" pitchFamily="34" charset="0"/>
              </a:rPr>
              <a:t>Реализация построенного проекта</a:t>
            </a:r>
          </a:p>
          <a:p>
            <a:pPr>
              <a:spcBef>
                <a:spcPts val="600"/>
              </a:spcBef>
              <a:buFont typeface="Times New Roman" pitchFamily="18" charset="0"/>
              <a:buAutoNum type="arabicPeriod"/>
            </a:pPr>
            <a:r>
              <a:rPr lang="ru-RU" altLang="ru-RU" sz="1600" dirty="0">
                <a:latin typeface="Arial" pitchFamily="34" charset="0"/>
              </a:rPr>
              <a:t>Первичное закрепление с проговариванием</a:t>
            </a:r>
            <a:br>
              <a:rPr lang="ru-RU" altLang="ru-RU" sz="1600" dirty="0">
                <a:latin typeface="Arial" pitchFamily="34" charset="0"/>
              </a:rPr>
            </a:br>
            <a:r>
              <a:rPr lang="ru-RU" altLang="ru-RU" sz="1600" dirty="0">
                <a:latin typeface="Arial" pitchFamily="34" charset="0"/>
              </a:rPr>
              <a:t>во внешней речи</a:t>
            </a:r>
          </a:p>
          <a:p>
            <a:pPr>
              <a:spcBef>
                <a:spcPts val="600"/>
              </a:spcBef>
              <a:buFont typeface="Times New Roman" pitchFamily="18" charset="0"/>
              <a:buAutoNum type="arabicPeriod"/>
            </a:pPr>
            <a:r>
              <a:rPr lang="ru-RU" altLang="ru-RU" sz="1600" dirty="0">
                <a:latin typeface="Arial" pitchFamily="34" charset="0"/>
              </a:rPr>
              <a:t>Самостоятельная работа с самопроверкой</a:t>
            </a:r>
          </a:p>
          <a:p>
            <a:pPr>
              <a:spcBef>
                <a:spcPts val="600"/>
              </a:spcBef>
              <a:buFont typeface="Times New Roman" pitchFamily="18" charset="0"/>
              <a:buAutoNum type="arabicPeriod"/>
            </a:pPr>
            <a:r>
              <a:rPr lang="ru-RU" altLang="ru-RU" sz="1600" dirty="0">
                <a:latin typeface="Arial" pitchFamily="34" charset="0"/>
              </a:rPr>
              <a:t>Включение в систему знаний и повторение</a:t>
            </a:r>
          </a:p>
          <a:p>
            <a:pPr>
              <a:spcBef>
                <a:spcPts val="600"/>
              </a:spcBef>
              <a:buFont typeface="Times New Roman" pitchFamily="18" charset="0"/>
              <a:buAutoNum type="arabicPeriod"/>
            </a:pPr>
            <a:r>
              <a:rPr lang="ru-RU" altLang="ru-RU" sz="1600" dirty="0">
                <a:latin typeface="Arial" pitchFamily="34" charset="0"/>
              </a:rPr>
              <a:t>Рефлексия учебной деятельности</a:t>
            </a:r>
          </a:p>
        </p:txBody>
      </p:sp>
      <p:grpSp>
        <p:nvGrpSpPr>
          <p:cNvPr id="38919" name="Группа 2"/>
          <p:cNvGrpSpPr>
            <a:grpSpLocks/>
          </p:cNvGrpSpPr>
          <p:nvPr/>
        </p:nvGrpSpPr>
        <p:grpSpPr bwMode="auto">
          <a:xfrm>
            <a:off x="850901" y="1418167"/>
            <a:ext cx="2303463" cy="3989917"/>
            <a:chOff x="395288" y="1773238"/>
            <a:chExt cx="3141662" cy="4079875"/>
          </a:xfrm>
        </p:grpSpPr>
        <p:sp>
          <p:nvSpPr>
            <p:cNvPr id="38921" name="Oval 60"/>
            <p:cNvSpPr>
              <a:spLocks noChangeArrowheads="1"/>
            </p:cNvSpPr>
            <p:nvPr/>
          </p:nvSpPr>
          <p:spPr bwMode="auto">
            <a:xfrm>
              <a:off x="395288" y="2420938"/>
              <a:ext cx="3141662" cy="3432175"/>
            </a:xfrm>
            <a:prstGeom prst="ellips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Calibri" pitchFamily="34" charset="0"/>
              </a:endParaRPr>
            </a:p>
          </p:txBody>
        </p:sp>
        <p:sp>
          <p:nvSpPr>
            <p:cNvPr id="38922" name="Oval 61"/>
            <p:cNvSpPr>
              <a:spLocks noChangeArrowheads="1"/>
            </p:cNvSpPr>
            <p:nvPr/>
          </p:nvSpPr>
          <p:spPr bwMode="auto">
            <a:xfrm>
              <a:off x="919163" y="2190750"/>
              <a:ext cx="1944687" cy="1808163"/>
            </a:xfrm>
            <a:prstGeom prst="ellipse">
              <a:avLst/>
            </a:prstGeom>
            <a:solidFill>
              <a:srgbClr val="A3E0FF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Calibri" pitchFamily="34" charset="0"/>
              </a:endParaRPr>
            </a:p>
          </p:txBody>
        </p:sp>
        <p:sp>
          <p:nvSpPr>
            <p:cNvPr id="38923" name="Oval 62"/>
            <p:cNvSpPr>
              <a:spLocks noChangeArrowheads="1"/>
            </p:cNvSpPr>
            <p:nvPr/>
          </p:nvSpPr>
          <p:spPr bwMode="auto">
            <a:xfrm>
              <a:off x="2682875" y="2554288"/>
              <a:ext cx="117475" cy="117475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Calibri" pitchFamily="34" charset="0"/>
              </a:endParaRPr>
            </a:p>
          </p:txBody>
        </p:sp>
        <p:sp>
          <p:nvSpPr>
            <p:cNvPr id="38924" name="Line 63"/>
            <p:cNvSpPr>
              <a:spLocks noChangeShapeType="1"/>
            </p:cNvSpPr>
            <p:nvPr/>
          </p:nvSpPr>
          <p:spPr bwMode="auto">
            <a:xfrm>
              <a:off x="2017713" y="5021263"/>
              <a:ext cx="579437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925" name="Line 64"/>
            <p:cNvSpPr>
              <a:spLocks noChangeShapeType="1"/>
            </p:cNvSpPr>
            <p:nvPr/>
          </p:nvSpPr>
          <p:spPr bwMode="auto">
            <a:xfrm>
              <a:off x="1366838" y="2849563"/>
              <a:ext cx="623887" cy="952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lg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926" name="Line 65"/>
            <p:cNvSpPr>
              <a:spLocks noChangeShapeType="1"/>
            </p:cNvSpPr>
            <p:nvPr/>
          </p:nvSpPr>
          <p:spPr bwMode="auto">
            <a:xfrm flipV="1">
              <a:off x="1706563" y="2613025"/>
              <a:ext cx="376237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927" name="Line 66"/>
            <p:cNvSpPr>
              <a:spLocks noChangeShapeType="1"/>
            </p:cNvSpPr>
            <p:nvPr/>
          </p:nvSpPr>
          <p:spPr bwMode="auto">
            <a:xfrm flipV="1">
              <a:off x="2041525" y="2613025"/>
              <a:ext cx="38100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928" name="Line 67"/>
            <p:cNvSpPr>
              <a:spLocks noChangeShapeType="1"/>
            </p:cNvSpPr>
            <p:nvPr/>
          </p:nvSpPr>
          <p:spPr bwMode="auto">
            <a:xfrm flipV="1">
              <a:off x="2381250" y="2613025"/>
              <a:ext cx="37782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929" name="Arc 68"/>
            <p:cNvSpPr>
              <a:spLocks/>
            </p:cNvSpPr>
            <p:nvPr/>
          </p:nvSpPr>
          <p:spPr bwMode="auto">
            <a:xfrm flipV="1">
              <a:off x="2771775" y="1773238"/>
              <a:ext cx="631825" cy="858837"/>
            </a:xfrm>
            <a:custGeom>
              <a:avLst/>
              <a:gdLst>
                <a:gd name="T0" fmla="*/ 0 w 18212"/>
                <a:gd name="T1" fmla="*/ 0 h 21600"/>
                <a:gd name="T2" fmla="*/ 2147483646 w 18212"/>
                <a:gd name="T3" fmla="*/ 2147483646 h 21600"/>
                <a:gd name="T4" fmla="*/ 0 w 18212"/>
                <a:gd name="T5" fmla="*/ 2147483646 h 21600"/>
                <a:gd name="T6" fmla="*/ 0 60000 65536"/>
                <a:gd name="T7" fmla="*/ 0 60000 65536"/>
                <a:gd name="T8" fmla="*/ 0 60000 65536"/>
                <a:gd name="T9" fmla="*/ 0 w 18212"/>
                <a:gd name="T10" fmla="*/ 0 h 21600"/>
                <a:gd name="T11" fmla="*/ 18212 w 18212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212" h="21600" fill="none" extrusionOk="0">
                  <a:moveTo>
                    <a:pt x="-1" y="0"/>
                  </a:moveTo>
                  <a:cubicBezTo>
                    <a:pt x="7377" y="0"/>
                    <a:pt x="14245" y="3765"/>
                    <a:pt x="18212" y="9986"/>
                  </a:cubicBezTo>
                </a:path>
                <a:path w="18212" h="21600" stroke="0" extrusionOk="0">
                  <a:moveTo>
                    <a:pt x="-1" y="0"/>
                  </a:moveTo>
                  <a:cubicBezTo>
                    <a:pt x="7377" y="0"/>
                    <a:pt x="14245" y="3765"/>
                    <a:pt x="18212" y="9986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930" name="Text Box 69"/>
            <p:cNvSpPr txBox="1">
              <a:spLocks noChangeArrowheads="1"/>
            </p:cNvSpPr>
            <p:nvPr/>
          </p:nvSpPr>
          <p:spPr bwMode="auto">
            <a:xfrm>
              <a:off x="1338263" y="2259013"/>
              <a:ext cx="600075" cy="538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  <a:latin typeface="Arial" pitchFamily="34" charset="0"/>
                </a:rPr>
                <a:t>5</a:t>
              </a:r>
              <a:endParaRPr lang="ru-RU" altLang="ru-RU" sz="1600" b="1"/>
            </a:p>
          </p:txBody>
        </p:sp>
        <p:sp>
          <p:nvSpPr>
            <p:cNvPr id="38931" name="Text Box 70"/>
            <p:cNvSpPr txBox="1">
              <a:spLocks noChangeArrowheads="1"/>
            </p:cNvSpPr>
            <p:nvPr/>
          </p:nvSpPr>
          <p:spPr bwMode="auto">
            <a:xfrm>
              <a:off x="1655763" y="2259013"/>
              <a:ext cx="598487" cy="538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  <a:latin typeface="Arial" pitchFamily="34" charset="0"/>
                </a:rPr>
                <a:t>6</a:t>
              </a:r>
              <a:endParaRPr lang="ru-RU" altLang="ru-RU" sz="1600" b="1"/>
            </a:p>
          </p:txBody>
        </p:sp>
        <p:sp>
          <p:nvSpPr>
            <p:cNvPr id="38932" name="Text Box 71"/>
            <p:cNvSpPr txBox="1">
              <a:spLocks noChangeArrowheads="1"/>
            </p:cNvSpPr>
            <p:nvPr/>
          </p:nvSpPr>
          <p:spPr bwMode="auto">
            <a:xfrm>
              <a:off x="2530475" y="2197100"/>
              <a:ext cx="603250" cy="536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  <a:latin typeface="Arial" pitchFamily="34" charset="0"/>
                </a:rPr>
                <a:t>9</a:t>
              </a:r>
              <a:endParaRPr lang="ru-RU" altLang="ru-RU" sz="1600" b="1"/>
            </a:p>
          </p:txBody>
        </p:sp>
        <p:sp>
          <p:nvSpPr>
            <p:cNvPr id="38933" name="Text Box 72"/>
            <p:cNvSpPr txBox="1">
              <a:spLocks noChangeArrowheads="1"/>
            </p:cNvSpPr>
            <p:nvPr/>
          </p:nvSpPr>
          <p:spPr bwMode="auto">
            <a:xfrm>
              <a:off x="2295525" y="2616200"/>
              <a:ext cx="600075" cy="541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  <a:latin typeface="Arial" pitchFamily="34" charset="0"/>
                </a:rPr>
                <a:t>8</a:t>
              </a:r>
              <a:endParaRPr lang="ru-RU" altLang="ru-RU" sz="1600" b="1"/>
            </a:p>
          </p:txBody>
        </p:sp>
        <p:sp>
          <p:nvSpPr>
            <p:cNvPr id="38934" name="Text Box 73"/>
            <p:cNvSpPr txBox="1">
              <a:spLocks noChangeArrowheads="1"/>
            </p:cNvSpPr>
            <p:nvPr/>
          </p:nvSpPr>
          <p:spPr bwMode="auto">
            <a:xfrm>
              <a:off x="1173163" y="5307013"/>
              <a:ext cx="603250" cy="538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  <a:latin typeface="Arial" pitchFamily="34" charset="0"/>
                </a:rPr>
                <a:t>3</a:t>
              </a:r>
              <a:endParaRPr lang="ru-RU" altLang="ru-RU" sz="1600" b="1"/>
            </a:p>
          </p:txBody>
        </p:sp>
        <p:sp>
          <p:nvSpPr>
            <p:cNvPr id="38935" name="Line 74"/>
            <p:cNvSpPr>
              <a:spLocks noChangeShapeType="1"/>
            </p:cNvSpPr>
            <p:nvPr/>
          </p:nvSpPr>
          <p:spPr bwMode="auto">
            <a:xfrm>
              <a:off x="858838" y="5021263"/>
              <a:ext cx="579437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936" name="Line 75"/>
            <p:cNvSpPr>
              <a:spLocks noChangeShapeType="1"/>
            </p:cNvSpPr>
            <p:nvPr/>
          </p:nvSpPr>
          <p:spPr bwMode="auto">
            <a:xfrm>
              <a:off x="1419225" y="5021263"/>
              <a:ext cx="5873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937" name="AutoShape 76"/>
            <p:cNvSpPr>
              <a:spLocks/>
            </p:cNvSpPr>
            <p:nvPr/>
          </p:nvSpPr>
          <p:spPr bwMode="auto">
            <a:xfrm rot="5400000">
              <a:off x="1258094" y="4693444"/>
              <a:ext cx="265113" cy="1057275"/>
            </a:xfrm>
            <a:prstGeom prst="rightBrace">
              <a:avLst>
                <a:gd name="adj1" fmla="val 33233"/>
                <a:gd name="adj2" fmla="val 50000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Calibri" pitchFamily="34" charset="0"/>
              </a:endParaRPr>
            </a:p>
          </p:txBody>
        </p:sp>
        <p:sp>
          <p:nvSpPr>
            <p:cNvPr id="38938" name="Line 77"/>
            <p:cNvSpPr>
              <a:spLocks noChangeShapeType="1"/>
            </p:cNvSpPr>
            <p:nvPr/>
          </p:nvSpPr>
          <p:spPr bwMode="auto">
            <a:xfrm flipH="1">
              <a:off x="858838" y="2922588"/>
              <a:ext cx="477837" cy="209867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939" name="Line 78"/>
            <p:cNvSpPr>
              <a:spLocks noChangeShapeType="1"/>
            </p:cNvSpPr>
            <p:nvPr/>
          </p:nvSpPr>
          <p:spPr bwMode="auto">
            <a:xfrm flipV="1">
              <a:off x="1366838" y="2613025"/>
              <a:ext cx="38100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940" name="Line 79"/>
            <p:cNvSpPr>
              <a:spLocks noChangeShapeType="1"/>
            </p:cNvSpPr>
            <p:nvPr/>
          </p:nvSpPr>
          <p:spPr bwMode="auto">
            <a:xfrm flipH="1" flipV="1">
              <a:off x="1382713" y="2587625"/>
              <a:ext cx="1173162" cy="244792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941" name="Text Box 80"/>
            <p:cNvSpPr txBox="1">
              <a:spLocks noChangeArrowheads="1"/>
            </p:cNvSpPr>
            <p:nvPr/>
          </p:nvSpPr>
          <p:spPr bwMode="auto">
            <a:xfrm>
              <a:off x="2066925" y="5008563"/>
              <a:ext cx="603250" cy="538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  <a:latin typeface="Arial" pitchFamily="34" charset="0"/>
                </a:rPr>
                <a:t>4</a:t>
              </a:r>
              <a:endParaRPr lang="ru-RU" altLang="ru-RU" sz="1600" b="1"/>
            </a:p>
          </p:txBody>
        </p:sp>
        <p:sp>
          <p:nvSpPr>
            <p:cNvPr id="38942" name="Text Box 81"/>
            <p:cNvSpPr txBox="1">
              <a:spLocks noChangeArrowheads="1"/>
            </p:cNvSpPr>
            <p:nvPr/>
          </p:nvSpPr>
          <p:spPr bwMode="auto">
            <a:xfrm>
              <a:off x="1951038" y="2617788"/>
              <a:ext cx="598487" cy="538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  <a:latin typeface="Arial" pitchFamily="34" charset="0"/>
                </a:rPr>
                <a:t>7</a:t>
              </a:r>
              <a:endParaRPr lang="ru-RU" altLang="ru-RU" sz="1600" b="1"/>
            </a:p>
          </p:txBody>
        </p:sp>
        <p:sp>
          <p:nvSpPr>
            <p:cNvPr id="38943" name="Text Box 82"/>
            <p:cNvSpPr txBox="1">
              <a:spLocks noChangeArrowheads="1"/>
            </p:cNvSpPr>
            <p:nvPr/>
          </p:nvSpPr>
          <p:spPr bwMode="auto">
            <a:xfrm>
              <a:off x="681038" y="2427288"/>
              <a:ext cx="600075" cy="538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  <a:latin typeface="Arial" pitchFamily="34" charset="0"/>
                </a:rPr>
                <a:t>1</a:t>
              </a:r>
              <a:endParaRPr lang="ru-RU" altLang="ru-RU" sz="1600" b="1"/>
            </a:p>
          </p:txBody>
        </p:sp>
        <p:sp>
          <p:nvSpPr>
            <p:cNvPr id="38944" name="Text Box 83"/>
            <p:cNvSpPr txBox="1">
              <a:spLocks noChangeArrowheads="1"/>
            </p:cNvSpPr>
            <p:nvPr/>
          </p:nvSpPr>
          <p:spPr bwMode="auto">
            <a:xfrm>
              <a:off x="976313" y="2859088"/>
              <a:ext cx="600075" cy="538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  <a:latin typeface="Arial" pitchFamily="34" charset="0"/>
                </a:rPr>
                <a:t>2</a:t>
              </a:r>
              <a:endParaRPr lang="ru-RU" altLang="ru-RU" sz="1600" b="1"/>
            </a:p>
          </p:txBody>
        </p:sp>
        <p:sp>
          <p:nvSpPr>
            <p:cNvPr id="38945" name="Oval 84"/>
            <p:cNvSpPr>
              <a:spLocks noChangeArrowheads="1"/>
            </p:cNvSpPr>
            <p:nvPr/>
          </p:nvSpPr>
          <p:spPr bwMode="auto">
            <a:xfrm>
              <a:off x="877888" y="2798763"/>
              <a:ext cx="120650" cy="119062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Calibri" pitchFamily="34" charset="0"/>
              </a:endParaRPr>
            </a:p>
          </p:txBody>
        </p:sp>
        <p:sp>
          <p:nvSpPr>
            <p:cNvPr id="38946" name="Line 85"/>
            <p:cNvSpPr>
              <a:spLocks noChangeShapeType="1"/>
            </p:cNvSpPr>
            <p:nvPr/>
          </p:nvSpPr>
          <p:spPr bwMode="auto">
            <a:xfrm flipH="1">
              <a:off x="1366838" y="2471738"/>
              <a:ext cx="0" cy="70485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947" name="Line 86"/>
            <p:cNvSpPr>
              <a:spLocks noChangeShapeType="1"/>
            </p:cNvSpPr>
            <p:nvPr/>
          </p:nvSpPr>
          <p:spPr bwMode="auto">
            <a:xfrm flipV="1">
              <a:off x="985838" y="2849563"/>
              <a:ext cx="38100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948" name="Arc 88"/>
            <p:cNvSpPr>
              <a:spLocks/>
            </p:cNvSpPr>
            <p:nvPr/>
          </p:nvSpPr>
          <p:spPr bwMode="auto">
            <a:xfrm rot="16200000" flipH="1">
              <a:off x="569913" y="2097088"/>
              <a:ext cx="650875" cy="815975"/>
            </a:xfrm>
            <a:custGeom>
              <a:avLst/>
              <a:gdLst>
                <a:gd name="T0" fmla="*/ 0 w 18212"/>
                <a:gd name="T1" fmla="*/ 0 h 21600"/>
                <a:gd name="T2" fmla="*/ 2147483646 w 18212"/>
                <a:gd name="T3" fmla="*/ 2147483646 h 21600"/>
                <a:gd name="T4" fmla="*/ 0 w 18212"/>
                <a:gd name="T5" fmla="*/ 2147483646 h 21600"/>
                <a:gd name="T6" fmla="*/ 0 60000 65536"/>
                <a:gd name="T7" fmla="*/ 0 60000 65536"/>
                <a:gd name="T8" fmla="*/ 0 60000 65536"/>
                <a:gd name="T9" fmla="*/ 0 w 18212"/>
                <a:gd name="T10" fmla="*/ 0 h 21600"/>
                <a:gd name="T11" fmla="*/ 18212 w 18212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212" h="21600" fill="none" extrusionOk="0">
                  <a:moveTo>
                    <a:pt x="-1" y="0"/>
                  </a:moveTo>
                  <a:cubicBezTo>
                    <a:pt x="7377" y="0"/>
                    <a:pt x="14245" y="3765"/>
                    <a:pt x="18212" y="9986"/>
                  </a:cubicBezTo>
                </a:path>
                <a:path w="18212" h="21600" stroke="0" extrusionOk="0">
                  <a:moveTo>
                    <a:pt x="-1" y="0"/>
                  </a:moveTo>
                  <a:cubicBezTo>
                    <a:pt x="7377" y="0"/>
                    <a:pt x="14245" y="3765"/>
                    <a:pt x="18212" y="9986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34" name="Picture 2" descr="https://bntva.ru/wp-content/uploads/2023/01/brendbuk_goda_pedagoga_i_nastavnika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28" t="5948" r="24804" b="4759"/>
          <a:stretch/>
        </p:blipFill>
        <p:spPr bwMode="auto">
          <a:xfrm>
            <a:off x="330826" y="136392"/>
            <a:ext cx="1244054" cy="126154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48486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4691</TotalTime>
  <Words>643</Words>
  <Application>Microsoft Office PowerPoint</Application>
  <PresentationFormat>Экран (4:3)</PresentationFormat>
  <Paragraphs>155</Paragraphs>
  <Slides>17</Slides>
  <Notes>6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Тема Office</vt:lpstr>
      <vt:lpstr>think-cell Slide</vt:lpstr>
      <vt:lpstr>Презентация PowerPoint</vt:lpstr>
      <vt:lpstr>Константин Дмитриевич Ушинский  (19.02.1823 — 22.12.1870)  — русский педагог, писатель, основоположник научной педагогики в России.</vt:lpstr>
      <vt:lpstr> Курскому педагогическому колледжу 100 лет.</vt:lpstr>
      <vt:lpstr>Презентация PowerPoint</vt:lpstr>
      <vt:lpstr>НОУ ДПО «Институт системно-деятельностной педагогики»</vt:lpstr>
      <vt:lpstr>  Система формирования общих и профессиональных  компетенций будущего учителя  </vt:lpstr>
      <vt:lpstr>Презентация PowerPoint</vt:lpstr>
      <vt:lpstr> ОБЩИЕ ПРИНЦИПЫ ВЫРАЩИВАНИЯ УЧЕБНОЙ САМОСТОЯТЕЛЬНОСТИ </vt:lpstr>
      <vt:lpstr>Презентация PowerPoint</vt:lpstr>
      <vt:lpstr>Презентация PowerPoint</vt:lpstr>
      <vt:lpstr>Презентация PowerPoint</vt:lpstr>
      <vt:lpstr>Технология «Методический театр»</vt:lpstr>
      <vt:lpstr>Презентация PowerPoint</vt:lpstr>
      <vt:lpstr>Результаты сдачи демонстрационного экзамена  по компетенции «Преподавание в младших классах» </vt:lpstr>
      <vt:lpstr>Презентация PowerPoint</vt:lpstr>
      <vt:lpstr>Сетевое событие проекта «Открываем двери школы и колледжа – 2022» - Образовательный интенсив для учителей начальных классов  Курской области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Андрееваr</cp:lastModifiedBy>
  <cp:revision>174</cp:revision>
  <cp:lastPrinted>2023-03-20T15:21:02Z</cp:lastPrinted>
  <dcterms:created xsi:type="dcterms:W3CDTF">2017-11-13T11:25:10Z</dcterms:created>
  <dcterms:modified xsi:type="dcterms:W3CDTF">2023-03-27T14:07:01Z</dcterms:modified>
</cp:coreProperties>
</file>