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9" r:id="rId4"/>
    <p:sldId id="277" r:id="rId5"/>
    <p:sldId id="260" r:id="rId6"/>
    <p:sldId id="266" r:id="rId7"/>
    <p:sldId id="261" r:id="rId8"/>
    <p:sldId id="265" r:id="rId9"/>
    <p:sldId id="264" r:id="rId10"/>
    <p:sldId id="262" r:id="rId11"/>
    <p:sldId id="268" r:id="rId12"/>
    <p:sldId id="269" r:id="rId13"/>
    <p:sldId id="271" r:id="rId14"/>
    <p:sldId id="280" r:id="rId15"/>
    <p:sldId id="275" r:id="rId16"/>
    <p:sldId id="279" r:id="rId17"/>
    <p:sldId id="281" r:id="rId18"/>
    <p:sldId id="282" r:id="rId19"/>
    <p:sldId id="28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1DAC7-771A-4A8B-B93D-17E5C299A276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C0CD6-CC52-44B2-BB3E-ABB548D0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866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C0CD6-CC52-44B2-BB3E-ABB548D08F9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0433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786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5657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261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175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1704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539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17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759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3034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8547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6086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6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DD2CF-C708-4597-AF2D-912E6E5B2E82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AD1DC-8DD5-438D-ABA4-39BBC632D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004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564904"/>
            <a:ext cx="8501122" cy="200596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Тема выступления: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«Эффективность применения технологии «перевернутый класс» на занятиях по общеобразовательным и  дисциплинам профессионального цикла в ОБПОУ «КАТК»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661248"/>
            <a:ext cx="6840760" cy="864096"/>
          </a:xfrm>
        </p:spPr>
        <p:txBody>
          <a:bodyPr>
            <a:noAutofit/>
          </a:bodyPr>
          <a:lstStyle/>
          <a:p>
            <a:pPr algn="r"/>
            <a:r>
              <a:rPr lang="ru-RU" sz="1800" b="1" i="1" dirty="0" smtClean="0">
                <a:solidFill>
                  <a:schemeClr val="tx2">
                    <a:lumMod val="50000"/>
                  </a:schemeClr>
                </a:solidFill>
              </a:rPr>
              <a:t>Преподаватель ОБПОУ «КАТК»</a:t>
            </a:r>
          </a:p>
          <a:p>
            <a:pPr algn="r"/>
            <a:r>
              <a:rPr lang="ru-RU" sz="1800" b="1" i="1" dirty="0" smtClean="0">
                <a:solidFill>
                  <a:schemeClr val="tx2">
                    <a:lumMod val="50000"/>
                  </a:schemeClr>
                </a:solidFill>
              </a:rPr>
              <a:t>Медведева Ю.С.</a:t>
            </a:r>
            <a:endParaRPr lang="ru-RU" sz="1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07443" y="1135004"/>
            <a:ext cx="7488832" cy="100811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Международные педагогические чтения</a:t>
            </a:r>
            <a:br>
              <a:rPr kumimoji="0" lang="ru-RU" sz="2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«Константин Дмитриевич Ушинский и российское образование: исторические уроки, идеи и современность»</a:t>
            </a:r>
            <a:endParaRPr kumimoji="0" lang="ru-RU" sz="28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tx2">
                  <a:lumMod val="50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9677" t="5735" r="9677" b="13978"/>
          <a:stretch>
            <a:fillRect/>
          </a:stretch>
        </p:blipFill>
        <p:spPr bwMode="auto">
          <a:xfrm>
            <a:off x="3286116" y="142852"/>
            <a:ext cx="561298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5929354" cy="33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071538" y="2143116"/>
            <a:ext cx="149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1 вариант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3702" y="5000636"/>
            <a:ext cx="149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2 вариант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Рисунок 5" descr="46ff55329da947f64fad301c816c02ab_1176x605.9711317659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5468" r="5469" b="4166"/>
          <a:stretch>
            <a:fillRect/>
          </a:stretch>
        </p:blipFill>
        <p:spPr bwMode="auto">
          <a:xfrm>
            <a:off x="214282" y="1368597"/>
            <a:ext cx="8715436" cy="52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868" y="500042"/>
            <a:ext cx="2560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Решение задач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711" r="15286" b="7229"/>
          <a:stretch>
            <a:fillRect/>
          </a:stretch>
        </p:blipFill>
        <p:spPr bwMode="auto">
          <a:xfrm>
            <a:off x="571472" y="1428736"/>
            <a:ext cx="8143932" cy="518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714612" y="428604"/>
            <a:ext cx="4651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Выполнение мини-проектов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зрыв бытового газа частныйдо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876"/>
            <a:ext cx="4214842" cy="3129359"/>
          </a:xfrm>
          <a:prstGeom prst="rect">
            <a:avLst/>
          </a:prstGeom>
        </p:spPr>
      </p:pic>
      <p:pic>
        <p:nvPicPr>
          <p:cNvPr id="3" name="Рисунок 2" descr="Пожар строительного магази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571876"/>
            <a:ext cx="4191029" cy="3143272"/>
          </a:xfrm>
          <a:prstGeom prst="rect">
            <a:avLst/>
          </a:prstGeom>
        </p:spPr>
      </p:pic>
      <p:pic>
        <p:nvPicPr>
          <p:cNvPr id="4" name="Рисунок 3" descr="7561241446734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285728"/>
            <a:ext cx="4429156" cy="3049583"/>
          </a:xfrm>
          <a:prstGeom prst="rect">
            <a:avLst/>
          </a:prstGeom>
        </p:spPr>
      </p:pic>
      <p:pic>
        <p:nvPicPr>
          <p:cNvPr id="6" name="Рисунок 5" descr="46ff55329da947f64fad301c816c02ab_1176x605.9711317659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143116"/>
            <a:ext cx="38234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Фотографии ЧС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для выполнения мини-проектов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57356" y="785794"/>
            <a:ext cx="6995578" cy="4631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Обучение должно быть системным и последовательным. «От конкретного — к отвлечённому, от знакомого — к незнакомому, от единичного — к сложному, от частного — к общему. В учебном материале нужно определённым образом расположить материал для повторения и практические задачи. Важно научить применять знания на практике, оперировать ими в разных ситуациях».</a:t>
            </a:r>
            <a:endParaRPr lang="ru-RU" sz="22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>
              <a:lnSpc>
                <a:spcPct val="114000"/>
              </a:lnSpc>
            </a:pPr>
            <a:endParaRPr lang="ru-RU" sz="22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>
              <a:lnSpc>
                <a:spcPct val="114000"/>
              </a:lnSpc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</a:rPr>
              <a:t>К.Д. Ушинский</a:t>
            </a:r>
            <a:endParaRPr lang="ru-RU" sz="22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482" name="Picture 2" descr="https://fs.znanio.ru/d5af0e/13/17/599032296164b8938e92cc0b99122a33c3.jpg"/>
          <p:cNvPicPr>
            <a:picLocks noChangeAspect="1" noChangeArrowheads="1"/>
          </p:cNvPicPr>
          <p:nvPr/>
        </p:nvPicPr>
        <p:blipFill>
          <a:blip r:embed="rId2" cstate="print"/>
          <a:srcRect l="3693" r="9513" b="18104"/>
          <a:stretch>
            <a:fillRect/>
          </a:stretch>
        </p:blipFill>
        <p:spPr bwMode="auto">
          <a:xfrm>
            <a:off x="229917" y="3641424"/>
            <a:ext cx="2484695" cy="31719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r="15624"/>
          <a:stretch>
            <a:fillRect/>
          </a:stretch>
        </p:blipFill>
        <p:spPr bwMode="auto">
          <a:xfrm>
            <a:off x="928662" y="1643050"/>
            <a:ext cx="7429552" cy="495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71736" y="714356"/>
            <a:ext cx="5696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Повторное тестирование студентов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6ff55329da947f64fad301c816c02ab_1176x605.971131765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86050" y="1137336"/>
            <a:ext cx="497123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Преимущества технологии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«перевернутый класс»: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567062"/>
            <a:ext cx="6838860" cy="2790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Самостоятельность.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Получение оценок.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Профессиональная направленность.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Воспитание.</a:t>
            </a:r>
            <a:endParaRPr lang="ru-RU" sz="3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6ff55329da947f64fad301c816c02ab_1176x605.971131765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  <p:pic>
        <p:nvPicPr>
          <p:cNvPr id="3" name="Рисунок 2" descr="Диаг.1.png"/>
          <p:cNvPicPr/>
          <p:nvPr/>
        </p:nvPicPr>
        <p:blipFill>
          <a:blip r:embed="rId3" cstate="print"/>
          <a:srcRect t="11111"/>
          <a:stretch>
            <a:fillRect/>
          </a:stretch>
        </p:blipFill>
        <p:spPr>
          <a:xfrm>
            <a:off x="571472" y="2500306"/>
            <a:ext cx="8143932" cy="38395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3174" y="928670"/>
            <a:ext cx="557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Показатель заинтересованности студентов в выполнении заданий по разным технологиям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6ff55329da947f64fad301c816c02ab_1176x605.971131765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  <p:pic>
        <p:nvPicPr>
          <p:cNvPr id="3" name="Рисунок 2" descr="Диаг.2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1472" y="2428868"/>
            <a:ext cx="8072494" cy="40304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43174" y="785794"/>
            <a:ext cx="56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Изменение уровня знаний студентов при применении технологии «перевернутый класс»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8794" y="1357298"/>
            <a:ext cx="6995578" cy="381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/>
            <a:r>
              <a:rPr lang="ru-RU" sz="2400" b="1" i="1" dirty="0" smtClean="0"/>
              <a:t>«Обучение — не механическая зубрёжка, а развитие умственных способностей ученика, наблюдательности, воображения, фантазии, желания и способности дальше приобретать знания самостоятельно. Обучение должно быть сознательным, то есть до </a:t>
            </a:r>
            <a:r>
              <a:rPr lang="ru-RU" sz="2400" b="1" i="1" dirty="0" smtClean="0"/>
              <a:t>учащихся</a:t>
            </a:r>
          </a:p>
          <a:p>
            <a:pPr algn="r" fontAlgn="base"/>
            <a:r>
              <a:rPr lang="ru-RU" sz="2400" b="1" i="1" dirty="0" smtClean="0"/>
              <a:t> </a:t>
            </a:r>
            <a:r>
              <a:rPr lang="ru-RU" sz="2400" b="1" i="1" dirty="0" smtClean="0"/>
              <a:t>нужно донести, зачем они учатся </a:t>
            </a:r>
            <a:endParaRPr lang="ru-RU" sz="2400" b="1" i="1" dirty="0" smtClean="0"/>
          </a:p>
          <a:p>
            <a:pPr algn="r" fontAlgn="base"/>
            <a:r>
              <a:rPr lang="ru-RU" sz="2400" b="1" i="1" dirty="0" smtClean="0"/>
              <a:t>и </a:t>
            </a:r>
            <a:r>
              <a:rPr lang="ru-RU" sz="2400" b="1" i="1" dirty="0" smtClean="0"/>
              <a:t>чему в итоге научатся».</a:t>
            </a:r>
            <a:endParaRPr lang="ru-RU" sz="2400" i="1" dirty="0" smtClean="0"/>
          </a:p>
          <a:p>
            <a:pPr algn="r">
              <a:lnSpc>
                <a:spcPct val="114000"/>
              </a:lnSpc>
            </a:pPr>
            <a:endParaRPr lang="ru-RU" sz="22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>
              <a:lnSpc>
                <a:spcPct val="114000"/>
              </a:lnSpc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</a:rPr>
              <a:t>К.Д. Ушинский</a:t>
            </a:r>
            <a:endParaRPr lang="ru-RU" sz="22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482" name="Picture 2" descr="https://fs.znanio.ru/d5af0e/13/17/599032296164b8938e92cc0b99122a33c3.jpg"/>
          <p:cNvPicPr>
            <a:picLocks noChangeAspect="1" noChangeArrowheads="1"/>
          </p:cNvPicPr>
          <p:nvPr/>
        </p:nvPicPr>
        <p:blipFill>
          <a:blip r:embed="rId2" cstate="print"/>
          <a:srcRect l="3693" r="9513" b="18104"/>
          <a:stretch>
            <a:fillRect/>
          </a:stretch>
        </p:blipFill>
        <p:spPr bwMode="auto">
          <a:xfrm>
            <a:off x="229917" y="3641424"/>
            <a:ext cx="2484695" cy="31719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1264" y="1000108"/>
            <a:ext cx="6995578" cy="4337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</a:rPr>
              <a:t>«Если всякий преподаватель станет произвольно выбирать для себя методу преподавания, а всякий воспитатель — методу воспитания, то в общественных заведениях, особенно в больших, из такого разнообразия может произойти значительный вред. Но как бы ни было вредно разнообразие, происходящее от различных убеждений, оно во всяком случае </a:t>
            </a:r>
          </a:p>
          <a:p>
            <a:pPr algn="r">
              <a:lnSpc>
                <a:spcPct val="114000"/>
              </a:lnSpc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</a:rPr>
              <a:t>полезнее мёртвого однообразия».</a:t>
            </a:r>
          </a:p>
          <a:p>
            <a:pPr algn="r">
              <a:lnSpc>
                <a:spcPct val="114000"/>
              </a:lnSpc>
            </a:pPr>
            <a:endParaRPr lang="ru-RU" sz="22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>
              <a:lnSpc>
                <a:spcPct val="114000"/>
              </a:lnSpc>
            </a:pP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</a:rPr>
              <a:t>К.Д. Ушинский</a:t>
            </a:r>
            <a:endParaRPr lang="ru-RU" sz="22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482" name="Picture 2" descr="https://fs.znanio.ru/d5af0e/13/17/599032296164b8938e92cc0b99122a33c3.jpg"/>
          <p:cNvPicPr>
            <a:picLocks noChangeAspect="1" noChangeArrowheads="1"/>
          </p:cNvPicPr>
          <p:nvPr/>
        </p:nvPicPr>
        <p:blipFill>
          <a:blip r:embed="rId2" cstate="print"/>
          <a:srcRect l="3693" r="9513" b="18104"/>
          <a:stretch>
            <a:fillRect/>
          </a:stretch>
        </p:blipFill>
        <p:spPr bwMode="auto">
          <a:xfrm>
            <a:off x="229917" y="3003043"/>
            <a:ext cx="2984761" cy="38103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643182"/>
            <a:ext cx="68884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</a:rPr>
              <a:t>Спасибо за внимание!</a:t>
            </a:r>
            <a:endParaRPr lang="ru-RU" sz="54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 descr="46ff55329da947f64fad301c816c02ab_1176x605.971131765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941056"/>
            <a:ext cx="83582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Технология «перевернутый класс» позволяет посвящать работу в аудитории не начальному изучению нового материала, а разбору сложной теоретической части, вопросов, возникших у студентов, решению практических задач и выполнению исследовательских проектов. </a:t>
            </a:r>
          </a:p>
        </p:txBody>
      </p:sp>
      <p:pic>
        <p:nvPicPr>
          <p:cNvPr id="4" name="Рисунок 3" descr="img21.jpg"/>
          <p:cNvPicPr>
            <a:picLocks noChangeAspect="1"/>
          </p:cNvPicPr>
          <p:nvPr/>
        </p:nvPicPr>
        <p:blipFill>
          <a:blip r:embed="rId2" cstate="print"/>
          <a:srcRect l="1875" t="6666" r="62500" b="28333"/>
          <a:stretch>
            <a:fillRect/>
          </a:stretch>
        </p:blipFill>
        <p:spPr>
          <a:xfrm>
            <a:off x="1071538" y="1500174"/>
            <a:ext cx="271464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21.jpg"/>
          <p:cNvPicPr>
            <a:picLocks noChangeAspect="1"/>
          </p:cNvPicPr>
          <p:nvPr/>
        </p:nvPicPr>
        <p:blipFill>
          <a:blip r:embed="rId2" cstate="print"/>
          <a:srcRect l="45000" t="5000" r="3437" b="28333"/>
          <a:stretch>
            <a:fillRect/>
          </a:stretch>
        </p:blipFill>
        <p:spPr>
          <a:xfrm>
            <a:off x="4286248" y="1428736"/>
            <a:ext cx="392909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42477" y="260315"/>
            <a:ext cx="38726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Технология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«Перевернутый класс»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87352" y="4191664"/>
            <a:ext cx="177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Этап 1. Освоение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учебного материала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16442" y="4191664"/>
            <a:ext cx="177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Этап 2. Отработка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учебного материала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" name="Рисунок 10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имохина Ю.С. жанровая фотограф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428736"/>
            <a:ext cx="6879708" cy="5159781"/>
          </a:xfrm>
          <a:prstGeom prst="rect">
            <a:avLst/>
          </a:prstGeom>
        </p:spPr>
      </p:pic>
      <p:pic>
        <p:nvPicPr>
          <p:cNvPr id="4" name="Рисунок 3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N00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7" y="3500438"/>
            <a:ext cx="4002791" cy="30020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43438" y="4643446"/>
            <a:ext cx="378621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ОУП.07 Основы безопасности жизнедеятельности</a:t>
            </a:r>
          </a:p>
          <a:p>
            <a:pPr algn="ctr"/>
            <a:endParaRPr lang="ru-RU" sz="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20.02.04 Пожарная безопасность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739618"/>
            <a:ext cx="361255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ОП.05 Теория горения и взрыва</a:t>
            </a:r>
          </a:p>
          <a:p>
            <a:pPr algn="ctr"/>
            <a:endParaRPr lang="ru-RU" sz="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20.02.02 Защита в чрезвычайных ситуациях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 l="9375" t="5000" r="24171" b="14166"/>
          <a:stretch>
            <a:fillRect/>
          </a:stretch>
        </p:blipFill>
        <p:spPr bwMode="auto">
          <a:xfrm>
            <a:off x="4643438" y="357166"/>
            <a:ext cx="4172474" cy="297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46ff55329da947f64fad301c816c02ab_1176x605.9711317659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6ff55329da947f64fad301c816c02ab_1176x605.971131765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8429684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кар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29153"/>
            <a:ext cx="8429684" cy="48002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14612" y="714356"/>
            <a:ext cx="5737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Ментальная карта «Виды горения»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9375" t="5556" r="35387" b="13889"/>
          <a:stretch>
            <a:fillRect/>
          </a:stretch>
        </p:blipFill>
        <p:spPr bwMode="auto">
          <a:xfrm>
            <a:off x="142844" y="2071678"/>
            <a:ext cx="4357718" cy="414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 l="10256" t="6838" r="24475" b="14985"/>
          <a:stretch>
            <a:fillRect/>
          </a:stretch>
        </p:blipFill>
        <p:spPr bwMode="auto">
          <a:xfrm>
            <a:off x="4429124" y="2071678"/>
            <a:ext cx="457203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643174" y="642918"/>
            <a:ext cx="5857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Ментальные карты,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составленные студентами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46ff55329da947f64fad301c816c02ab_1176x605.9711317659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0227" t="6819" r="10510" b="13635"/>
          <a:stretch>
            <a:fillRect/>
          </a:stretch>
        </p:blipFill>
        <p:spPr bwMode="auto">
          <a:xfrm>
            <a:off x="357158" y="1714488"/>
            <a:ext cx="8478669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143240" y="428604"/>
            <a:ext cx="39399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Тестирование студентов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 системе </a:t>
            </a: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Moodle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 descr="46ff55329da947f64fad301c816c02ab_1176x605.971131765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2186281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328</Words>
  <Application>Microsoft Office PowerPoint</Application>
  <PresentationFormat>Экран (4:3)</PresentationFormat>
  <Paragraphs>51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Тема выступления: «Эффективность применения технологии «перевернутый класс» на занятиях по общеобразовательным и  дисциплинам профессионального цикла в ОБПОУ «КАТК»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</dc:creator>
  <cp:lastModifiedBy>Юлия</cp:lastModifiedBy>
  <cp:revision>78</cp:revision>
  <dcterms:created xsi:type="dcterms:W3CDTF">2023-01-09T22:43:27Z</dcterms:created>
  <dcterms:modified xsi:type="dcterms:W3CDTF">2023-03-28T01:20:31Z</dcterms:modified>
</cp:coreProperties>
</file>