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57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18" autoAdjust="0"/>
    <p:restoredTop sz="94660"/>
  </p:normalViewPr>
  <p:slideViewPr>
    <p:cSldViewPr>
      <p:cViewPr varScale="1">
        <p:scale>
          <a:sx n="87" d="100"/>
          <a:sy n="87" d="100"/>
        </p:scale>
        <p:origin x="822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11856B8-BBB7-4EC0-BB43-C1E36757FDDA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D28DB8F0-EE32-405A-9CDE-E3D50C6BA393}">
      <dgm:prSet phldrT="[Текст]" custT="1"/>
      <dgm:spPr/>
      <dgm:t>
        <a:bodyPr/>
        <a:lstStyle/>
        <a:p>
          <a:r>
            <a:rPr lang="ru-RU" sz="4400" dirty="0" smtClean="0">
              <a:latin typeface="Times New Roman" pitchFamily="18" charset="0"/>
              <a:cs typeface="Times New Roman" pitchFamily="18" charset="0"/>
            </a:rPr>
            <a:t>Практико-ориентированное обучение</a:t>
          </a:r>
          <a:endParaRPr lang="ru-RU" sz="4400" dirty="0">
            <a:latin typeface="Times New Roman" pitchFamily="18" charset="0"/>
            <a:cs typeface="Times New Roman" pitchFamily="18" charset="0"/>
          </a:endParaRPr>
        </a:p>
      </dgm:t>
    </dgm:pt>
    <dgm:pt modelId="{FE34D5B1-E8D0-4C23-BA4B-DB10A5EDDFCD}" type="parTrans" cxnId="{FD1953EC-CB79-4285-8410-9051B45F8365}">
      <dgm:prSet/>
      <dgm:spPr/>
      <dgm:t>
        <a:bodyPr/>
        <a:lstStyle/>
        <a:p>
          <a:endParaRPr lang="ru-RU"/>
        </a:p>
      </dgm:t>
    </dgm:pt>
    <dgm:pt modelId="{871B0746-DADC-4331-B08D-DA840536474A}" type="sibTrans" cxnId="{FD1953EC-CB79-4285-8410-9051B45F8365}">
      <dgm:prSet/>
      <dgm:spPr/>
      <dgm:t>
        <a:bodyPr/>
        <a:lstStyle/>
        <a:p>
          <a:endParaRPr lang="ru-RU"/>
        </a:p>
      </dgm:t>
    </dgm:pt>
    <dgm:pt modelId="{86522A3F-21EF-4897-9D04-DF38F2277C3B}">
      <dgm:prSet phldrT="[Текст]" custT="1"/>
      <dgm:spPr/>
      <dgm:t>
        <a:bodyPr/>
        <a:lstStyle/>
        <a:p>
          <a:r>
            <a:rPr lang="ru-RU" sz="3200" dirty="0" smtClean="0">
              <a:latin typeface="Times New Roman" pitchFamily="18" charset="0"/>
              <a:cs typeface="Times New Roman" pitchFamily="18" charset="0"/>
            </a:rPr>
            <a:t>Дуальное обучение </a:t>
          </a:r>
          <a:endParaRPr lang="ru-RU" sz="3200" dirty="0">
            <a:latin typeface="Times New Roman" pitchFamily="18" charset="0"/>
            <a:cs typeface="Times New Roman" pitchFamily="18" charset="0"/>
          </a:endParaRPr>
        </a:p>
      </dgm:t>
    </dgm:pt>
    <dgm:pt modelId="{E8717C91-FC8A-4F6A-A863-211FA75D34C1}" type="parTrans" cxnId="{92B20C13-7D69-4487-8ED8-1795B614CEBA}">
      <dgm:prSet/>
      <dgm:spPr/>
      <dgm:t>
        <a:bodyPr/>
        <a:lstStyle/>
        <a:p>
          <a:endParaRPr lang="ru-RU"/>
        </a:p>
      </dgm:t>
    </dgm:pt>
    <dgm:pt modelId="{18940200-03B9-4024-8363-9645526EF321}" type="sibTrans" cxnId="{92B20C13-7D69-4487-8ED8-1795B614CEBA}">
      <dgm:prSet/>
      <dgm:spPr/>
      <dgm:t>
        <a:bodyPr/>
        <a:lstStyle/>
        <a:p>
          <a:endParaRPr lang="ru-RU"/>
        </a:p>
      </dgm:t>
    </dgm:pt>
    <dgm:pt modelId="{7DF4A3E7-7069-48DA-8698-EC96F3DEA8C8}">
      <dgm:prSet phldrT="[Текст]" custT="1"/>
      <dgm:spPr/>
      <dgm:t>
        <a:bodyPr/>
        <a:lstStyle/>
        <a:p>
          <a:r>
            <a:rPr lang="ru-RU" sz="2800" b="0" i="0" dirty="0" smtClean="0">
              <a:latin typeface="Times New Roman" pitchFamily="18" charset="0"/>
              <a:cs typeface="Times New Roman" pitchFamily="18" charset="0"/>
            </a:rPr>
            <a:t>Организация практики на рабочем месте в рамках образовательной программы</a:t>
          </a:r>
          <a:endParaRPr lang="ru-RU" sz="2800" dirty="0">
            <a:latin typeface="Times New Roman" pitchFamily="18" charset="0"/>
            <a:cs typeface="Times New Roman" pitchFamily="18" charset="0"/>
          </a:endParaRPr>
        </a:p>
      </dgm:t>
    </dgm:pt>
    <dgm:pt modelId="{D84CC6C8-A082-4487-9018-993D6497D3B7}" type="parTrans" cxnId="{86963C17-F602-4063-92FC-2B7AB7BCD5E4}">
      <dgm:prSet/>
      <dgm:spPr/>
      <dgm:t>
        <a:bodyPr/>
        <a:lstStyle/>
        <a:p>
          <a:endParaRPr lang="ru-RU"/>
        </a:p>
      </dgm:t>
    </dgm:pt>
    <dgm:pt modelId="{223F4CFB-81C5-4464-BB46-CA6FBC9618A4}" type="sibTrans" cxnId="{86963C17-F602-4063-92FC-2B7AB7BCD5E4}">
      <dgm:prSet/>
      <dgm:spPr/>
      <dgm:t>
        <a:bodyPr/>
        <a:lstStyle/>
        <a:p>
          <a:endParaRPr lang="ru-RU"/>
        </a:p>
      </dgm:t>
    </dgm:pt>
    <dgm:pt modelId="{3CA3EC1B-9323-41D7-9204-F89EB4818D06}">
      <dgm:prSet phldrT="[Текст]" custT="1"/>
      <dgm:spPr/>
      <dgm:t>
        <a:bodyPr/>
        <a:lstStyle/>
        <a:p>
          <a:r>
            <a:rPr lang="ru-RU" sz="2800" dirty="0" smtClean="0">
              <a:latin typeface="Times New Roman" pitchFamily="18" charset="0"/>
              <a:cs typeface="Times New Roman" pitchFamily="18" charset="0"/>
            </a:rPr>
            <a:t>Обучение на специально оборудованных рабочих местах образовательных организаций</a:t>
          </a:r>
          <a:endParaRPr lang="ru-RU" sz="2800" dirty="0">
            <a:latin typeface="Times New Roman" pitchFamily="18" charset="0"/>
            <a:cs typeface="Times New Roman" pitchFamily="18" charset="0"/>
          </a:endParaRPr>
        </a:p>
      </dgm:t>
    </dgm:pt>
    <dgm:pt modelId="{517EF015-6E5B-4754-9FA2-E8B97A5D45C6}" type="parTrans" cxnId="{D42E21C3-3858-42D1-A3DE-9F1602A2B3BB}">
      <dgm:prSet/>
      <dgm:spPr/>
      <dgm:t>
        <a:bodyPr/>
        <a:lstStyle/>
        <a:p>
          <a:endParaRPr lang="ru-RU"/>
        </a:p>
      </dgm:t>
    </dgm:pt>
    <dgm:pt modelId="{A49A8DC8-5B4E-4C11-8BDE-7F052B61C912}" type="sibTrans" cxnId="{D42E21C3-3858-42D1-A3DE-9F1602A2B3BB}">
      <dgm:prSet/>
      <dgm:spPr/>
      <dgm:t>
        <a:bodyPr/>
        <a:lstStyle/>
        <a:p>
          <a:endParaRPr lang="ru-RU"/>
        </a:p>
      </dgm:t>
    </dgm:pt>
    <dgm:pt modelId="{5926959C-0C19-4181-B366-54A1283C4DF3}" type="pres">
      <dgm:prSet presAssocID="{A11856B8-BBB7-4EC0-BB43-C1E36757FDDA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B2668B9-264A-4FDF-9473-E6625BEEB2A5}" type="pres">
      <dgm:prSet presAssocID="{D28DB8F0-EE32-405A-9CDE-E3D50C6BA393}" presName="root1" presStyleCnt="0"/>
      <dgm:spPr/>
    </dgm:pt>
    <dgm:pt modelId="{C2061BB7-C1C0-484F-96EA-B9D0289F3926}" type="pres">
      <dgm:prSet presAssocID="{D28DB8F0-EE32-405A-9CDE-E3D50C6BA393}" presName="LevelOneTextNode" presStyleLbl="node0" presStyleIdx="0" presStyleCnt="1" custScaleX="209379" custLinFactX="-42315" custLinFactNeighborX="-100000" custLinFactNeighborY="63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5BB7F69-A11E-4CE0-BEC5-875532ED0988}" type="pres">
      <dgm:prSet presAssocID="{D28DB8F0-EE32-405A-9CDE-E3D50C6BA393}" presName="level2hierChild" presStyleCnt="0"/>
      <dgm:spPr/>
    </dgm:pt>
    <dgm:pt modelId="{26EC5BD6-251B-4E8A-A5E4-01677B03EF47}" type="pres">
      <dgm:prSet presAssocID="{E8717C91-FC8A-4F6A-A863-211FA75D34C1}" presName="conn2-1" presStyleLbl="parChTrans1D2" presStyleIdx="0" presStyleCnt="3"/>
      <dgm:spPr/>
      <dgm:t>
        <a:bodyPr/>
        <a:lstStyle/>
        <a:p>
          <a:endParaRPr lang="ru-RU"/>
        </a:p>
      </dgm:t>
    </dgm:pt>
    <dgm:pt modelId="{F1B211D5-A100-413E-AA67-F9FC3870DC8E}" type="pres">
      <dgm:prSet presAssocID="{E8717C91-FC8A-4F6A-A863-211FA75D34C1}" presName="connTx" presStyleLbl="parChTrans1D2" presStyleIdx="0" presStyleCnt="3"/>
      <dgm:spPr/>
      <dgm:t>
        <a:bodyPr/>
        <a:lstStyle/>
        <a:p>
          <a:endParaRPr lang="ru-RU"/>
        </a:p>
      </dgm:t>
    </dgm:pt>
    <dgm:pt modelId="{7ED99FAF-F57D-4F96-B16D-8ACF1CF78D8A}" type="pres">
      <dgm:prSet presAssocID="{86522A3F-21EF-4897-9D04-DF38F2277C3B}" presName="root2" presStyleCnt="0"/>
      <dgm:spPr/>
    </dgm:pt>
    <dgm:pt modelId="{1DD8EFD4-301E-4D39-9D12-623EE9721729}" type="pres">
      <dgm:prSet presAssocID="{86522A3F-21EF-4897-9D04-DF38F2277C3B}" presName="LevelTwoTextNode" presStyleLbl="node2" presStyleIdx="0" presStyleCnt="3" custScaleX="154423" custLinFactNeighborX="-517" custLinFactNeighborY="-904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7968ECE-D5E5-4986-93AA-7C33888A9B55}" type="pres">
      <dgm:prSet presAssocID="{86522A3F-21EF-4897-9D04-DF38F2277C3B}" presName="level3hierChild" presStyleCnt="0"/>
      <dgm:spPr/>
    </dgm:pt>
    <dgm:pt modelId="{35EEB3E7-E4D4-4ED5-987A-535FA95E98F5}" type="pres">
      <dgm:prSet presAssocID="{D84CC6C8-A082-4487-9018-993D6497D3B7}" presName="conn2-1" presStyleLbl="parChTrans1D2" presStyleIdx="1" presStyleCnt="3"/>
      <dgm:spPr/>
      <dgm:t>
        <a:bodyPr/>
        <a:lstStyle/>
        <a:p>
          <a:endParaRPr lang="ru-RU"/>
        </a:p>
      </dgm:t>
    </dgm:pt>
    <dgm:pt modelId="{E1743D65-0CDD-4CBE-8018-2D44024EDE62}" type="pres">
      <dgm:prSet presAssocID="{D84CC6C8-A082-4487-9018-993D6497D3B7}" presName="connTx" presStyleLbl="parChTrans1D2" presStyleIdx="1" presStyleCnt="3"/>
      <dgm:spPr/>
      <dgm:t>
        <a:bodyPr/>
        <a:lstStyle/>
        <a:p>
          <a:endParaRPr lang="ru-RU"/>
        </a:p>
      </dgm:t>
    </dgm:pt>
    <dgm:pt modelId="{B8B196B0-DCD8-443E-8ACD-5DA7529ADF3B}" type="pres">
      <dgm:prSet presAssocID="{7DF4A3E7-7069-48DA-8698-EC96F3DEA8C8}" presName="root2" presStyleCnt="0"/>
      <dgm:spPr/>
    </dgm:pt>
    <dgm:pt modelId="{50C615F0-A992-4073-A5B5-6B996EF05BAF}" type="pres">
      <dgm:prSet presAssocID="{7DF4A3E7-7069-48DA-8698-EC96F3DEA8C8}" presName="LevelTwoTextNode" presStyleLbl="node2" presStyleIdx="1" presStyleCnt="3" custScaleX="154423" custScaleY="151374" custLinFactNeighborX="-517" custLinFactNeighborY="2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298786F-10C2-40F4-96B9-B5832657685E}" type="pres">
      <dgm:prSet presAssocID="{7DF4A3E7-7069-48DA-8698-EC96F3DEA8C8}" presName="level3hierChild" presStyleCnt="0"/>
      <dgm:spPr/>
    </dgm:pt>
    <dgm:pt modelId="{EA99EC17-A9B2-4AE3-A7B8-FC7D0A40C09C}" type="pres">
      <dgm:prSet presAssocID="{517EF015-6E5B-4754-9FA2-E8B97A5D45C6}" presName="conn2-1" presStyleLbl="parChTrans1D2" presStyleIdx="2" presStyleCnt="3"/>
      <dgm:spPr/>
      <dgm:t>
        <a:bodyPr/>
        <a:lstStyle/>
        <a:p>
          <a:endParaRPr lang="ru-RU"/>
        </a:p>
      </dgm:t>
    </dgm:pt>
    <dgm:pt modelId="{EEC37FC6-98F1-4B43-AF6E-28420B670433}" type="pres">
      <dgm:prSet presAssocID="{517EF015-6E5B-4754-9FA2-E8B97A5D45C6}" presName="connTx" presStyleLbl="parChTrans1D2" presStyleIdx="2" presStyleCnt="3"/>
      <dgm:spPr/>
      <dgm:t>
        <a:bodyPr/>
        <a:lstStyle/>
        <a:p>
          <a:endParaRPr lang="ru-RU"/>
        </a:p>
      </dgm:t>
    </dgm:pt>
    <dgm:pt modelId="{D357AB95-F96C-474F-A7B8-95A5013C41DC}" type="pres">
      <dgm:prSet presAssocID="{3CA3EC1B-9323-41D7-9204-F89EB4818D06}" presName="root2" presStyleCnt="0"/>
      <dgm:spPr/>
    </dgm:pt>
    <dgm:pt modelId="{F2A3A7C6-2614-4616-8EFE-66CF92FDDDCE}" type="pres">
      <dgm:prSet presAssocID="{3CA3EC1B-9323-41D7-9204-F89EB4818D06}" presName="LevelTwoTextNode" presStyleLbl="node2" presStyleIdx="2" presStyleCnt="3" custScaleX="154423" custScaleY="167664" custLinFactNeighborX="-517" custLinFactNeighborY="840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1BA55FD-5AC6-4513-B35B-A749D3AF4CC3}" type="pres">
      <dgm:prSet presAssocID="{3CA3EC1B-9323-41D7-9204-F89EB4818D06}" presName="level3hierChild" presStyleCnt="0"/>
      <dgm:spPr/>
    </dgm:pt>
  </dgm:ptLst>
  <dgm:cxnLst>
    <dgm:cxn modelId="{541388B9-745F-4EA2-B7C6-D0F973DDEC02}" type="presOf" srcId="{517EF015-6E5B-4754-9FA2-E8B97A5D45C6}" destId="{EEC37FC6-98F1-4B43-AF6E-28420B670433}" srcOrd="1" destOrd="0" presId="urn:microsoft.com/office/officeart/2008/layout/HorizontalMultiLevelHierarchy"/>
    <dgm:cxn modelId="{92B20C13-7D69-4487-8ED8-1795B614CEBA}" srcId="{D28DB8F0-EE32-405A-9CDE-E3D50C6BA393}" destId="{86522A3F-21EF-4897-9D04-DF38F2277C3B}" srcOrd="0" destOrd="0" parTransId="{E8717C91-FC8A-4F6A-A863-211FA75D34C1}" sibTransId="{18940200-03B9-4024-8363-9645526EF321}"/>
    <dgm:cxn modelId="{3800234D-E67C-4930-B5B5-ADC19E1C675F}" type="presOf" srcId="{86522A3F-21EF-4897-9D04-DF38F2277C3B}" destId="{1DD8EFD4-301E-4D39-9D12-623EE9721729}" srcOrd="0" destOrd="0" presId="urn:microsoft.com/office/officeart/2008/layout/HorizontalMultiLevelHierarchy"/>
    <dgm:cxn modelId="{1A6878E8-F416-4255-9609-9940F1131E51}" type="presOf" srcId="{7DF4A3E7-7069-48DA-8698-EC96F3DEA8C8}" destId="{50C615F0-A992-4073-A5B5-6B996EF05BAF}" srcOrd="0" destOrd="0" presId="urn:microsoft.com/office/officeart/2008/layout/HorizontalMultiLevelHierarchy"/>
    <dgm:cxn modelId="{86963C17-F602-4063-92FC-2B7AB7BCD5E4}" srcId="{D28DB8F0-EE32-405A-9CDE-E3D50C6BA393}" destId="{7DF4A3E7-7069-48DA-8698-EC96F3DEA8C8}" srcOrd="1" destOrd="0" parTransId="{D84CC6C8-A082-4487-9018-993D6497D3B7}" sibTransId="{223F4CFB-81C5-4464-BB46-CA6FBC9618A4}"/>
    <dgm:cxn modelId="{24638FBA-F2C9-481D-855A-B7F4E1FEEE99}" type="presOf" srcId="{E8717C91-FC8A-4F6A-A863-211FA75D34C1}" destId="{F1B211D5-A100-413E-AA67-F9FC3870DC8E}" srcOrd="1" destOrd="0" presId="urn:microsoft.com/office/officeart/2008/layout/HorizontalMultiLevelHierarchy"/>
    <dgm:cxn modelId="{7D40F6C2-0831-4E89-AC02-3C94A202A642}" type="presOf" srcId="{D84CC6C8-A082-4487-9018-993D6497D3B7}" destId="{E1743D65-0CDD-4CBE-8018-2D44024EDE62}" srcOrd="1" destOrd="0" presId="urn:microsoft.com/office/officeart/2008/layout/HorizontalMultiLevelHierarchy"/>
    <dgm:cxn modelId="{6DC81E03-4C9E-46BE-BEB3-7F1F9DC2ABD0}" type="presOf" srcId="{517EF015-6E5B-4754-9FA2-E8B97A5D45C6}" destId="{EA99EC17-A9B2-4AE3-A7B8-FC7D0A40C09C}" srcOrd="0" destOrd="0" presId="urn:microsoft.com/office/officeart/2008/layout/HorizontalMultiLevelHierarchy"/>
    <dgm:cxn modelId="{D42E21C3-3858-42D1-A3DE-9F1602A2B3BB}" srcId="{D28DB8F0-EE32-405A-9CDE-E3D50C6BA393}" destId="{3CA3EC1B-9323-41D7-9204-F89EB4818D06}" srcOrd="2" destOrd="0" parTransId="{517EF015-6E5B-4754-9FA2-E8B97A5D45C6}" sibTransId="{A49A8DC8-5B4E-4C11-8BDE-7F052B61C912}"/>
    <dgm:cxn modelId="{8D021511-8833-4145-8936-0AD46AD3BC7A}" type="presOf" srcId="{D28DB8F0-EE32-405A-9CDE-E3D50C6BA393}" destId="{C2061BB7-C1C0-484F-96EA-B9D0289F3926}" srcOrd="0" destOrd="0" presId="urn:microsoft.com/office/officeart/2008/layout/HorizontalMultiLevelHierarchy"/>
    <dgm:cxn modelId="{FD1953EC-CB79-4285-8410-9051B45F8365}" srcId="{A11856B8-BBB7-4EC0-BB43-C1E36757FDDA}" destId="{D28DB8F0-EE32-405A-9CDE-E3D50C6BA393}" srcOrd="0" destOrd="0" parTransId="{FE34D5B1-E8D0-4C23-BA4B-DB10A5EDDFCD}" sibTransId="{871B0746-DADC-4331-B08D-DA840536474A}"/>
    <dgm:cxn modelId="{989ED2F5-9E33-482A-99C5-E780657BB4D4}" type="presOf" srcId="{D84CC6C8-A082-4487-9018-993D6497D3B7}" destId="{35EEB3E7-E4D4-4ED5-987A-535FA95E98F5}" srcOrd="0" destOrd="0" presId="urn:microsoft.com/office/officeart/2008/layout/HorizontalMultiLevelHierarchy"/>
    <dgm:cxn modelId="{8A617448-1E08-4AAD-B905-F75E27C060F1}" type="presOf" srcId="{A11856B8-BBB7-4EC0-BB43-C1E36757FDDA}" destId="{5926959C-0C19-4181-B366-54A1283C4DF3}" srcOrd="0" destOrd="0" presId="urn:microsoft.com/office/officeart/2008/layout/HorizontalMultiLevelHierarchy"/>
    <dgm:cxn modelId="{CACEEA3B-7429-48DD-9C6C-BF432A4509DC}" type="presOf" srcId="{E8717C91-FC8A-4F6A-A863-211FA75D34C1}" destId="{26EC5BD6-251B-4E8A-A5E4-01677B03EF47}" srcOrd="0" destOrd="0" presId="urn:microsoft.com/office/officeart/2008/layout/HorizontalMultiLevelHierarchy"/>
    <dgm:cxn modelId="{1F3D593D-2501-4B1F-AFB7-AFEDF501CDE5}" type="presOf" srcId="{3CA3EC1B-9323-41D7-9204-F89EB4818D06}" destId="{F2A3A7C6-2614-4616-8EFE-66CF92FDDDCE}" srcOrd="0" destOrd="0" presId="urn:microsoft.com/office/officeart/2008/layout/HorizontalMultiLevelHierarchy"/>
    <dgm:cxn modelId="{DF4913F1-FC03-4BF5-89EB-EFA0A6B9A564}" type="presParOf" srcId="{5926959C-0C19-4181-B366-54A1283C4DF3}" destId="{FB2668B9-264A-4FDF-9473-E6625BEEB2A5}" srcOrd="0" destOrd="0" presId="urn:microsoft.com/office/officeart/2008/layout/HorizontalMultiLevelHierarchy"/>
    <dgm:cxn modelId="{9B43DC7E-141E-4DCD-87AB-4916770A8BE6}" type="presParOf" srcId="{FB2668B9-264A-4FDF-9473-E6625BEEB2A5}" destId="{C2061BB7-C1C0-484F-96EA-B9D0289F3926}" srcOrd="0" destOrd="0" presId="urn:microsoft.com/office/officeart/2008/layout/HorizontalMultiLevelHierarchy"/>
    <dgm:cxn modelId="{EF8DA147-C5B9-45A4-B06F-A3E74FCFF2F9}" type="presParOf" srcId="{FB2668B9-264A-4FDF-9473-E6625BEEB2A5}" destId="{D5BB7F69-A11E-4CE0-BEC5-875532ED0988}" srcOrd="1" destOrd="0" presId="urn:microsoft.com/office/officeart/2008/layout/HorizontalMultiLevelHierarchy"/>
    <dgm:cxn modelId="{B9A75B28-86D9-4A39-A847-A33CDE3A2EF0}" type="presParOf" srcId="{D5BB7F69-A11E-4CE0-BEC5-875532ED0988}" destId="{26EC5BD6-251B-4E8A-A5E4-01677B03EF47}" srcOrd="0" destOrd="0" presId="urn:microsoft.com/office/officeart/2008/layout/HorizontalMultiLevelHierarchy"/>
    <dgm:cxn modelId="{78F9F166-4769-4919-A2F4-F6EB1CDA8544}" type="presParOf" srcId="{26EC5BD6-251B-4E8A-A5E4-01677B03EF47}" destId="{F1B211D5-A100-413E-AA67-F9FC3870DC8E}" srcOrd="0" destOrd="0" presId="urn:microsoft.com/office/officeart/2008/layout/HorizontalMultiLevelHierarchy"/>
    <dgm:cxn modelId="{6883E37C-DABB-44D8-96D5-D8840EB6F0D5}" type="presParOf" srcId="{D5BB7F69-A11E-4CE0-BEC5-875532ED0988}" destId="{7ED99FAF-F57D-4F96-B16D-8ACF1CF78D8A}" srcOrd="1" destOrd="0" presId="urn:microsoft.com/office/officeart/2008/layout/HorizontalMultiLevelHierarchy"/>
    <dgm:cxn modelId="{DFA9227E-8649-420B-A931-BCE844BF85C5}" type="presParOf" srcId="{7ED99FAF-F57D-4F96-B16D-8ACF1CF78D8A}" destId="{1DD8EFD4-301E-4D39-9D12-623EE9721729}" srcOrd="0" destOrd="0" presId="urn:microsoft.com/office/officeart/2008/layout/HorizontalMultiLevelHierarchy"/>
    <dgm:cxn modelId="{86B1491E-C43E-4C04-AE82-F05DCE85F150}" type="presParOf" srcId="{7ED99FAF-F57D-4F96-B16D-8ACF1CF78D8A}" destId="{87968ECE-D5E5-4986-93AA-7C33888A9B55}" srcOrd="1" destOrd="0" presId="urn:microsoft.com/office/officeart/2008/layout/HorizontalMultiLevelHierarchy"/>
    <dgm:cxn modelId="{6832FE2D-E519-4936-AC50-834957C1A5A9}" type="presParOf" srcId="{D5BB7F69-A11E-4CE0-BEC5-875532ED0988}" destId="{35EEB3E7-E4D4-4ED5-987A-535FA95E98F5}" srcOrd="2" destOrd="0" presId="urn:microsoft.com/office/officeart/2008/layout/HorizontalMultiLevelHierarchy"/>
    <dgm:cxn modelId="{36671976-CBBB-43D5-AA9C-68039D8723AB}" type="presParOf" srcId="{35EEB3E7-E4D4-4ED5-987A-535FA95E98F5}" destId="{E1743D65-0CDD-4CBE-8018-2D44024EDE62}" srcOrd="0" destOrd="0" presId="urn:microsoft.com/office/officeart/2008/layout/HorizontalMultiLevelHierarchy"/>
    <dgm:cxn modelId="{1A1377D5-5DD9-47C4-B89B-34CBC5234F60}" type="presParOf" srcId="{D5BB7F69-A11E-4CE0-BEC5-875532ED0988}" destId="{B8B196B0-DCD8-443E-8ACD-5DA7529ADF3B}" srcOrd="3" destOrd="0" presId="urn:microsoft.com/office/officeart/2008/layout/HorizontalMultiLevelHierarchy"/>
    <dgm:cxn modelId="{EDE3EB43-9DAD-4623-A048-D75B359680BD}" type="presParOf" srcId="{B8B196B0-DCD8-443E-8ACD-5DA7529ADF3B}" destId="{50C615F0-A992-4073-A5B5-6B996EF05BAF}" srcOrd="0" destOrd="0" presId="urn:microsoft.com/office/officeart/2008/layout/HorizontalMultiLevelHierarchy"/>
    <dgm:cxn modelId="{BA64D6A3-8B41-4C3A-B03C-9270A3AE797B}" type="presParOf" srcId="{B8B196B0-DCD8-443E-8ACD-5DA7529ADF3B}" destId="{9298786F-10C2-40F4-96B9-B5832657685E}" srcOrd="1" destOrd="0" presId="urn:microsoft.com/office/officeart/2008/layout/HorizontalMultiLevelHierarchy"/>
    <dgm:cxn modelId="{548E827E-C2AC-4C9F-B44D-375320C306BF}" type="presParOf" srcId="{D5BB7F69-A11E-4CE0-BEC5-875532ED0988}" destId="{EA99EC17-A9B2-4AE3-A7B8-FC7D0A40C09C}" srcOrd="4" destOrd="0" presId="urn:microsoft.com/office/officeart/2008/layout/HorizontalMultiLevelHierarchy"/>
    <dgm:cxn modelId="{DD532A00-699D-4150-8D0E-F161492E43DF}" type="presParOf" srcId="{EA99EC17-A9B2-4AE3-A7B8-FC7D0A40C09C}" destId="{EEC37FC6-98F1-4B43-AF6E-28420B670433}" srcOrd="0" destOrd="0" presId="urn:microsoft.com/office/officeart/2008/layout/HorizontalMultiLevelHierarchy"/>
    <dgm:cxn modelId="{6A16BE92-5E39-4377-BA1C-D9C56F3014FE}" type="presParOf" srcId="{D5BB7F69-A11E-4CE0-BEC5-875532ED0988}" destId="{D357AB95-F96C-474F-A7B8-95A5013C41DC}" srcOrd="5" destOrd="0" presId="urn:microsoft.com/office/officeart/2008/layout/HorizontalMultiLevelHierarchy"/>
    <dgm:cxn modelId="{E1AE5EEA-50CF-4C4F-9D9D-EAF3BAA1AE6A}" type="presParOf" srcId="{D357AB95-F96C-474F-A7B8-95A5013C41DC}" destId="{F2A3A7C6-2614-4616-8EFE-66CF92FDDDCE}" srcOrd="0" destOrd="0" presId="urn:microsoft.com/office/officeart/2008/layout/HorizontalMultiLevelHierarchy"/>
    <dgm:cxn modelId="{A0FF6BAA-E347-4639-A386-4E04D66A761B}" type="presParOf" srcId="{D357AB95-F96C-474F-A7B8-95A5013C41DC}" destId="{71BA55FD-5AC6-4513-B35B-A749D3AF4CC3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99EC17-A9B2-4AE3-A7B8-FC7D0A40C09C}">
      <dsp:nvSpPr>
        <dsp:cNvPr id="0" name=""/>
        <dsp:cNvSpPr/>
      </dsp:nvSpPr>
      <dsp:spPr>
        <a:xfrm>
          <a:off x="2201515" y="2810509"/>
          <a:ext cx="678252" cy="165102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39126" y="0"/>
              </a:lnTo>
              <a:lnTo>
                <a:pt x="339126" y="1651025"/>
              </a:lnTo>
              <a:lnTo>
                <a:pt x="678252" y="1651025"/>
              </a:lnTo>
            </a:path>
          </a:pathLst>
        </a:cu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/>
        </a:p>
      </dsp:txBody>
      <dsp:txXfrm>
        <a:off x="2496018" y="3591399"/>
        <a:ext cx="89245" cy="89245"/>
      </dsp:txXfrm>
    </dsp:sp>
    <dsp:sp modelId="{35EEB3E7-E4D4-4ED5-987A-535FA95E98F5}">
      <dsp:nvSpPr>
        <dsp:cNvPr id="0" name=""/>
        <dsp:cNvSpPr/>
      </dsp:nvSpPr>
      <dsp:spPr>
        <a:xfrm>
          <a:off x="2201515" y="2435117"/>
          <a:ext cx="678252" cy="375392"/>
        </a:xfrm>
        <a:custGeom>
          <a:avLst/>
          <a:gdLst/>
          <a:ahLst/>
          <a:cxnLst/>
          <a:rect l="0" t="0" r="0" b="0"/>
          <a:pathLst>
            <a:path>
              <a:moveTo>
                <a:pt x="0" y="375392"/>
              </a:moveTo>
              <a:lnTo>
                <a:pt x="339126" y="375392"/>
              </a:lnTo>
              <a:lnTo>
                <a:pt x="339126" y="0"/>
              </a:lnTo>
              <a:lnTo>
                <a:pt x="678252" y="0"/>
              </a:lnTo>
            </a:path>
          </a:pathLst>
        </a:cu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2521260" y="2603433"/>
        <a:ext cx="38760" cy="38760"/>
      </dsp:txXfrm>
    </dsp:sp>
    <dsp:sp modelId="{26EC5BD6-251B-4E8A-A5E4-01677B03EF47}">
      <dsp:nvSpPr>
        <dsp:cNvPr id="0" name=""/>
        <dsp:cNvSpPr/>
      </dsp:nvSpPr>
      <dsp:spPr>
        <a:xfrm>
          <a:off x="2201515" y="753555"/>
          <a:ext cx="678252" cy="2056954"/>
        </a:xfrm>
        <a:custGeom>
          <a:avLst/>
          <a:gdLst/>
          <a:ahLst/>
          <a:cxnLst/>
          <a:rect l="0" t="0" r="0" b="0"/>
          <a:pathLst>
            <a:path>
              <a:moveTo>
                <a:pt x="0" y="2056954"/>
              </a:moveTo>
              <a:lnTo>
                <a:pt x="339126" y="2056954"/>
              </a:lnTo>
              <a:lnTo>
                <a:pt x="339126" y="0"/>
              </a:lnTo>
              <a:lnTo>
                <a:pt x="678252" y="0"/>
              </a:lnTo>
            </a:path>
          </a:pathLst>
        </a:cu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/>
        </a:p>
      </dsp:txBody>
      <dsp:txXfrm>
        <a:off x="2486493" y="1727885"/>
        <a:ext cx="108294" cy="108294"/>
      </dsp:txXfrm>
    </dsp:sp>
    <dsp:sp modelId="{C2061BB7-C1C0-484F-96EA-B9D0289F3926}">
      <dsp:nvSpPr>
        <dsp:cNvPr id="0" name=""/>
        <dsp:cNvSpPr/>
      </dsp:nvSpPr>
      <dsp:spPr>
        <a:xfrm rot="16200000">
          <a:off x="-1666215" y="1709752"/>
          <a:ext cx="5533946" cy="220151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kern="1200" dirty="0" smtClean="0">
              <a:latin typeface="Times New Roman" pitchFamily="18" charset="0"/>
              <a:cs typeface="Times New Roman" pitchFamily="18" charset="0"/>
            </a:rPr>
            <a:t>Практико-ориентированное обучение</a:t>
          </a:r>
          <a:endParaRPr lang="ru-RU" sz="4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-1666215" y="1709752"/>
        <a:ext cx="5533946" cy="2201515"/>
      </dsp:txXfrm>
    </dsp:sp>
    <dsp:sp modelId="{1DD8EFD4-301E-4D39-9D12-623EE9721729}">
      <dsp:nvSpPr>
        <dsp:cNvPr id="0" name=""/>
        <dsp:cNvSpPr/>
      </dsp:nvSpPr>
      <dsp:spPr>
        <a:xfrm>
          <a:off x="2879767" y="227830"/>
          <a:ext cx="5325671" cy="105144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latin typeface="Times New Roman" pitchFamily="18" charset="0"/>
              <a:cs typeface="Times New Roman" pitchFamily="18" charset="0"/>
            </a:rPr>
            <a:t>Дуальное обучение </a:t>
          </a:r>
          <a:endParaRPr lang="ru-RU" sz="32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879767" y="227830"/>
        <a:ext cx="5325671" cy="1051449"/>
      </dsp:txXfrm>
    </dsp:sp>
    <dsp:sp modelId="{50C615F0-A992-4073-A5B5-6B996EF05BAF}">
      <dsp:nvSpPr>
        <dsp:cNvPr id="0" name=""/>
        <dsp:cNvSpPr/>
      </dsp:nvSpPr>
      <dsp:spPr>
        <a:xfrm>
          <a:off x="2879767" y="1639307"/>
          <a:ext cx="5325671" cy="159162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0" i="0" kern="1200" dirty="0" smtClean="0">
              <a:latin typeface="Times New Roman" pitchFamily="18" charset="0"/>
              <a:cs typeface="Times New Roman" pitchFamily="18" charset="0"/>
            </a:rPr>
            <a:t>Организация практики на рабочем месте в рамках образовательной программы</a:t>
          </a:r>
          <a:endParaRPr lang="ru-RU" sz="2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879767" y="1639307"/>
        <a:ext cx="5325671" cy="1591621"/>
      </dsp:txXfrm>
    </dsp:sp>
    <dsp:sp modelId="{F2A3A7C6-2614-4616-8EFE-66CF92FDDDCE}">
      <dsp:nvSpPr>
        <dsp:cNvPr id="0" name=""/>
        <dsp:cNvSpPr/>
      </dsp:nvSpPr>
      <dsp:spPr>
        <a:xfrm>
          <a:off x="2879767" y="3580083"/>
          <a:ext cx="5325671" cy="176290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latin typeface="Times New Roman" pitchFamily="18" charset="0"/>
              <a:cs typeface="Times New Roman" pitchFamily="18" charset="0"/>
            </a:rPr>
            <a:t>Обучение на специально оборудованных рабочих местах образовательных организаций</a:t>
          </a:r>
          <a:endParaRPr lang="ru-RU" sz="2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879767" y="3580083"/>
        <a:ext cx="5325671" cy="176290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3EF093-EEE2-4CC1-B6AB-A5A319F2F681}" type="datetimeFigureOut">
              <a:rPr lang="ru-RU" smtClean="0"/>
              <a:t>27.03.2023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6F032-8B63-4D50-9F54-6B5A652895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48716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3EF093-EEE2-4CC1-B6AB-A5A319F2F681}" type="datetimeFigureOut">
              <a:rPr lang="ru-RU" smtClean="0"/>
              <a:t>27.03.2023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6F032-8B63-4D50-9F54-6B5A652895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05463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3EF093-EEE2-4CC1-B6AB-A5A319F2F681}" type="datetimeFigureOut">
              <a:rPr lang="ru-RU" smtClean="0"/>
              <a:t>27.03.2023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6F032-8B63-4D50-9F54-6B5A652895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53255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3EF093-EEE2-4CC1-B6AB-A5A319F2F681}" type="datetimeFigureOut">
              <a:rPr lang="ru-RU" smtClean="0"/>
              <a:t>27.03.2023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6F032-8B63-4D50-9F54-6B5A652895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79912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3EF093-EEE2-4CC1-B6AB-A5A319F2F681}" type="datetimeFigureOut">
              <a:rPr lang="ru-RU" smtClean="0"/>
              <a:t>27.03.2023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6F032-8B63-4D50-9F54-6B5A652895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37689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3EF093-EEE2-4CC1-B6AB-A5A319F2F681}" type="datetimeFigureOut">
              <a:rPr lang="ru-RU" smtClean="0"/>
              <a:t>27.03.2023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6F032-8B63-4D50-9F54-6B5A652895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35953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3EF093-EEE2-4CC1-B6AB-A5A319F2F681}" type="datetimeFigureOut">
              <a:rPr lang="ru-RU" smtClean="0"/>
              <a:t>27.03.2023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6F032-8B63-4D50-9F54-6B5A652895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5518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3EF093-EEE2-4CC1-B6AB-A5A319F2F681}" type="datetimeFigureOut">
              <a:rPr lang="ru-RU" smtClean="0"/>
              <a:t>27.03.2023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6F032-8B63-4D50-9F54-6B5A652895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56680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3EF093-EEE2-4CC1-B6AB-A5A319F2F681}" type="datetimeFigureOut">
              <a:rPr lang="ru-RU" smtClean="0"/>
              <a:t>27.03.2023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6F032-8B63-4D50-9F54-6B5A652895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02718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3EF093-EEE2-4CC1-B6AB-A5A319F2F681}" type="datetimeFigureOut">
              <a:rPr lang="ru-RU" smtClean="0"/>
              <a:t>27.03.2023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6F032-8B63-4D50-9F54-6B5A652895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7322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3EF093-EEE2-4CC1-B6AB-A5A319F2F681}" type="datetimeFigureOut">
              <a:rPr lang="ru-RU" smtClean="0"/>
              <a:t>27.03.2023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6F032-8B63-4D50-9F54-6B5A652895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2043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3EF093-EEE2-4CC1-B6AB-A5A319F2F681}" type="datetimeFigureOut">
              <a:rPr lang="ru-RU" smtClean="0"/>
              <a:t>27.03.2023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76F032-8B63-4D50-9F54-6B5A652895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32655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9143999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57722" y="17480"/>
            <a:ext cx="81369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ГАОУПО города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Севастополя «Институт развития образования»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012160" y="6381328"/>
            <a:ext cx="28940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Швец Наталья Сергеевна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4450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 smtClean="0">
                <a:latin typeface="Times New Roman"/>
                <a:ea typeface="Calibri"/>
              </a:rPr>
              <a:t>В</a:t>
            </a:r>
            <a:r>
              <a:rPr lang="ru-RU" dirty="0" smtClean="0">
                <a:effectLst/>
                <a:latin typeface="Times New Roman"/>
                <a:ea typeface="Calibri"/>
              </a:rPr>
              <a:t>ыпускники педагогических семинариев в течение года работали  под руководством педагога-наставника</a:t>
            </a:r>
            <a:r>
              <a:rPr lang="ru-RU" smtClean="0">
                <a:effectLst/>
                <a:latin typeface="Times New Roman"/>
                <a:ea typeface="Calibri"/>
              </a:rPr>
              <a:t>, чтобы «преодолеть</a:t>
            </a:r>
            <a:r>
              <a:rPr lang="ru-RU" dirty="0" smtClean="0">
                <a:effectLst/>
                <a:latin typeface="Times New Roman"/>
                <a:ea typeface="Calibri"/>
              </a:rPr>
              <a:t> убеждение, что.... воспитание и обучение так легко...»</a:t>
            </a:r>
          </a:p>
          <a:p>
            <a:pPr marL="0" indent="0" algn="just">
              <a:buNone/>
            </a:pP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3013089"/>
            <a:ext cx="2016224" cy="25301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4581128"/>
            <a:ext cx="3019797" cy="1924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429000"/>
            <a:ext cx="2160240" cy="2988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62833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332656"/>
            <a:ext cx="9036496" cy="6525344"/>
          </a:xfrm>
        </p:spPr>
        <p:txBody>
          <a:bodyPr>
            <a:noAutofit/>
          </a:bodyPr>
          <a:lstStyle/>
          <a:p>
            <a:pPr marL="0" lvl="0" indent="0" algn="ctr">
              <a:spcBef>
                <a:spcPts val="0"/>
              </a:spcBef>
              <a:buNone/>
            </a:pP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Память</a:t>
            </a: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b="1" u="sng" dirty="0">
                <a:solidFill>
                  <a:srgbClr val="001626"/>
                </a:solidFill>
                <a:latin typeface="Times New Roman" pitchFamily="18" charset="0"/>
                <a:cs typeface="Times New Roman" pitchFamily="18" charset="0"/>
              </a:rPr>
              <a:t>Именем К. Д. Ушинского названы: </a:t>
            </a:r>
          </a:p>
          <a:p>
            <a:pPr lvl="0">
              <a:spcBef>
                <a:spcPts val="0"/>
              </a:spcBef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00162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dirty="0">
                <a:solidFill>
                  <a:srgbClr val="001626"/>
                </a:solidFill>
                <a:latin typeface="Times New Roman" pitchFamily="18" charset="0"/>
                <a:cs typeface="Times New Roman" pitchFamily="18" charset="0"/>
              </a:rPr>
              <a:t>Научная педагогическая библиотека Российской академии образования в Москве </a:t>
            </a:r>
            <a:br>
              <a:rPr lang="ru-RU" sz="2200" b="1" dirty="0">
                <a:solidFill>
                  <a:srgbClr val="00162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u="sng" dirty="0">
                <a:solidFill>
                  <a:srgbClr val="001626"/>
                </a:solidFill>
                <a:latin typeface="Times New Roman" pitchFamily="18" charset="0"/>
                <a:cs typeface="Times New Roman" pitchFamily="18" charset="0"/>
              </a:rPr>
              <a:t>Учебные заведения</a:t>
            </a:r>
            <a:r>
              <a:rPr lang="ru-RU" sz="2000" b="1" u="sng" dirty="0">
                <a:solidFill>
                  <a:srgbClr val="001626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endParaRPr lang="ru-RU" sz="2000" b="1" u="sng" dirty="0" smtClean="0">
              <a:solidFill>
                <a:srgbClr val="001626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ts val="0"/>
              </a:spcBef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00162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dirty="0" err="1">
                <a:solidFill>
                  <a:srgbClr val="001626"/>
                </a:solidFill>
                <a:latin typeface="Times New Roman" pitchFamily="18" charset="0"/>
                <a:cs typeface="Times New Roman" pitchFamily="18" charset="0"/>
              </a:rPr>
              <a:t>Южноукраинский</a:t>
            </a:r>
            <a:r>
              <a:rPr lang="ru-RU" sz="2200" b="1" dirty="0">
                <a:solidFill>
                  <a:srgbClr val="001626"/>
                </a:solidFill>
                <a:latin typeface="Times New Roman" pitchFamily="18" charset="0"/>
                <a:cs typeface="Times New Roman" pitchFamily="18" charset="0"/>
              </a:rPr>
              <a:t> государственный педагогический университет им. К. Д. Ушинского в Одессе </a:t>
            </a:r>
            <a:endParaRPr lang="ru-RU" sz="2200" b="1" dirty="0" smtClean="0">
              <a:solidFill>
                <a:srgbClr val="001626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ts val="0"/>
              </a:spcBef>
              <a:buFont typeface="Wingdings" pitchFamily="2" charset="2"/>
              <a:buChar char="ü"/>
            </a:pPr>
            <a:r>
              <a:rPr lang="ru-RU" sz="2200" b="1" dirty="0" smtClean="0">
                <a:solidFill>
                  <a:srgbClr val="001626"/>
                </a:solidFill>
                <a:latin typeface="Times New Roman" pitchFamily="18" charset="0"/>
                <a:cs typeface="Times New Roman" pitchFamily="18" charset="0"/>
              </a:rPr>
              <a:t>Ярославский </a:t>
            </a:r>
            <a:r>
              <a:rPr lang="ru-RU" sz="2200" b="1" dirty="0">
                <a:solidFill>
                  <a:srgbClr val="001626"/>
                </a:solidFill>
                <a:latin typeface="Times New Roman" pitchFamily="18" charset="0"/>
                <a:cs typeface="Times New Roman" pitchFamily="18" charset="0"/>
              </a:rPr>
              <a:t>государственный педагогический университет </a:t>
            </a:r>
            <a:endParaRPr lang="ru-RU" sz="2200" b="1" dirty="0" smtClean="0">
              <a:solidFill>
                <a:srgbClr val="001626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ts val="0"/>
              </a:spcBef>
              <a:buFont typeface="Wingdings" pitchFamily="2" charset="2"/>
              <a:buChar char="ü"/>
            </a:pPr>
            <a:r>
              <a:rPr lang="ru-RU" sz="2200" b="1" dirty="0" smtClean="0">
                <a:solidFill>
                  <a:srgbClr val="001626"/>
                </a:solidFill>
                <a:latin typeface="Times New Roman" pitchFamily="18" charset="0"/>
                <a:cs typeface="Times New Roman" pitchFamily="18" charset="0"/>
              </a:rPr>
              <a:t>Гимназия </a:t>
            </a:r>
            <a:r>
              <a:rPr lang="ru-RU" sz="2200" b="1" dirty="0">
                <a:solidFill>
                  <a:srgbClr val="001626"/>
                </a:solidFill>
                <a:latin typeface="Times New Roman" pitchFamily="18" charset="0"/>
                <a:cs typeface="Times New Roman" pitchFamily="18" charset="0"/>
              </a:rPr>
              <a:t>№ 1 в Симферополе </a:t>
            </a:r>
            <a:endParaRPr lang="ru-RU" sz="2200" b="1" dirty="0" smtClean="0">
              <a:solidFill>
                <a:srgbClr val="001626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ts val="0"/>
              </a:spcBef>
              <a:buFont typeface="Wingdings" pitchFamily="2" charset="2"/>
              <a:buChar char="ü"/>
            </a:pPr>
            <a:r>
              <a:rPr lang="ru-RU" sz="2200" b="1" dirty="0" smtClean="0">
                <a:solidFill>
                  <a:srgbClr val="001626"/>
                </a:solidFill>
                <a:latin typeface="Times New Roman" pitchFamily="18" charset="0"/>
                <a:cs typeface="Times New Roman" pitchFamily="18" charset="0"/>
              </a:rPr>
              <a:t>Педагогический </a:t>
            </a:r>
            <a:r>
              <a:rPr lang="ru-RU" sz="2200" b="1" dirty="0">
                <a:solidFill>
                  <a:srgbClr val="001626"/>
                </a:solidFill>
                <a:latin typeface="Times New Roman" pitchFamily="18" charset="0"/>
                <a:cs typeface="Times New Roman" pitchFamily="18" charset="0"/>
              </a:rPr>
              <a:t>колледж в Гатчине </a:t>
            </a:r>
            <a:endParaRPr lang="ru-RU" sz="2200" b="1" dirty="0" smtClean="0">
              <a:solidFill>
                <a:srgbClr val="001626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ts val="0"/>
              </a:spcBef>
              <a:buFont typeface="Wingdings" pitchFamily="2" charset="2"/>
              <a:buChar char="ü"/>
            </a:pPr>
            <a:r>
              <a:rPr lang="ru-RU" sz="2200" b="1" dirty="0" smtClean="0">
                <a:solidFill>
                  <a:srgbClr val="001626"/>
                </a:solidFill>
                <a:latin typeface="Times New Roman" pitchFamily="18" charset="0"/>
                <a:cs typeface="Times New Roman" pitchFamily="18" charset="0"/>
              </a:rPr>
              <a:t>Педагогический </a:t>
            </a:r>
            <a:r>
              <a:rPr lang="ru-RU" sz="2200" b="1" dirty="0">
                <a:solidFill>
                  <a:srgbClr val="001626"/>
                </a:solidFill>
                <a:latin typeface="Times New Roman" pitchFamily="18" charset="0"/>
                <a:cs typeface="Times New Roman" pitchFamily="18" charset="0"/>
              </a:rPr>
              <a:t>колледж № 1 в Москве </a:t>
            </a:r>
            <a:endParaRPr lang="ru-RU" sz="2200" b="1" dirty="0" smtClean="0">
              <a:solidFill>
                <a:srgbClr val="001626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ts val="0"/>
              </a:spcBef>
              <a:buFont typeface="Wingdings" pitchFamily="2" charset="2"/>
              <a:buChar char="ü"/>
            </a:pPr>
            <a:r>
              <a:rPr lang="ru-RU" sz="2200" b="1" dirty="0" smtClean="0">
                <a:solidFill>
                  <a:srgbClr val="001626"/>
                </a:solidFill>
                <a:latin typeface="Times New Roman" pitchFamily="18" charset="0"/>
                <a:cs typeface="Times New Roman" pitchFamily="18" charset="0"/>
              </a:rPr>
              <a:t>Педагогический </a:t>
            </a:r>
            <a:r>
              <a:rPr lang="ru-RU" sz="2200" b="1" dirty="0">
                <a:solidFill>
                  <a:srgbClr val="001626"/>
                </a:solidFill>
                <a:latin typeface="Times New Roman" pitchFamily="18" charset="0"/>
                <a:cs typeface="Times New Roman" pitchFamily="18" charset="0"/>
              </a:rPr>
              <a:t>колледж в Нижнем Новгороде </a:t>
            </a:r>
            <a:endParaRPr lang="ru-RU" sz="2200" b="1" dirty="0" smtClean="0">
              <a:solidFill>
                <a:srgbClr val="001626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ts val="0"/>
              </a:spcBef>
              <a:buFont typeface="Wingdings" pitchFamily="2" charset="2"/>
              <a:buChar char="ü"/>
            </a:pPr>
            <a:r>
              <a:rPr lang="ru-RU" sz="2200" b="1" dirty="0" smtClean="0">
                <a:solidFill>
                  <a:srgbClr val="001626"/>
                </a:solidFill>
                <a:latin typeface="Times New Roman" pitchFamily="18" charset="0"/>
                <a:cs typeface="Times New Roman" pitchFamily="18" charset="0"/>
              </a:rPr>
              <a:t>Гимназия </a:t>
            </a:r>
            <a:r>
              <a:rPr lang="ru-RU" sz="2200" b="1" dirty="0">
                <a:solidFill>
                  <a:srgbClr val="001626"/>
                </a:solidFill>
                <a:latin typeface="Times New Roman" pitchFamily="18" charset="0"/>
                <a:cs typeface="Times New Roman" pitchFamily="18" charset="0"/>
              </a:rPr>
              <a:t>в Гатчине </a:t>
            </a:r>
          </a:p>
          <a:p>
            <a:pPr lvl="0">
              <a:spcBef>
                <a:spcPts val="0"/>
              </a:spcBef>
              <a:buFont typeface="Wingdings" pitchFamily="2" charset="2"/>
              <a:buChar char="ü"/>
            </a:pPr>
            <a:r>
              <a:rPr lang="ru-RU" sz="2200" b="1" dirty="0" smtClean="0">
                <a:solidFill>
                  <a:srgbClr val="00162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dirty="0">
                <a:solidFill>
                  <a:srgbClr val="001626"/>
                </a:solidFill>
                <a:latin typeface="Times New Roman" pitchFamily="18" charset="0"/>
                <a:cs typeface="Times New Roman" pitchFamily="18" charset="0"/>
              </a:rPr>
              <a:t>До перестройки школа № 47 в Ленинграде (теперь — им. </a:t>
            </a:r>
            <a:r>
              <a:rPr lang="ru-RU" sz="2200" b="1" dirty="0" smtClean="0">
                <a:solidFill>
                  <a:srgbClr val="001626"/>
                </a:solidFill>
                <a:latin typeface="Times New Roman" pitchFamily="18" charset="0"/>
                <a:cs typeface="Times New Roman" pitchFamily="18" charset="0"/>
              </a:rPr>
              <a:t>Лихачёва)</a:t>
            </a:r>
          </a:p>
          <a:p>
            <a:pPr lvl="0">
              <a:spcBef>
                <a:spcPts val="0"/>
              </a:spcBef>
              <a:buFont typeface="Wingdings" pitchFamily="2" charset="2"/>
              <a:buChar char="ü"/>
            </a:pPr>
            <a:r>
              <a:rPr lang="ru-RU" sz="2200" b="1" dirty="0" smtClean="0">
                <a:solidFill>
                  <a:srgbClr val="001626"/>
                </a:solidFill>
                <a:latin typeface="Times New Roman" pitchFamily="18" charset="0"/>
                <a:cs typeface="Times New Roman" pitchFamily="18" charset="0"/>
              </a:rPr>
              <a:t>Школа </a:t>
            </a:r>
            <a:r>
              <a:rPr lang="ru-RU" sz="2200" b="1" dirty="0">
                <a:solidFill>
                  <a:srgbClr val="001626"/>
                </a:solidFill>
                <a:latin typeface="Times New Roman" pitchFamily="18" charset="0"/>
                <a:cs typeface="Times New Roman" pitchFamily="18" charset="0"/>
              </a:rPr>
              <a:t>№ 6 в городе Тула </a:t>
            </a:r>
            <a:endParaRPr lang="ru-RU" sz="2200" b="1" dirty="0" smtClean="0">
              <a:solidFill>
                <a:srgbClr val="001626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ts val="0"/>
              </a:spcBef>
              <a:buFont typeface="Wingdings" pitchFamily="2" charset="2"/>
              <a:buChar char="ü"/>
            </a:pPr>
            <a:r>
              <a:rPr lang="ru-RU" sz="2200" b="1" dirty="0" smtClean="0">
                <a:solidFill>
                  <a:srgbClr val="001626"/>
                </a:solidFill>
                <a:latin typeface="Times New Roman" pitchFamily="18" charset="0"/>
                <a:cs typeface="Times New Roman" pitchFamily="18" charset="0"/>
              </a:rPr>
              <a:t>Новгородский </a:t>
            </a:r>
            <a:r>
              <a:rPr lang="ru-RU" sz="2200" b="1" dirty="0">
                <a:solidFill>
                  <a:srgbClr val="001626"/>
                </a:solidFill>
                <a:latin typeface="Times New Roman" pitchFamily="18" charset="0"/>
                <a:cs typeface="Times New Roman" pitchFamily="18" charset="0"/>
              </a:rPr>
              <a:t>детский дом-интернат в посёлке Шимск </a:t>
            </a:r>
            <a:r>
              <a:rPr lang="ru-RU" sz="1800" b="1" dirty="0">
                <a:solidFill>
                  <a:prstClr val="black"/>
                </a:solidFill>
              </a:rPr>
              <a:t/>
            </a:r>
            <a:br>
              <a:rPr lang="ru-RU" sz="1800" b="1" dirty="0">
                <a:solidFill>
                  <a:prstClr val="black"/>
                </a:solidFill>
              </a:rPr>
            </a:b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305912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48680"/>
            <a:ext cx="8363272" cy="612068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Практико-ориентированное образование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это  тип профессионального образования, целью реализации программ которого является подготовка обучающихся к конкретной профессиональной деятельности, в процессе которого практические формы обучения являются первичными, а программы разрабатываются и реализуются при непосредственном участии представителей социальных партнеров – работодателей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29367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49640819"/>
              </p:ext>
            </p:extLst>
          </p:nvPr>
        </p:nvGraphicFramePr>
        <p:xfrm>
          <a:off x="457200" y="548680"/>
          <a:ext cx="8229600" cy="55774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71209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Константин Дмитриевич Ушинский (1823–1870гг) </a:t>
            </a:r>
            <a:br>
              <a:rPr lang="ru-RU" sz="28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выдающийся отечественный педагог, психолог.</a:t>
            </a:r>
            <a:br>
              <a:rPr lang="ru-RU" sz="28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endParaRPr lang="ru-RU" sz="36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556792"/>
            <a:ext cx="1800200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614" y="4221088"/>
            <a:ext cx="1579563" cy="1950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1606227"/>
            <a:ext cx="1639887" cy="2182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4221088"/>
            <a:ext cx="1731996" cy="2376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285122" y="1916832"/>
            <a:ext cx="4735149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  <a:defRPr/>
            </a:pPr>
            <a:r>
              <a:rPr kumimoji="0" lang="ru-RU" sz="2400" b="0" i="1" u="none" strike="noStrike" kern="0" cap="none" spc="0" normalizeH="0" baseline="0" noProof="0" dirty="0" smtClean="0">
                <a:ln>
                  <a:noFill/>
                </a:ln>
                <a:solidFill>
                  <a:srgbClr val="C0504D">
                    <a:lumMod val="50000"/>
                  </a:srgbClr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Великий педагог посвятил всю жизнь общественно-педагогической работе, изучению проблем воспитания, самовоспитания, обучения, нравственности и других. </a:t>
            </a:r>
            <a:r>
              <a:rPr kumimoji="0" lang="ru-RU" sz="2400" b="1" i="1" u="none" strike="noStrike" kern="0" cap="none" spc="0" normalizeH="0" baseline="0" noProof="0" dirty="0" smtClean="0">
                <a:ln>
                  <a:noFill/>
                </a:ln>
                <a:solidFill>
                  <a:srgbClr val="C0504D">
                    <a:lumMod val="50000"/>
                  </a:srgbClr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Педагогическое наследие </a:t>
            </a: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  <a:defRPr/>
            </a:pPr>
            <a:r>
              <a:rPr kumimoji="0" lang="ru-RU" sz="2400" b="0" i="1" u="none" strike="noStrike" kern="0" cap="none" spc="0" normalizeH="0" baseline="0" noProof="0" dirty="0" smtClean="0">
                <a:ln>
                  <a:noFill/>
                </a:ln>
                <a:solidFill>
                  <a:srgbClr val="C0504D">
                    <a:lumMod val="50000"/>
                  </a:srgbClr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К. Д. Ушинского, выражено в его научных трудах, афоризмах, цитатах, высказываниях о воспитании детей и педагогике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666847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323528" y="2204864"/>
            <a:ext cx="8568952" cy="4464496"/>
          </a:xfrm>
        </p:spPr>
        <p:txBody>
          <a:bodyPr>
            <a:normAutofit lnSpcReduction="10000"/>
          </a:bodyPr>
          <a:lstStyle/>
          <a:p>
            <a:pPr marL="0" lvl="0" indent="190500" algn="ctr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4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ОСНОВА ЕГО</a:t>
            </a:r>
            <a:br>
              <a:rPr lang="ru-RU" sz="24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ПЕДАГОГИЧЕСКОЙ СИСТЕМЫ — ТРЕБОВАНИЕ ДЕМОКРАТИЗАЦИИ НАРОДНОГО ОБРАЗОВАНИЯ И ИДЕЯ НАРОДНОСТИ ВОСПИТАНИЯ. </a:t>
            </a:r>
          </a:p>
          <a:p>
            <a:pPr marL="0" lvl="0" indent="190500" algn="ctr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ru-RU" sz="2400" b="1" i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lvl="0" indent="190500" algn="ctr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4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ПЕДАГОГИЧЕСКИЕ ИДЕИ УШИНСКОГО ОТРАЖЕНЫ В КНИГАХ ДЛЯ ПЕРВОНАЧАЛЬНОГО КЛАССНОГО ЧТЕНИЯ «ДЕТСКИЙ МИР» (1861) И «РОДНОЕ СЛОВО» (1864),  ФУНДАМЕНТАЛЬНОМ ТРУДЕ «ЧЕЛОВЕК КАК ПРЕДМЕТ ВОСПИТАНИЯ. </a:t>
            </a:r>
            <a:br>
              <a:rPr lang="ru-RU" sz="24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ОПЫТ ПЕДАГОГИЧЕСКОЙ АНТРОПОЛОГИИ» (2 Т. 1868—1869) И </a:t>
            </a:r>
          </a:p>
          <a:p>
            <a:pPr marL="0" lvl="0" indent="190500" algn="ctr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4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ДРУГИХ ПЕДАГОГИЧЕСКИХ РАБОТАХ. </a:t>
            </a:r>
            <a:endParaRPr lang="ru-RU" sz="2400" b="1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349314" y="274638"/>
            <a:ext cx="6337485" cy="1143000"/>
          </a:xfrm>
        </p:spPr>
        <p:txBody>
          <a:bodyPr>
            <a:noAutofit/>
          </a:bodyPr>
          <a:lstStyle/>
          <a:p>
            <a:pPr lvl="0" indent="190500" fontAlgn="base">
              <a:spcAft>
                <a:spcPct val="0"/>
              </a:spcAft>
            </a:pPr>
            <a:r>
              <a:rPr lang="ru-RU" sz="3200" b="1" i="1" dirty="0">
                <a:solidFill>
                  <a:srgbClr val="2E111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Основные педагогические</a:t>
            </a:r>
            <a:br>
              <a:rPr lang="ru-RU" sz="3200" b="1" i="1" dirty="0">
                <a:solidFill>
                  <a:srgbClr val="2E111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3200" b="1" i="1" dirty="0">
                <a:solidFill>
                  <a:srgbClr val="2E111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идеи </a:t>
            </a:r>
            <a:br>
              <a:rPr lang="ru-RU" sz="3200" b="1" i="1" dirty="0">
                <a:solidFill>
                  <a:srgbClr val="2E111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solidFill>
                  <a:srgbClr val="2E111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К.Д. Ушинского</a:t>
            </a:r>
            <a:endParaRPr lang="ru-RU" sz="4800" b="1" i="1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64" y="116632"/>
            <a:ext cx="2727535" cy="230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92264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381540"/>
            <a:ext cx="8373616" cy="568863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3600" dirty="0">
                <a:latin typeface="Times New Roman"/>
                <a:ea typeface="Calibri"/>
              </a:rPr>
              <a:t>Ц</a:t>
            </a:r>
            <a:r>
              <a:rPr lang="ru-RU" sz="3600" dirty="0" smtClean="0">
                <a:effectLst/>
                <a:latin typeface="Times New Roman"/>
                <a:ea typeface="Calibri"/>
              </a:rPr>
              <a:t>ель воспитания человека, по  мнению К.Д. Ушинского, заключалась в результате совместного труда педагога и обучающегося: «извлекать отовсюду только добрые результаты...»</a:t>
            </a:r>
            <a:br>
              <a:rPr lang="ru-RU" sz="3600" dirty="0" smtClean="0">
                <a:effectLst/>
                <a:latin typeface="Times New Roman"/>
                <a:ea typeface="Calibri"/>
              </a:rPr>
            </a:br>
            <a:endParaRPr lang="ru-RU" sz="36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284984"/>
            <a:ext cx="4680520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33181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404664"/>
            <a:ext cx="8568952" cy="612068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«Учитель - проводник ценностных представлений современного общества...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 каждом наставнике важно не только умение преподавать,  но также характер, нравственность и убеждения, ... большее влияние оказывает на учеников  личность учителя».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К.Д. Ушинский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8475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332656"/>
            <a:ext cx="8712968" cy="5793507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sz="3500" dirty="0" smtClean="0">
                <a:effectLst/>
                <a:latin typeface="Times New Roman"/>
                <a:ea typeface="Calibri"/>
              </a:rPr>
              <a:t>Передача опыта – это  возможность использования эффективной практики в педагогической деятельности: «передается мысль, выведенная из опыта, но не сам опыт...»</a:t>
            </a:r>
            <a:br>
              <a:rPr lang="ru-RU" sz="3500" dirty="0" smtClean="0">
                <a:effectLst/>
                <a:latin typeface="Times New Roman"/>
                <a:ea typeface="Calibri"/>
              </a:rPr>
            </a:br>
            <a:r>
              <a:rPr lang="ru-RU" sz="3900" dirty="0" smtClean="0">
                <a:effectLst/>
                <a:latin typeface="Times New Roman"/>
                <a:ea typeface="Calibri"/>
              </a:rPr>
              <a:t/>
            </a:r>
            <a:br>
              <a:rPr lang="ru-RU" sz="3900" dirty="0" smtClean="0">
                <a:effectLst/>
                <a:latin typeface="Times New Roman"/>
                <a:ea typeface="Calibri"/>
              </a:rPr>
            </a:br>
            <a:r>
              <a:rPr lang="ru-RU" sz="3500" dirty="0">
                <a:latin typeface="Times New Roman"/>
                <a:ea typeface="Calibri"/>
              </a:rPr>
              <a:t>В</a:t>
            </a:r>
            <a:r>
              <a:rPr lang="ru-RU" sz="3500" dirty="0" smtClean="0">
                <a:effectLst/>
                <a:latin typeface="Times New Roman"/>
                <a:ea typeface="Calibri"/>
              </a:rPr>
              <a:t>о главе процесса обучения идет неразрывно связь  педагогической теории и педагогической практики: «пустая, ни на чем не основанная теория оказывается такой никуда не годной вещью..., из которой нельзя вывести никакой мысли...» </a:t>
            </a:r>
            <a:br>
              <a:rPr lang="ru-RU" sz="3500" dirty="0" smtClean="0">
                <a:effectLst/>
                <a:latin typeface="Times New Roman"/>
                <a:ea typeface="Calibri"/>
              </a:rPr>
            </a:br>
            <a:r>
              <a:rPr lang="ru-RU" sz="3500" dirty="0" smtClean="0">
                <a:effectLst/>
                <a:latin typeface="Times New Roman"/>
                <a:ea typeface="Calibri"/>
              </a:rPr>
              <a:t>                                                       </a:t>
            </a:r>
            <a:r>
              <a:rPr lang="ru-RU" b="1" dirty="0" smtClean="0">
                <a:effectLst/>
                <a:latin typeface="Times New Roman"/>
                <a:ea typeface="Calibri"/>
              </a:rPr>
              <a:t>К.Д. Ушинский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237488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>
                <a:latin typeface="Times New Roman"/>
                <a:ea typeface="Calibri"/>
              </a:rPr>
              <a:t>В</a:t>
            </a:r>
            <a:r>
              <a:rPr lang="ru-RU" dirty="0" smtClean="0">
                <a:effectLst/>
                <a:latin typeface="Times New Roman"/>
                <a:ea typeface="Calibri"/>
              </a:rPr>
              <a:t>опрос о методах преподавания: «мы не говорим педагогам поступать так или иначе; но говорим им </a:t>
            </a:r>
            <a:r>
              <a:rPr lang="ru-RU" dirty="0" smtClean="0">
                <a:effectLst/>
                <a:latin typeface="Times New Roman"/>
                <a:ea typeface="Calibri"/>
                <a:cs typeface="Times New Roman"/>
                <a:sym typeface="Symbol"/>
              </a:rPr>
              <a:t></a:t>
            </a:r>
            <a:r>
              <a:rPr lang="ru-RU" dirty="0" smtClean="0">
                <a:effectLst/>
                <a:latin typeface="Times New Roman"/>
                <a:ea typeface="Calibri"/>
              </a:rPr>
              <a:t> изучайте законы ...психических явлений. Натуры воспитанников  не походят одна на другую... Едва найдется хоть одна педагогическая мера, ...которая могла дать в одном  случае в одном случае полезные результаты, в другом-вредные, в третьем - никаких»</a:t>
            </a:r>
            <a:br>
              <a:rPr lang="ru-RU" dirty="0" smtClean="0">
                <a:effectLst/>
                <a:latin typeface="Times New Roman"/>
                <a:ea typeface="Calibri"/>
              </a:rPr>
            </a:br>
            <a:endParaRPr lang="ru-RU" dirty="0" smtClean="0">
              <a:effectLst/>
              <a:latin typeface="Times New Roman"/>
              <a:ea typeface="Calibri"/>
            </a:endParaRPr>
          </a:p>
          <a:p>
            <a:pPr marL="0" indent="0" algn="just">
              <a:buNone/>
            </a:pPr>
            <a:r>
              <a:rPr lang="ru-RU" dirty="0">
                <a:latin typeface="Times New Roman"/>
              </a:rPr>
              <a:t> </a:t>
            </a:r>
            <a:r>
              <a:rPr lang="ru-RU" dirty="0" smtClean="0">
                <a:latin typeface="Times New Roman"/>
              </a:rPr>
              <a:t>                                                 </a:t>
            </a:r>
            <a:r>
              <a:rPr lang="ru-RU" b="1" dirty="0" smtClean="0">
                <a:latin typeface="Times New Roman"/>
              </a:rPr>
              <a:t>К.Д. Ушинский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439777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293</Words>
  <Application>Microsoft Office PowerPoint</Application>
  <PresentationFormat>Экран (4:3)</PresentationFormat>
  <Paragraphs>34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Calibri</vt:lpstr>
      <vt:lpstr>Symbol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Основные педагогические  идеи  К.Д. Ушинского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www</dc:creator>
  <cp:lastModifiedBy>Acer</cp:lastModifiedBy>
  <cp:revision>8</cp:revision>
  <dcterms:created xsi:type="dcterms:W3CDTF">2023-03-26T21:35:36Z</dcterms:created>
  <dcterms:modified xsi:type="dcterms:W3CDTF">2023-03-27T06:49:32Z</dcterms:modified>
</cp:coreProperties>
</file>