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1" r:id="rId18"/>
    <p:sldId id="275" r:id="rId19"/>
    <p:sldId id="274" r:id="rId20"/>
    <p:sldId id="276" r:id="rId21"/>
    <p:sldId id="277" r:id="rId22"/>
  </p:sldIdLst>
  <p:sldSz cx="9144000" cy="6858000" type="screen4x3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3300"/>
    <a:srgbClr val="422C16"/>
    <a:srgbClr val="0C788E"/>
    <a:srgbClr val="025198"/>
    <a:srgbClr val="000099"/>
    <a:srgbClr val="1C1C1C"/>
    <a:srgbClr val="660066"/>
    <a:srgbClr val="0000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50" autoAdjust="0"/>
    <p:restoredTop sz="94652" autoAdjust="0"/>
  </p:normalViewPr>
  <p:slideViewPr>
    <p:cSldViewPr>
      <p:cViewPr varScale="1">
        <p:scale>
          <a:sx n="61" d="100"/>
          <a:sy n="61" d="100"/>
        </p:scale>
        <p:origin x="-130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13C911-E28F-49EB-A787-37C9914B3C32}" type="doc">
      <dgm:prSet loTypeId="urn:microsoft.com/office/officeart/2005/8/layout/list1" loCatId="list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2FC8015C-AC08-4CA7-9D9C-2F5A5C2E9FA1}">
      <dgm:prSet phldrT="[Текст]"/>
      <dgm:spPr/>
      <dgm:t>
        <a:bodyPr/>
        <a:lstStyle/>
        <a:p>
          <a:pPr algn="ctr"/>
          <a:r>
            <a:rPr lang="ru-RU" dirty="0" smtClean="0"/>
            <a:t>вовлечение в учебно-исследовательскую деятельность</a:t>
          </a:r>
          <a:endParaRPr lang="ru-RU" dirty="0"/>
        </a:p>
      </dgm:t>
    </dgm:pt>
    <dgm:pt modelId="{402E4E30-6139-46C5-93E0-50CE7D43A8D1}" type="parTrans" cxnId="{280A6F66-5291-41EF-A754-8A02AA66D680}">
      <dgm:prSet/>
      <dgm:spPr/>
      <dgm:t>
        <a:bodyPr/>
        <a:lstStyle/>
        <a:p>
          <a:pPr algn="ctr"/>
          <a:endParaRPr lang="ru-RU"/>
        </a:p>
      </dgm:t>
    </dgm:pt>
    <dgm:pt modelId="{185E153F-93F3-43B4-ADF4-D7B3355FA2B5}" type="sibTrans" cxnId="{280A6F66-5291-41EF-A754-8A02AA66D680}">
      <dgm:prSet/>
      <dgm:spPr/>
      <dgm:t>
        <a:bodyPr/>
        <a:lstStyle/>
        <a:p>
          <a:pPr algn="ctr"/>
          <a:endParaRPr lang="ru-RU"/>
        </a:p>
      </dgm:t>
    </dgm:pt>
    <dgm:pt modelId="{D1CDA0CF-0F72-4815-89B1-4481B996703E}">
      <dgm:prSet phldrT="[Текст]"/>
      <dgm:spPr/>
      <dgm:t>
        <a:bodyPr/>
        <a:lstStyle/>
        <a:p>
          <a:pPr algn="ctr"/>
          <a:r>
            <a:rPr lang="ru-RU" dirty="0" smtClean="0"/>
            <a:t>формирование профессионально-значимых качеств и умений</a:t>
          </a:r>
          <a:endParaRPr lang="ru-RU" dirty="0"/>
        </a:p>
      </dgm:t>
    </dgm:pt>
    <dgm:pt modelId="{0FB6E39A-DC17-4F7B-B0C7-A7A712F8900F}" type="parTrans" cxnId="{1DA1BE69-BB3A-4314-A6C8-A989247CAA3B}">
      <dgm:prSet/>
      <dgm:spPr/>
      <dgm:t>
        <a:bodyPr/>
        <a:lstStyle/>
        <a:p>
          <a:pPr algn="ctr"/>
          <a:endParaRPr lang="ru-RU"/>
        </a:p>
      </dgm:t>
    </dgm:pt>
    <dgm:pt modelId="{C91D8498-0DFB-4B44-8070-947C0E4E3CD2}" type="sibTrans" cxnId="{1DA1BE69-BB3A-4314-A6C8-A989247CAA3B}">
      <dgm:prSet/>
      <dgm:spPr/>
      <dgm:t>
        <a:bodyPr/>
        <a:lstStyle/>
        <a:p>
          <a:pPr algn="ctr"/>
          <a:endParaRPr lang="ru-RU"/>
        </a:p>
      </dgm:t>
    </dgm:pt>
    <dgm:pt modelId="{CDB8C265-809C-4291-B3A0-CBABCD1D5BA9}">
      <dgm:prSet phldrT="[Текст]"/>
      <dgm:spPr/>
      <dgm:t>
        <a:bodyPr/>
        <a:lstStyle/>
        <a:p>
          <a:pPr algn="ctr"/>
          <a:r>
            <a:rPr lang="ru-RU" dirty="0" smtClean="0"/>
            <a:t>увлечение личным примером</a:t>
          </a:r>
          <a:endParaRPr lang="ru-RU" dirty="0"/>
        </a:p>
      </dgm:t>
    </dgm:pt>
    <dgm:pt modelId="{B6D4F329-7021-48F3-9EA8-61C8B802E480}" type="parTrans" cxnId="{97F1CBED-C9E0-4721-B366-F6F9717DEE1D}">
      <dgm:prSet/>
      <dgm:spPr/>
      <dgm:t>
        <a:bodyPr/>
        <a:lstStyle/>
        <a:p>
          <a:pPr algn="ctr"/>
          <a:endParaRPr lang="ru-RU"/>
        </a:p>
      </dgm:t>
    </dgm:pt>
    <dgm:pt modelId="{29F788EC-64C2-4FC7-8944-66EEE6D449BC}" type="sibTrans" cxnId="{97F1CBED-C9E0-4721-B366-F6F9717DEE1D}">
      <dgm:prSet/>
      <dgm:spPr/>
      <dgm:t>
        <a:bodyPr/>
        <a:lstStyle/>
        <a:p>
          <a:pPr algn="ctr"/>
          <a:endParaRPr lang="ru-RU"/>
        </a:p>
      </dgm:t>
    </dgm:pt>
    <dgm:pt modelId="{EDCE128D-0257-4E09-A37F-F2A33F667E2D}" type="pres">
      <dgm:prSet presAssocID="{3013C911-E28F-49EB-A787-37C9914B3C3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399407-111D-48ED-B1BE-217659A2B6E4}" type="pres">
      <dgm:prSet presAssocID="{2FC8015C-AC08-4CA7-9D9C-2F5A5C2E9FA1}" presName="parentLin" presStyleCnt="0"/>
      <dgm:spPr/>
    </dgm:pt>
    <dgm:pt modelId="{2F9F082B-FDD8-4D5E-99F7-F9A74C3E528A}" type="pres">
      <dgm:prSet presAssocID="{2FC8015C-AC08-4CA7-9D9C-2F5A5C2E9FA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B8C5B9A-49DC-4093-BBF1-09B1F65E9A5E}" type="pres">
      <dgm:prSet presAssocID="{2FC8015C-AC08-4CA7-9D9C-2F5A5C2E9FA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90A89B-83F2-409A-ABCF-B3D842AD0A7C}" type="pres">
      <dgm:prSet presAssocID="{2FC8015C-AC08-4CA7-9D9C-2F5A5C2E9FA1}" presName="negativeSpace" presStyleCnt="0"/>
      <dgm:spPr/>
    </dgm:pt>
    <dgm:pt modelId="{34009F27-B122-41B8-A579-080BDDEE4201}" type="pres">
      <dgm:prSet presAssocID="{2FC8015C-AC08-4CA7-9D9C-2F5A5C2E9FA1}" presName="childText" presStyleLbl="conFgAcc1" presStyleIdx="0" presStyleCnt="3">
        <dgm:presLayoutVars>
          <dgm:bulletEnabled val="1"/>
        </dgm:presLayoutVars>
      </dgm:prSet>
      <dgm:spPr/>
    </dgm:pt>
    <dgm:pt modelId="{80FE522E-0045-433F-9CDC-E3E6CA698995}" type="pres">
      <dgm:prSet presAssocID="{185E153F-93F3-43B4-ADF4-D7B3355FA2B5}" presName="spaceBetweenRectangles" presStyleCnt="0"/>
      <dgm:spPr/>
    </dgm:pt>
    <dgm:pt modelId="{AD38121E-150B-4028-A650-C72CE1FC8DA3}" type="pres">
      <dgm:prSet presAssocID="{D1CDA0CF-0F72-4815-89B1-4481B996703E}" presName="parentLin" presStyleCnt="0"/>
      <dgm:spPr/>
    </dgm:pt>
    <dgm:pt modelId="{D5D05B99-C263-4828-9EF8-7A6A84CCC346}" type="pres">
      <dgm:prSet presAssocID="{D1CDA0CF-0F72-4815-89B1-4481B996703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C7DA229-2340-4111-A35F-4122D7352118}" type="pres">
      <dgm:prSet presAssocID="{D1CDA0CF-0F72-4815-89B1-4481B996703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E5110F-CFA0-4C89-884B-E6F210480116}" type="pres">
      <dgm:prSet presAssocID="{D1CDA0CF-0F72-4815-89B1-4481B996703E}" presName="negativeSpace" presStyleCnt="0"/>
      <dgm:spPr/>
    </dgm:pt>
    <dgm:pt modelId="{50BE2747-FA14-4400-9451-AB5CA42030E7}" type="pres">
      <dgm:prSet presAssocID="{D1CDA0CF-0F72-4815-89B1-4481B996703E}" presName="childText" presStyleLbl="conFgAcc1" presStyleIdx="1" presStyleCnt="3">
        <dgm:presLayoutVars>
          <dgm:bulletEnabled val="1"/>
        </dgm:presLayoutVars>
      </dgm:prSet>
      <dgm:spPr/>
    </dgm:pt>
    <dgm:pt modelId="{8C04DDF6-D08E-4C47-BD4E-E3C681916FF1}" type="pres">
      <dgm:prSet presAssocID="{C91D8498-0DFB-4B44-8070-947C0E4E3CD2}" presName="spaceBetweenRectangles" presStyleCnt="0"/>
      <dgm:spPr/>
    </dgm:pt>
    <dgm:pt modelId="{7CEE005E-B9D7-4E3E-BF2E-123C63198582}" type="pres">
      <dgm:prSet presAssocID="{CDB8C265-809C-4291-B3A0-CBABCD1D5BA9}" presName="parentLin" presStyleCnt="0"/>
      <dgm:spPr/>
    </dgm:pt>
    <dgm:pt modelId="{154600B3-72EC-4BFD-8725-CD85F02D6437}" type="pres">
      <dgm:prSet presAssocID="{CDB8C265-809C-4291-B3A0-CBABCD1D5BA9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84F30EA2-683E-4877-9B7E-8BCD210D4717}" type="pres">
      <dgm:prSet presAssocID="{CDB8C265-809C-4291-B3A0-CBABCD1D5BA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B41956-6C7F-412B-9211-5728A5DE234E}" type="pres">
      <dgm:prSet presAssocID="{CDB8C265-809C-4291-B3A0-CBABCD1D5BA9}" presName="negativeSpace" presStyleCnt="0"/>
      <dgm:spPr/>
    </dgm:pt>
    <dgm:pt modelId="{685C762A-5170-40C0-A11F-72943A63B724}" type="pres">
      <dgm:prSet presAssocID="{CDB8C265-809C-4291-B3A0-CBABCD1D5BA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7F1CBED-C9E0-4721-B366-F6F9717DEE1D}" srcId="{3013C911-E28F-49EB-A787-37C9914B3C32}" destId="{CDB8C265-809C-4291-B3A0-CBABCD1D5BA9}" srcOrd="2" destOrd="0" parTransId="{B6D4F329-7021-48F3-9EA8-61C8B802E480}" sibTransId="{29F788EC-64C2-4FC7-8944-66EEE6D449BC}"/>
    <dgm:cxn modelId="{EF72DA20-9DA9-4338-B9E0-7CB052DA5793}" type="presOf" srcId="{CDB8C265-809C-4291-B3A0-CBABCD1D5BA9}" destId="{84F30EA2-683E-4877-9B7E-8BCD210D4717}" srcOrd="1" destOrd="0" presId="urn:microsoft.com/office/officeart/2005/8/layout/list1"/>
    <dgm:cxn modelId="{F1E13BFF-BC6D-4FAD-A1DD-D0886F3EFA8D}" type="presOf" srcId="{D1CDA0CF-0F72-4815-89B1-4481B996703E}" destId="{8C7DA229-2340-4111-A35F-4122D7352118}" srcOrd="1" destOrd="0" presId="urn:microsoft.com/office/officeart/2005/8/layout/list1"/>
    <dgm:cxn modelId="{39714A6B-1470-45AF-AB2A-08CB598C2C43}" type="presOf" srcId="{2FC8015C-AC08-4CA7-9D9C-2F5A5C2E9FA1}" destId="{1B8C5B9A-49DC-4093-BBF1-09B1F65E9A5E}" srcOrd="1" destOrd="0" presId="urn:microsoft.com/office/officeart/2005/8/layout/list1"/>
    <dgm:cxn modelId="{7184BFC8-6184-44D8-88E7-2B323AA03EB8}" type="presOf" srcId="{2FC8015C-AC08-4CA7-9D9C-2F5A5C2E9FA1}" destId="{2F9F082B-FDD8-4D5E-99F7-F9A74C3E528A}" srcOrd="0" destOrd="0" presId="urn:microsoft.com/office/officeart/2005/8/layout/list1"/>
    <dgm:cxn modelId="{280A6F66-5291-41EF-A754-8A02AA66D680}" srcId="{3013C911-E28F-49EB-A787-37C9914B3C32}" destId="{2FC8015C-AC08-4CA7-9D9C-2F5A5C2E9FA1}" srcOrd="0" destOrd="0" parTransId="{402E4E30-6139-46C5-93E0-50CE7D43A8D1}" sibTransId="{185E153F-93F3-43B4-ADF4-D7B3355FA2B5}"/>
    <dgm:cxn modelId="{8E79E3CA-F605-4D22-8CD5-FB315752A800}" type="presOf" srcId="{CDB8C265-809C-4291-B3A0-CBABCD1D5BA9}" destId="{154600B3-72EC-4BFD-8725-CD85F02D6437}" srcOrd="0" destOrd="0" presId="urn:microsoft.com/office/officeart/2005/8/layout/list1"/>
    <dgm:cxn modelId="{2171BECE-9882-4975-96F0-A88D6A055925}" type="presOf" srcId="{D1CDA0CF-0F72-4815-89B1-4481B996703E}" destId="{D5D05B99-C263-4828-9EF8-7A6A84CCC346}" srcOrd="0" destOrd="0" presId="urn:microsoft.com/office/officeart/2005/8/layout/list1"/>
    <dgm:cxn modelId="{DF95B15D-B403-4C21-8673-5DA415D46E58}" type="presOf" srcId="{3013C911-E28F-49EB-A787-37C9914B3C32}" destId="{EDCE128D-0257-4E09-A37F-F2A33F667E2D}" srcOrd="0" destOrd="0" presId="urn:microsoft.com/office/officeart/2005/8/layout/list1"/>
    <dgm:cxn modelId="{1DA1BE69-BB3A-4314-A6C8-A989247CAA3B}" srcId="{3013C911-E28F-49EB-A787-37C9914B3C32}" destId="{D1CDA0CF-0F72-4815-89B1-4481B996703E}" srcOrd="1" destOrd="0" parTransId="{0FB6E39A-DC17-4F7B-B0C7-A7A712F8900F}" sibTransId="{C91D8498-0DFB-4B44-8070-947C0E4E3CD2}"/>
    <dgm:cxn modelId="{DA41A71E-3936-4D3D-9E77-9585BAED6DED}" type="presParOf" srcId="{EDCE128D-0257-4E09-A37F-F2A33F667E2D}" destId="{60399407-111D-48ED-B1BE-217659A2B6E4}" srcOrd="0" destOrd="0" presId="urn:microsoft.com/office/officeart/2005/8/layout/list1"/>
    <dgm:cxn modelId="{4F912787-3260-4767-94FD-7AF2B8BD2DD1}" type="presParOf" srcId="{60399407-111D-48ED-B1BE-217659A2B6E4}" destId="{2F9F082B-FDD8-4D5E-99F7-F9A74C3E528A}" srcOrd="0" destOrd="0" presId="urn:microsoft.com/office/officeart/2005/8/layout/list1"/>
    <dgm:cxn modelId="{8A631F59-F5F1-4D05-A0BB-AB3A7848ED2A}" type="presParOf" srcId="{60399407-111D-48ED-B1BE-217659A2B6E4}" destId="{1B8C5B9A-49DC-4093-BBF1-09B1F65E9A5E}" srcOrd="1" destOrd="0" presId="urn:microsoft.com/office/officeart/2005/8/layout/list1"/>
    <dgm:cxn modelId="{34B4710E-3707-418C-85D1-BE263BDD18FA}" type="presParOf" srcId="{EDCE128D-0257-4E09-A37F-F2A33F667E2D}" destId="{3D90A89B-83F2-409A-ABCF-B3D842AD0A7C}" srcOrd="1" destOrd="0" presId="urn:microsoft.com/office/officeart/2005/8/layout/list1"/>
    <dgm:cxn modelId="{39781ED6-CF4E-47F2-97A5-0D56F2B0A65F}" type="presParOf" srcId="{EDCE128D-0257-4E09-A37F-F2A33F667E2D}" destId="{34009F27-B122-41B8-A579-080BDDEE4201}" srcOrd="2" destOrd="0" presId="urn:microsoft.com/office/officeart/2005/8/layout/list1"/>
    <dgm:cxn modelId="{AAECCEB7-7F3F-4D5B-BA8F-6D2B1FF8D30B}" type="presParOf" srcId="{EDCE128D-0257-4E09-A37F-F2A33F667E2D}" destId="{80FE522E-0045-433F-9CDC-E3E6CA698995}" srcOrd="3" destOrd="0" presId="urn:microsoft.com/office/officeart/2005/8/layout/list1"/>
    <dgm:cxn modelId="{7814C5BD-1927-43A5-987B-F07B39648FE2}" type="presParOf" srcId="{EDCE128D-0257-4E09-A37F-F2A33F667E2D}" destId="{AD38121E-150B-4028-A650-C72CE1FC8DA3}" srcOrd="4" destOrd="0" presId="urn:microsoft.com/office/officeart/2005/8/layout/list1"/>
    <dgm:cxn modelId="{47F7FC50-FAF7-4558-AB40-A8CAE3B84F1F}" type="presParOf" srcId="{AD38121E-150B-4028-A650-C72CE1FC8DA3}" destId="{D5D05B99-C263-4828-9EF8-7A6A84CCC346}" srcOrd="0" destOrd="0" presId="urn:microsoft.com/office/officeart/2005/8/layout/list1"/>
    <dgm:cxn modelId="{047A2919-C811-4306-9B43-FDA6D8908DF9}" type="presParOf" srcId="{AD38121E-150B-4028-A650-C72CE1FC8DA3}" destId="{8C7DA229-2340-4111-A35F-4122D7352118}" srcOrd="1" destOrd="0" presId="urn:microsoft.com/office/officeart/2005/8/layout/list1"/>
    <dgm:cxn modelId="{28286C0D-37C8-4911-B4AF-A9C15CD9F7FB}" type="presParOf" srcId="{EDCE128D-0257-4E09-A37F-F2A33F667E2D}" destId="{6CE5110F-CFA0-4C89-884B-E6F210480116}" srcOrd="5" destOrd="0" presId="urn:microsoft.com/office/officeart/2005/8/layout/list1"/>
    <dgm:cxn modelId="{965C8CFF-1096-4613-A910-AD342C6131D4}" type="presParOf" srcId="{EDCE128D-0257-4E09-A37F-F2A33F667E2D}" destId="{50BE2747-FA14-4400-9451-AB5CA42030E7}" srcOrd="6" destOrd="0" presId="urn:microsoft.com/office/officeart/2005/8/layout/list1"/>
    <dgm:cxn modelId="{4F37CAB1-3C05-4DBB-86C9-B1E31C093A59}" type="presParOf" srcId="{EDCE128D-0257-4E09-A37F-F2A33F667E2D}" destId="{8C04DDF6-D08E-4C47-BD4E-E3C681916FF1}" srcOrd="7" destOrd="0" presId="urn:microsoft.com/office/officeart/2005/8/layout/list1"/>
    <dgm:cxn modelId="{40AED3AC-B2C2-4CBF-A58A-A5D478491F76}" type="presParOf" srcId="{EDCE128D-0257-4E09-A37F-F2A33F667E2D}" destId="{7CEE005E-B9D7-4E3E-BF2E-123C63198582}" srcOrd="8" destOrd="0" presId="urn:microsoft.com/office/officeart/2005/8/layout/list1"/>
    <dgm:cxn modelId="{E328EAD0-0744-4577-A3E2-C95D7E9107E3}" type="presParOf" srcId="{7CEE005E-B9D7-4E3E-BF2E-123C63198582}" destId="{154600B3-72EC-4BFD-8725-CD85F02D6437}" srcOrd="0" destOrd="0" presId="urn:microsoft.com/office/officeart/2005/8/layout/list1"/>
    <dgm:cxn modelId="{37638650-5C26-4318-9542-52088F293B7C}" type="presParOf" srcId="{7CEE005E-B9D7-4E3E-BF2E-123C63198582}" destId="{84F30EA2-683E-4877-9B7E-8BCD210D4717}" srcOrd="1" destOrd="0" presId="urn:microsoft.com/office/officeart/2005/8/layout/list1"/>
    <dgm:cxn modelId="{CAED4951-99B1-4E03-BAE9-B869A8E4DB71}" type="presParOf" srcId="{EDCE128D-0257-4E09-A37F-F2A33F667E2D}" destId="{7EB41956-6C7F-412B-9211-5728A5DE234E}" srcOrd="9" destOrd="0" presId="urn:microsoft.com/office/officeart/2005/8/layout/list1"/>
    <dgm:cxn modelId="{E2D55662-795A-4387-903A-1832348F65AC}" type="presParOf" srcId="{EDCE128D-0257-4E09-A37F-F2A33F667E2D}" destId="{685C762A-5170-40C0-A11F-72943A63B72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85287C-98FD-4D42-902E-1A6ED8AEDF29}" type="doc">
      <dgm:prSet loTypeId="urn:microsoft.com/office/officeart/2005/8/layout/radial6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0AFD8E-5E4A-49E0-BCF3-5FCFA86DD98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СВЯЗЬ ПОКОЛЕНИЙ</a:t>
          </a:r>
          <a:endParaRPr lang="ru-RU" b="1" dirty="0">
            <a:solidFill>
              <a:schemeClr val="tx1"/>
            </a:solidFill>
          </a:endParaRPr>
        </a:p>
      </dgm:t>
    </dgm:pt>
    <dgm:pt modelId="{EA2CD4CF-42E6-44A4-A811-E145FBC4C821}" type="parTrans" cxnId="{A72BF0BC-8C6F-44DA-8D4D-C66B3B0E20E1}">
      <dgm:prSet/>
      <dgm:spPr/>
      <dgm:t>
        <a:bodyPr/>
        <a:lstStyle/>
        <a:p>
          <a:endParaRPr lang="ru-RU"/>
        </a:p>
      </dgm:t>
    </dgm:pt>
    <dgm:pt modelId="{5F1F26E4-3401-4028-85BD-CEF21F3D6149}" type="sibTrans" cxnId="{A72BF0BC-8C6F-44DA-8D4D-C66B3B0E20E1}">
      <dgm:prSet/>
      <dgm:spPr/>
      <dgm:t>
        <a:bodyPr/>
        <a:lstStyle/>
        <a:p>
          <a:endParaRPr lang="ru-RU"/>
        </a:p>
      </dgm:t>
    </dgm:pt>
    <dgm:pt modelId="{B1E75AA2-1513-40E6-8AAA-B0A6C2888FCB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C00000"/>
              </a:solidFill>
            </a:rPr>
            <a:t>Поддержание связи с выпускниками колледжа и ОО, где они работают</a:t>
          </a:r>
          <a:endParaRPr lang="ru-RU" sz="1600" b="1" dirty="0">
            <a:solidFill>
              <a:srgbClr val="C00000"/>
            </a:solidFill>
          </a:endParaRPr>
        </a:p>
      </dgm:t>
    </dgm:pt>
    <dgm:pt modelId="{9A0DABB2-D3D3-4CBD-B5D0-6091C1B7C062}" type="parTrans" cxnId="{AAFAD6C0-6C48-4EB1-8471-D181AA3F7DFB}">
      <dgm:prSet/>
      <dgm:spPr/>
      <dgm:t>
        <a:bodyPr/>
        <a:lstStyle/>
        <a:p>
          <a:endParaRPr lang="ru-RU"/>
        </a:p>
      </dgm:t>
    </dgm:pt>
    <dgm:pt modelId="{E280F03C-D5EB-40DF-85C0-45DEB0A82B2A}" type="sibTrans" cxnId="{AAFAD6C0-6C48-4EB1-8471-D181AA3F7DFB}">
      <dgm:prSet/>
      <dgm:spPr/>
      <dgm:t>
        <a:bodyPr/>
        <a:lstStyle/>
        <a:p>
          <a:endParaRPr lang="ru-RU"/>
        </a:p>
      </dgm:t>
    </dgm:pt>
    <dgm:pt modelId="{BED52FA2-99CD-4B25-9F6F-0579C4F36B89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C00000"/>
              </a:solidFill>
            </a:rPr>
            <a:t>Регулярные встречи выпускников со студентами колледжа</a:t>
          </a:r>
          <a:endParaRPr lang="ru-RU" sz="1600" b="1" dirty="0">
            <a:solidFill>
              <a:srgbClr val="C00000"/>
            </a:solidFill>
          </a:endParaRPr>
        </a:p>
      </dgm:t>
    </dgm:pt>
    <dgm:pt modelId="{C5F2C7C7-78EA-4D2C-9524-D7044589F751}" type="parTrans" cxnId="{ED60ED70-5209-49E4-B4B4-4F4F6C273521}">
      <dgm:prSet/>
      <dgm:spPr/>
      <dgm:t>
        <a:bodyPr/>
        <a:lstStyle/>
        <a:p>
          <a:endParaRPr lang="ru-RU"/>
        </a:p>
      </dgm:t>
    </dgm:pt>
    <dgm:pt modelId="{719E92CF-6BB2-4BA7-979C-ADD94AEC5A47}" type="sibTrans" cxnId="{ED60ED70-5209-49E4-B4B4-4F4F6C273521}">
      <dgm:prSet/>
      <dgm:spPr/>
      <dgm:t>
        <a:bodyPr/>
        <a:lstStyle/>
        <a:p>
          <a:endParaRPr lang="ru-RU"/>
        </a:p>
      </dgm:t>
    </dgm:pt>
    <dgm:pt modelId="{380C683C-D899-4D66-B58D-D2DE2A3A5256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C00000"/>
              </a:solidFill>
            </a:rPr>
            <a:t>Изучение удовлетворенности работодателей уровнем подготовки выпускников</a:t>
          </a:r>
          <a:endParaRPr lang="ru-RU" sz="1600" b="1" dirty="0">
            <a:solidFill>
              <a:srgbClr val="C00000"/>
            </a:solidFill>
          </a:endParaRPr>
        </a:p>
      </dgm:t>
    </dgm:pt>
    <dgm:pt modelId="{8BA0D642-1BD3-4EB6-B033-F5C952B487A3}" type="parTrans" cxnId="{FDBD14C9-EE2B-42E8-96A3-21BE122F8D5A}">
      <dgm:prSet/>
      <dgm:spPr/>
      <dgm:t>
        <a:bodyPr/>
        <a:lstStyle/>
        <a:p>
          <a:endParaRPr lang="ru-RU"/>
        </a:p>
      </dgm:t>
    </dgm:pt>
    <dgm:pt modelId="{C4A36A4A-5D29-4192-9F3B-5AC4918F947C}" type="sibTrans" cxnId="{FDBD14C9-EE2B-42E8-96A3-21BE122F8D5A}">
      <dgm:prSet/>
      <dgm:spPr/>
      <dgm:t>
        <a:bodyPr/>
        <a:lstStyle/>
        <a:p>
          <a:endParaRPr lang="ru-RU"/>
        </a:p>
      </dgm:t>
    </dgm:pt>
    <dgm:pt modelId="{9BC1E4EA-93FC-4036-830E-4794FE7DEC86}" type="pres">
      <dgm:prSet presAssocID="{DB85287C-98FD-4D42-902E-1A6ED8AEDF2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1528F4-4FDD-4583-AB16-01B4B967285E}" type="pres">
      <dgm:prSet presAssocID="{320AFD8E-5E4A-49E0-BCF3-5FCFA86DD98A}" presName="centerShape" presStyleLbl="node0" presStyleIdx="0" presStyleCnt="1" custScaleX="96037" custScaleY="92467" custLinFactNeighborX="2404" custLinFactNeighborY="5565"/>
      <dgm:spPr/>
      <dgm:t>
        <a:bodyPr/>
        <a:lstStyle/>
        <a:p>
          <a:endParaRPr lang="ru-RU"/>
        </a:p>
      </dgm:t>
    </dgm:pt>
    <dgm:pt modelId="{89D461EA-F1EA-4CB3-BE9A-089D6157558E}" type="pres">
      <dgm:prSet presAssocID="{B1E75AA2-1513-40E6-8AAA-B0A6C2888FCB}" presName="node" presStyleLbl="node1" presStyleIdx="0" presStyleCnt="3" custScaleX="207768" custScaleY="186284" custRadScaleRad="106909" custRadScaleInc="41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20C451-2BAC-4EF6-B9EC-164FAADBA844}" type="pres">
      <dgm:prSet presAssocID="{B1E75AA2-1513-40E6-8AAA-B0A6C2888FCB}" presName="dummy" presStyleCnt="0"/>
      <dgm:spPr/>
    </dgm:pt>
    <dgm:pt modelId="{F77C2D4A-0636-497B-94D6-3E7AEF1CAB53}" type="pres">
      <dgm:prSet presAssocID="{E280F03C-D5EB-40DF-85C0-45DEB0A82B2A}" presName="sibTrans" presStyleLbl="sibTrans2D1" presStyleIdx="0" presStyleCnt="3" custScaleX="111726" custScaleY="99632"/>
      <dgm:spPr/>
      <dgm:t>
        <a:bodyPr/>
        <a:lstStyle/>
        <a:p>
          <a:endParaRPr lang="ru-RU"/>
        </a:p>
      </dgm:t>
    </dgm:pt>
    <dgm:pt modelId="{9FBF0FFE-503E-4746-B50C-C423C6696544}" type="pres">
      <dgm:prSet presAssocID="{BED52FA2-99CD-4B25-9F6F-0579C4F36B89}" presName="node" presStyleLbl="node1" presStyleIdx="1" presStyleCnt="3" custScaleX="181386" custScaleY="171604" custRadScaleRad="123535" custRadScaleInc="-204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E9B045-3E89-45BB-AE01-4C514F23C4BD}" type="pres">
      <dgm:prSet presAssocID="{BED52FA2-99CD-4B25-9F6F-0579C4F36B89}" presName="dummy" presStyleCnt="0"/>
      <dgm:spPr/>
    </dgm:pt>
    <dgm:pt modelId="{935F38B2-5D96-426E-9E33-184D6DFF94A4}" type="pres">
      <dgm:prSet presAssocID="{719E92CF-6BB2-4BA7-979C-ADD94AEC5A47}" presName="sibTrans" presStyleLbl="sibTrans2D1" presStyleIdx="1" presStyleCnt="3" custScaleY="82379"/>
      <dgm:spPr/>
      <dgm:t>
        <a:bodyPr/>
        <a:lstStyle/>
        <a:p>
          <a:endParaRPr lang="ru-RU"/>
        </a:p>
      </dgm:t>
    </dgm:pt>
    <dgm:pt modelId="{D578E2DC-B673-4E31-9073-2A7EB41F1732}" type="pres">
      <dgm:prSet presAssocID="{380C683C-D899-4D66-B58D-D2DE2A3A5256}" presName="node" presStyleLbl="node1" presStyleIdx="2" presStyleCnt="3" custScaleX="188434" custScaleY="171604" custRadScaleRad="107404" custRadScaleInc="21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4AECD6-537B-45AF-81CC-65D4DEAF95A3}" type="pres">
      <dgm:prSet presAssocID="{380C683C-D899-4D66-B58D-D2DE2A3A5256}" presName="dummy" presStyleCnt="0"/>
      <dgm:spPr/>
    </dgm:pt>
    <dgm:pt modelId="{FEF13F2F-AFEB-419C-9324-8B67A8C0ABEE}" type="pres">
      <dgm:prSet presAssocID="{C4A36A4A-5D29-4192-9F3B-5AC4918F947C}" presName="sibTrans" presStyleLbl="sibTrans2D1" presStyleIdx="2" presStyleCnt="3" custScaleX="108154"/>
      <dgm:spPr/>
      <dgm:t>
        <a:bodyPr/>
        <a:lstStyle/>
        <a:p>
          <a:endParaRPr lang="ru-RU"/>
        </a:p>
      </dgm:t>
    </dgm:pt>
  </dgm:ptLst>
  <dgm:cxnLst>
    <dgm:cxn modelId="{63C5FB02-BCB1-4ACF-8DEA-25C4A196CEE9}" type="presOf" srcId="{320AFD8E-5E4A-49E0-BCF3-5FCFA86DD98A}" destId="{811528F4-4FDD-4583-AB16-01B4B967285E}" srcOrd="0" destOrd="0" presId="urn:microsoft.com/office/officeart/2005/8/layout/radial6"/>
    <dgm:cxn modelId="{A9A1373E-7766-4B60-9542-571980539A73}" type="presOf" srcId="{719E92CF-6BB2-4BA7-979C-ADD94AEC5A47}" destId="{935F38B2-5D96-426E-9E33-184D6DFF94A4}" srcOrd="0" destOrd="0" presId="urn:microsoft.com/office/officeart/2005/8/layout/radial6"/>
    <dgm:cxn modelId="{FDBD14C9-EE2B-42E8-96A3-21BE122F8D5A}" srcId="{320AFD8E-5E4A-49E0-BCF3-5FCFA86DD98A}" destId="{380C683C-D899-4D66-B58D-D2DE2A3A5256}" srcOrd="2" destOrd="0" parTransId="{8BA0D642-1BD3-4EB6-B033-F5C952B487A3}" sibTransId="{C4A36A4A-5D29-4192-9F3B-5AC4918F947C}"/>
    <dgm:cxn modelId="{C52F3BE6-D97D-41B1-92EE-11D4B4968C29}" type="presOf" srcId="{BED52FA2-99CD-4B25-9F6F-0579C4F36B89}" destId="{9FBF0FFE-503E-4746-B50C-C423C6696544}" srcOrd="0" destOrd="0" presId="urn:microsoft.com/office/officeart/2005/8/layout/radial6"/>
    <dgm:cxn modelId="{A72BF0BC-8C6F-44DA-8D4D-C66B3B0E20E1}" srcId="{DB85287C-98FD-4D42-902E-1A6ED8AEDF29}" destId="{320AFD8E-5E4A-49E0-BCF3-5FCFA86DD98A}" srcOrd="0" destOrd="0" parTransId="{EA2CD4CF-42E6-44A4-A811-E145FBC4C821}" sibTransId="{5F1F26E4-3401-4028-85BD-CEF21F3D6149}"/>
    <dgm:cxn modelId="{5CF611B7-9C6A-4527-B876-7AF8A1C5DD30}" type="presOf" srcId="{B1E75AA2-1513-40E6-8AAA-B0A6C2888FCB}" destId="{89D461EA-F1EA-4CB3-BE9A-089D6157558E}" srcOrd="0" destOrd="0" presId="urn:microsoft.com/office/officeart/2005/8/layout/radial6"/>
    <dgm:cxn modelId="{8B63E132-CD8E-4C17-B04C-F9A50DF4B58E}" type="presOf" srcId="{DB85287C-98FD-4D42-902E-1A6ED8AEDF29}" destId="{9BC1E4EA-93FC-4036-830E-4794FE7DEC86}" srcOrd="0" destOrd="0" presId="urn:microsoft.com/office/officeart/2005/8/layout/radial6"/>
    <dgm:cxn modelId="{ED60ED70-5209-49E4-B4B4-4F4F6C273521}" srcId="{320AFD8E-5E4A-49E0-BCF3-5FCFA86DD98A}" destId="{BED52FA2-99CD-4B25-9F6F-0579C4F36B89}" srcOrd="1" destOrd="0" parTransId="{C5F2C7C7-78EA-4D2C-9524-D7044589F751}" sibTransId="{719E92CF-6BB2-4BA7-979C-ADD94AEC5A47}"/>
    <dgm:cxn modelId="{AAFAD6C0-6C48-4EB1-8471-D181AA3F7DFB}" srcId="{320AFD8E-5E4A-49E0-BCF3-5FCFA86DD98A}" destId="{B1E75AA2-1513-40E6-8AAA-B0A6C2888FCB}" srcOrd="0" destOrd="0" parTransId="{9A0DABB2-D3D3-4CBD-B5D0-6091C1B7C062}" sibTransId="{E280F03C-D5EB-40DF-85C0-45DEB0A82B2A}"/>
    <dgm:cxn modelId="{257D0583-DE2C-4E00-A13D-19EF7A2AD34A}" type="presOf" srcId="{C4A36A4A-5D29-4192-9F3B-5AC4918F947C}" destId="{FEF13F2F-AFEB-419C-9324-8B67A8C0ABEE}" srcOrd="0" destOrd="0" presId="urn:microsoft.com/office/officeart/2005/8/layout/radial6"/>
    <dgm:cxn modelId="{39CEEC21-C04D-4535-AF14-75DBE48DC23D}" type="presOf" srcId="{E280F03C-D5EB-40DF-85C0-45DEB0A82B2A}" destId="{F77C2D4A-0636-497B-94D6-3E7AEF1CAB53}" srcOrd="0" destOrd="0" presId="urn:microsoft.com/office/officeart/2005/8/layout/radial6"/>
    <dgm:cxn modelId="{506C5D21-26C8-4567-B941-9E5D73CD9FA7}" type="presOf" srcId="{380C683C-D899-4D66-B58D-D2DE2A3A5256}" destId="{D578E2DC-B673-4E31-9073-2A7EB41F1732}" srcOrd="0" destOrd="0" presId="urn:microsoft.com/office/officeart/2005/8/layout/radial6"/>
    <dgm:cxn modelId="{D585BB58-FBC9-4005-95F1-49B0E297BCF3}" type="presParOf" srcId="{9BC1E4EA-93FC-4036-830E-4794FE7DEC86}" destId="{811528F4-4FDD-4583-AB16-01B4B967285E}" srcOrd="0" destOrd="0" presId="urn:microsoft.com/office/officeart/2005/8/layout/radial6"/>
    <dgm:cxn modelId="{85A9294D-ED19-4C82-AF84-86D6302526FE}" type="presParOf" srcId="{9BC1E4EA-93FC-4036-830E-4794FE7DEC86}" destId="{89D461EA-F1EA-4CB3-BE9A-089D6157558E}" srcOrd="1" destOrd="0" presId="urn:microsoft.com/office/officeart/2005/8/layout/radial6"/>
    <dgm:cxn modelId="{72D9B8F7-63BA-4366-9E1F-2C3D3EF7BCFD}" type="presParOf" srcId="{9BC1E4EA-93FC-4036-830E-4794FE7DEC86}" destId="{F720C451-2BAC-4EF6-B9EC-164FAADBA844}" srcOrd="2" destOrd="0" presId="urn:microsoft.com/office/officeart/2005/8/layout/radial6"/>
    <dgm:cxn modelId="{7E617739-A201-45FC-8A70-DEFBD2E423F9}" type="presParOf" srcId="{9BC1E4EA-93FC-4036-830E-4794FE7DEC86}" destId="{F77C2D4A-0636-497B-94D6-3E7AEF1CAB53}" srcOrd="3" destOrd="0" presId="urn:microsoft.com/office/officeart/2005/8/layout/radial6"/>
    <dgm:cxn modelId="{F9B4F431-2EAF-402A-ABDD-BE71F7EA7FA4}" type="presParOf" srcId="{9BC1E4EA-93FC-4036-830E-4794FE7DEC86}" destId="{9FBF0FFE-503E-4746-B50C-C423C6696544}" srcOrd="4" destOrd="0" presId="urn:microsoft.com/office/officeart/2005/8/layout/radial6"/>
    <dgm:cxn modelId="{3E1FA162-954E-44E8-8D74-CE09E93C4C8B}" type="presParOf" srcId="{9BC1E4EA-93FC-4036-830E-4794FE7DEC86}" destId="{FAE9B045-3E89-45BB-AE01-4C514F23C4BD}" srcOrd="5" destOrd="0" presId="urn:microsoft.com/office/officeart/2005/8/layout/radial6"/>
    <dgm:cxn modelId="{5ADBA37A-B244-431D-A4CC-7008922E9F1F}" type="presParOf" srcId="{9BC1E4EA-93FC-4036-830E-4794FE7DEC86}" destId="{935F38B2-5D96-426E-9E33-184D6DFF94A4}" srcOrd="6" destOrd="0" presId="urn:microsoft.com/office/officeart/2005/8/layout/radial6"/>
    <dgm:cxn modelId="{FC8D0A5A-77DB-47C8-8056-8160C1C7E8C7}" type="presParOf" srcId="{9BC1E4EA-93FC-4036-830E-4794FE7DEC86}" destId="{D578E2DC-B673-4E31-9073-2A7EB41F1732}" srcOrd="7" destOrd="0" presId="urn:microsoft.com/office/officeart/2005/8/layout/radial6"/>
    <dgm:cxn modelId="{539E01E9-F8EE-491E-A781-05E65A828047}" type="presParOf" srcId="{9BC1E4EA-93FC-4036-830E-4794FE7DEC86}" destId="{5A4AECD6-537B-45AF-81CC-65D4DEAF95A3}" srcOrd="8" destOrd="0" presId="urn:microsoft.com/office/officeart/2005/8/layout/radial6"/>
    <dgm:cxn modelId="{271BA2E9-96BA-4FB8-9A44-8B1B7FA2ECCC}" type="presParOf" srcId="{9BC1E4EA-93FC-4036-830E-4794FE7DEC86}" destId="{FEF13F2F-AFEB-419C-9324-8B67A8C0ABEE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009F27-B122-41B8-A579-080BDDEE4201}">
      <dsp:nvSpPr>
        <dsp:cNvPr id="0" name=""/>
        <dsp:cNvSpPr/>
      </dsp:nvSpPr>
      <dsp:spPr>
        <a:xfrm>
          <a:off x="0" y="1070979"/>
          <a:ext cx="60960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8C5B9A-49DC-4093-BBF1-09B1F65E9A5E}">
      <dsp:nvSpPr>
        <dsp:cNvPr id="0" name=""/>
        <dsp:cNvSpPr/>
      </dsp:nvSpPr>
      <dsp:spPr>
        <a:xfrm>
          <a:off x="304800" y="790539"/>
          <a:ext cx="4267200" cy="560880"/>
        </a:xfrm>
        <a:prstGeom prst="roundRect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вовлечение в учебно-исследовательскую деятельность</a:t>
          </a:r>
          <a:endParaRPr lang="ru-RU" sz="1900" kern="1200" dirty="0"/>
        </a:p>
      </dsp:txBody>
      <dsp:txXfrm>
        <a:off x="304800" y="790539"/>
        <a:ext cx="4267200" cy="560880"/>
      </dsp:txXfrm>
    </dsp:sp>
    <dsp:sp modelId="{50BE2747-FA14-4400-9451-AB5CA42030E7}">
      <dsp:nvSpPr>
        <dsp:cNvPr id="0" name=""/>
        <dsp:cNvSpPr/>
      </dsp:nvSpPr>
      <dsp:spPr>
        <a:xfrm>
          <a:off x="0" y="1932820"/>
          <a:ext cx="60960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50000"/>
              <a:hueOff val="0"/>
              <a:satOff val="-21080"/>
              <a:lumOff val="318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7DA229-2340-4111-A35F-4122D7352118}">
      <dsp:nvSpPr>
        <dsp:cNvPr id="0" name=""/>
        <dsp:cNvSpPr/>
      </dsp:nvSpPr>
      <dsp:spPr>
        <a:xfrm>
          <a:off x="304800" y="1652379"/>
          <a:ext cx="4267200" cy="560880"/>
        </a:xfrm>
        <a:prstGeom prst="roundRect">
          <a:avLst/>
        </a:prstGeom>
        <a:solidFill>
          <a:schemeClr val="accent2">
            <a:shade val="50000"/>
            <a:hueOff val="0"/>
            <a:satOff val="-21688"/>
            <a:lumOff val="3518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формирование профессионально-значимых качеств и умений</a:t>
          </a:r>
          <a:endParaRPr lang="ru-RU" sz="1900" kern="1200" dirty="0"/>
        </a:p>
      </dsp:txBody>
      <dsp:txXfrm>
        <a:off x="304800" y="1652379"/>
        <a:ext cx="4267200" cy="560880"/>
      </dsp:txXfrm>
    </dsp:sp>
    <dsp:sp modelId="{685C762A-5170-40C0-A11F-72943A63B724}">
      <dsp:nvSpPr>
        <dsp:cNvPr id="0" name=""/>
        <dsp:cNvSpPr/>
      </dsp:nvSpPr>
      <dsp:spPr>
        <a:xfrm>
          <a:off x="0" y="2794660"/>
          <a:ext cx="60960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50000"/>
              <a:hueOff val="0"/>
              <a:satOff val="-21080"/>
              <a:lumOff val="318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F30EA2-683E-4877-9B7E-8BCD210D4717}">
      <dsp:nvSpPr>
        <dsp:cNvPr id="0" name=""/>
        <dsp:cNvSpPr/>
      </dsp:nvSpPr>
      <dsp:spPr>
        <a:xfrm>
          <a:off x="304800" y="2514219"/>
          <a:ext cx="4267200" cy="560880"/>
        </a:xfrm>
        <a:prstGeom prst="roundRect">
          <a:avLst/>
        </a:prstGeom>
        <a:solidFill>
          <a:schemeClr val="accent2">
            <a:shade val="50000"/>
            <a:hueOff val="0"/>
            <a:satOff val="-21688"/>
            <a:lumOff val="3518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увлечение личным примером</a:t>
          </a:r>
          <a:endParaRPr lang="ru-RU" sz="1900" kern="1200" dirty="0"/>
        </a:p>
      </dsp:txBody>
      <dsp:txXfrm>
        <a:off x="304800" y="2514219"/>
        <a:ext cx="4267200" cy="56088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F13F2F-AFEB-419C-9324-8B67A8C0ABEE}">
      <dsp:nvSpPr>
        <dsp:cNvPr id="0" name=""/>
        <dsp:cNvSpPr/>
      </dsp:nvSpPr>
      <dsp:spPr>
        <a:xfrm>
          <a:off x="1033538" y="909228"/>
          <a:ext cx="4553584" cy="4210278"/>
        </a:xfrm>
        <a:prstGeom prst="blockArc">
          <a:avLst>
            <a:gd name="adj1" fmla="val 9401583"/>
            <a:gd name="adj2" fmla="val 16591202"/>
            <a:gd name="adj3" fmla="val 4639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5F38B2-5D96-426E-9E33-184D6DFF94A4}">
      <dsp:nvSpPr>
        <dsp:cNvPr id="0" name=""/>
        <dsp:cNvSpPr/>
      </dsp:nvSpPr>
      <dsp:spPr>
        <a:xfrm>
          <a:off x="1371773" y="2103683"/>
          <a:ext cx="4361033" cy="3592575"/>
        </a:xfrm>
        <a:prstGeom prst="blockArc">
          <a:avLst>
            <a:gd name="adj1" fmla="val 116149"/>
            <a:gd name="adj2" fmla="val 10916149"/>
            <a:gd name="adj3" fmla="val 4478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77C2D4A-0636-497B-94D6-3E7AEF1CAB53}">
      <dsp:nvSpPr>
        <dsp:cNvPr id="0" name=""/>
        <dsp:cNvSpPr/>
      </dsp:nvSpPr>
      <dsp:spPr>
        <a:xfrm>
          <a:off x="1517789" y="904277"/>
          <a:ext cx="4703975" cy="4194784"/>
        </a:xfrm>
        <a:prstGeom prst="blockArc">
          <a:avLst>
            <a:gd name="adj1" fmla="val 15652767"/>
            <a:gd name="adj2" fmla="val 1689340"/>
            <a:gd name="adj3" fmla="val 4639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1528F4-4FDD-4583-AB16-01B4B967285E}">
      <dsp:nvSpPr>
        <dsp:cNvPr id="0" name=""/>
        <dsp:cNvSpPr/>
      </dsp:nvSpPr>
      <dsp:spPr>
        <a:xfrm>
          <a:off x="2648806" y="2360777"/>
          <a:ext cx="1860683" cy="179151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СВЯЗЬ ПОКОЛЕНИЙ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2648806" y="2360777"/>
        <a:ext cx="1860683" cy="1791515"/>
      </dsp:txXfrm>
    </dsp:sp>
    <dsp:sp modelId="{89D461EA-F1EA-4CB3-BE9A-089D6157558E}">
      <dsp:nvSpPr>
        <dsp:cNvPr id="0" name=""/>
        <dsp:cNvSpPr/>
      </dsp:nvSpPr>
      <dsp:spPr>
        <a:xfrm>
          <a:off x="2134924" y="-291863"/>
          <a:ext cx="2817802" cy="252643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C00000"/>
              </a:solidFill>
            </a:rPr>
            <a:t>Поддержание связи с выпускниками колледжа и ОО, где они работают</a:t>
          </a:r>
          <a:endParaRPr lang="ru-RU" sz="1600" b="1" kern="1200" dirty="0">
            <a:solidFill>
              <a:srgbClr val="C00000"/>
            </a:solidFill>
          </a:endParaRPr>
        </a:p>
      </dsp:txBody>
      <dsp:txXfrm>
        <a:off x="2134924" y="-291863"/>
        <a:ext cx="2817802" cy="2526431"/>
      </dsp:txXfrm>
    </dsp:sp>
    <dsp:sp modelId="{9FBF0FFE-503E-4746-B50C-C423C6696544}">
      <dsp:nvSpPr>
        <dsp:cNvPr id="0" name=""/>
        <dsp:cNvSpPr/>
      </dsp:nvSpPr>
      <dsp:spPr>
        <a:xfrm>
          <a:off x="4452764" y="2808311"/>
          <a:ext cx="2460003" cy="232733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C00000"/>
              </a:solidFill>
            </a:rPr>
            <a:t>Регулярные встречи выпускников со студентами колледжа</a:t>
          </a:r>
          <a:endParaRPr lang="ru-RU" sz="1600" b="1" kern="1200" dirty="0">
            <a:solidFill>
              <a:srgbClr val="C00000"/>
            </a:solidFill>
          </a:endParaRPr>
        </a:p>
      </dsp:txBody>
      <dsp:txXfrm>
        <a:off x="4452764" y="2808311"/>
        <a:ext cx="2460003" cy="2327337"/>
      </dsp:txXfrm>
    </dsp:sp>
    <dsp:sp modelId="{D578E2DC-B673-4E31-9073-2A7EB41F1732}">
      <dsp:nvSpPr>
        <dsp:cNvPr id="0" name=""/>
        <dsp:cNvSpPr/>
      </dsp:nvSpPr>
      <dsp:spPr>
        <a:xfrm>
          <a:off x="144019" y="2664293"/>
          <a:ext cx="2555590" cy="232733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C00000"/>
              </a:solidFill>
            </a:rPr>
            <a:t>Изучение удовлетворенности работодателей уровнем подготовки выпускников</a:t>
          </a:r>
          <a:endParaRPr lang="ru-RU" sz="1600" b="1" kern="1200" dirty="0">
            <a:solidFill>
              <a:srgbClr val="C00000"/>
            </a:solidFill>
          </a:endParaRPr>
        </a:p>
      </dsp:txBody>
      <dsp:txXfrm>
        <a:off x="144019" y="2664293"/>
        <a:ext cx="2555590" cy="23273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FB57BF-0B95-43AC-9D88-0BAAC27FA390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285A3-C5A6-4F40-9CB0-1D14B16F7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5E86A5-16AA-4E94-ABBE-2C2D930B2A11}" type="slidenum">
              <a:rPr lang="es-ES" altLang="en-US"/>
              <a:pPr/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B70CFA-F3F9-41C3-BD18-7D9F129E5F6D}" type="slidenum">
              <a:rPr lang="es-ES" altLang="en-US"/>
              <a:pPr/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646AB2-7FD8-41E7-A602-6307B91C553A}" type="slidenum">
              <a:rPr lang="es-ES" altLang="en-US"/>
              <a:pPr/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EA9B4A-7AC9-4E79-9343-EC76C837526A}" type="slidenum">
              <a:rPr lang="es-ES" altLang="en-US"/>
              <a:pPr/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E68135-A951-4140-B785-CAEA712D5AC0}" type="slidenum">
              <a:rPr lang="es-ES" altLang="en-US"/>
              <a:pPr/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0980A2-F9A4-4563-8C61-63ECE77E2ADD}" type="slidenum">
              <a:rPr lang="es-ES" altLang="en-US"/>
              <a:pPr/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C1A7B-B789-474E-975B-08382A191FC5}" type="slidenum">
              <a:rPr lang="es-ES" altLang="en-US"/>
              <a:pPr/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D87721-3DEB-407B-993B-584B8ED9C0A3}" type="slidenum">
              <a:rPr lang="es-ES" altLang="en-US"/>
              <a:pPr/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6FE591-12CD-4B97-B209-59116A0B60AA}" type="slidenum">
              <a:rPr lang="es-ES" altLang="en-US"/>
              <a:pPr/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32B88A-8DFA-4B1F-9EC4-C06F49BE7C7C}" type="slidenum">
              <a:rPr lang="es-ES" altLang="en-US"/>
              <a:pPr/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94BF15-A6AE-4DDA-8AB5-6CB0F11486B8}" type="slidenum">
              <a:rPr lang="es-ES" altLang="en-US"/>
              <a:pPr/>
              <a:t>‹#›</a:t>
            </a:fld>
            <a:endParaRPr lang="es-E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modificar el estilo de texto del patrón</a:t>
            </a:r>
          </a:p>
          <a:p>
            <a:pPr lvl="1"/>
            <a:r>
              <a:rPr lang="es-ES" altLang="en-US" smtClean="0"/>
              <a:t>Segundo nivel</a:t>
            </a:r>
          </a:p>
          <a:p>
            <a:pPr lvl="2"/>
            <a:r>
              <a:rPr lang="es-ES" altLang="en-US" smtClean="0"/>
              <a:t>Tercer nivel</a:t>
            </a:r>
          </a:p>
          <a:p>
            <a:pPr lvl="3"/>
            <a:r>
              <a:rPr lang="es-ES" altLang="en-US" smtClean="0"/>
              <a:t>Cuarto nivel</a:t>
            </a:r>
          </a:p>
          <a:p>
            <a:pPr lvl="4"/>
            <a:r>
              <a:rPr lang="es-ES" alt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6A265EF5-396E-4D79-ABFD-350AD10F24B8}" type="slidenum">
              <a:rPr lang="es-ES" altLang="en-US"/>
              <a:pPr/>
              <a:t>‹#›</a:t>
            </a:fld>
            <a:endParaRPr lang="es-E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467544" y="260648"/>
            <a:ext cx="8316094" cy="3339752"/>
          </a:xfrm>
        </p:spPr>
        <p:txBody>
          <a:bodyPr/>
          <a:lstStyle/>
          <a:p>
            <a:pPr algn="r" eaLnBrk="1" hangingPunct="1"/>
            <a:r>
              <a:rPr lang="ru-RU" sz="3400" b="1" dirty="0" smtClean="0">
                <a:solidFill>
                  <a:schemeClr val="tx1"/>
                </a:solidFill>
              </a:rPr>
              <a:t>Создание педагогических условий для профессионального развития будущих мастеров производственного обучения </a:t>
            </a:r>
            <a:br>
              <a:rPr lang="ru-RU" sz="3400" b="1" dirty="0" smtClean="0">
                <a:solidFill>
                  <a:schemeClr val="tx1"/>
                </a:solidFill>
              </a:rPr>
            </a:br>
            <a:r>
              <a:rPr lang="ru-RU" sz="3400" b="1" dirty="0" smtClean="0">
                <a:solidFill>
                  <a:schemeClr val="tx1"/>
                </a:solidFill>
              </a:rPr>
              <a:t>в ГБПОУ «ДППК»</a:t>
            </a:r>
            <a:endParaRPr lang="es-ES" altLang="en-US" sz="3400" b="1" dirty="0" smtClean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95936" y="5301208"/>
            <a:ext cx="49320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 </a:t>
            </a:r>
            <a:r>
              <a:rPr lang="ru-RU" sz="2000" b="1" dirty="0" smtClean="0">
                <a:solidFill>
                  <a:schemeClr val="bg1">
                    <a:lumMod val="85000"/>
                  </a:schemeClr>
                </a:solidFill>
              </a:rPr>
              <a:t>Секционное заседание № 7 «Эффективные и актуальные методики и технологии обучения в профессиональном образовании»</a:t>
            </a:r>
            <a:endParaRPr lang="ru-RU" sz="20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3356992"/>
            <a:ext cx="439248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en-US" sz="20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Пятигорец</a:t>
            </a:r>
            <a:r>
              <a:rPr lang="ru-RU" altLang="en-US" sz="2000" b="1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Елена Анатольевна,</a:t>
            </a:r>
          </a:p>
          <a:p>
            <a:pPr eaLnBrk="1" hangingPunct="1"/>
            <a:r>
              <a:rPr lang="ru-RU" altLang="en-US" b="1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преподаватель ГБПОУ «Донецкий профессионально-педагогический колледж»</a:t>
            </a:r>
            <a:endParaRPr lang="ru-RU" altLang="en-US" b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132856"/>
            <a:ext cx="8229600" cy="424847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К.Д. Ушинский писал: «В воспитании все должно основываться на личности воспитателя, потому что воспитательная сила изливается только из живого источника человеческой личности. … Только личность может действовать на развитие и определение личности, только характером можно образовать характер».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9B4A-7AC9-4E79-9343-EC76C837526A}" type="slidenum">
              <a:rPr lang="es-ES" altLang="en-US" smtClean="0"/>
              <a:pPr/>
              <a:t>10</a:t>
            </a:fld>
            <a:endParaRPr lang="es-ES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2123728" y="263691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92D050"/>
                </a:solidFill>
              </a:rPr>
              <a:t>ГБПОУ «Донецкий профессионально-педагогический колледж»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916832"/>
            <a:ext cx="8568952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В колледже создаются условия для содействия профессионализации студентов</a:t>
            </a:r>
          </a:p>
          <a:p>
            <a:pPr marL="0" indent="0" algn="ctr">
              <a:buNone/>
            </a:pPr>
            <a:r>
              <a:rPr lang="ru-RU" sz="2200" b="1" dirty="0" smtClean="0">
                <a:solidFill>
                  <a:srgbClr val="C00000"/>
                </a:solidFill>
              </a:rPr>
              <a:t>РАБОТА ВЕДЕТСЯ ПО НАПРАВЛЕНИЯМ:</a:t>
            </a:r>
            <a:endParaRPr lang="ru-RU" sz="2200" b="1" dirty="0">
              <a:solidFill>
                <a:srgbClr val="C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9B4A-7AC9-4E79-9343-EC76C837526A}" type="slidenum">
              <a:rPr lang="es-ES" altLang="en-US" smtClean="0"/>
              <a:pPr/>
              <a:t>11</a:t>
            </a:fld>
            <a:endParaRPr lang="es-ES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5760"/>
            <a:ext cx="8496944" cy="1143000"/>
          </a:xfrm>
        </p:spPr>
        <p:txBody>
          <a:bodyPr/>
          <a:lstStyle/>
          <a:p>
            <a:r>
              <a:rPr lang="ru-RU" sz="3100" b="1" dirty="0" smtClean="0">
                <a:solidFill>
                  <a:srgbClr val="92D050"/>
                </a:solidFill>
              </a:rPr>
              <a:t>Учебно-исследовательская деятельность студентов ГБПОУ «ДППК»</a:t>
            </a:r>
            <a:endParaRPr lang="ru-RU" sz="3100" b="1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27373"/>
            <a:ext cx="8229600" cy="4525963"/>
          </a:xfrm>
        </p:spPr>
        <p:txBody>
          <a:bodyPr/>
          <a:lstStyle/>
          <a:p>
            <a:r>
              <a:rPr lang="ru-RU" sz="2400" dirty="0" smtClean="0"/>
              <a:t>Республиканская студенческая научно-практическая конференция «Ступени роста: от студенческого творчества к профессиональному мастерству»</a:t>
            </a:r>
          </a:p>
          <a:p>
            <a:r>
              <a:rPr lang="ru-RU" sz="2400" dirty="0" smtClean="0"/>
              <a:t>21-я научно-практическая конференция на тему «Формирование и развитие социально-личностных компетенций будущих мастеров производственного обучения»</a:t>
            </a:r>
          </a:p>
          <a:p>
            <a:r>
              <a:rPr lang="ru-RU" sz="2400" dirty="0" smtClean="0"/>
              <a:t>студенческое научное сообщество колледжа «ГРАНИ»</a:t>
            </a:r>
          </a:p>
          <a:p>
            <a:r>
              <a:rPr lang="ru-RU" sz="2400" dirty="0" smtClean="0"/>
              <a:t>семинары, заседания круглых столов, педагогические чтениях и др. (в колледже, иных ОО, участие онлайн)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9B4A-7AC9-4E79-9343-EC76C837526A}" type="slidenum">
              <a:rPr lang="es-ES" altLang="en-US" smtClean="0"/>
              <a:pPr/>
              <a:t>12</a:t>
            </a:fld>
            <a:endParaRPr lang="es-ES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880" y="188640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92D050"/>
                </a:solidFill>
              </a:rPr>
              <a:t>Формирование профессионально-значимых качеств и умений</a:t>
            </a:r>
            <a:endParaRPr lang="ru-RU" sz="3200" b="1" dirty="0">
              <a:solidFill>
                <a:srgbClr val="92D050"/>
              </a:solidFill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67544" y="1927373"/>
            <a:ext cx="8229600" cy="4525963"/>
          </a:xfrm>
        </p:spPr>
        <p:txBody>
          <a:bodyPr/>
          <a:lstStyle/>
          <a:p>
            <a:r>
              <a:rPr lang="ru-RU" sz="3100" dirty="0" smtClean="0"/>
              <a:t>привлечение студентов для оказания помощи классным руководителям младших курсов в подготовке и проведении воспитательных часов;</a:t>
            </a:r>
          </a:p>
          <a:p>
            <a:r>
              <a:rPr lang="ru-RU" sz="3100" dirty="0" smtClean="0"/>
              <a:t>постепенное включение всех студентов в преподавание общепрофессиональных дисциплин (</a:t>
            </a:r>
            <a:r>
              <a:rPr lang="ru-RU" sz="3100" dirty="0" err="1" smtClean="0"/>
              <a:t>дублерство</a:t>
            </a:r>
            <a:r>
              <a:rPr lang="ru-RU" sz="3100" dirty="0" smtClean="0"/>
              <a:t>);</a:t>
            </a:r>
          </a:p>
          <a:p>
            <a:r>
              <a:rPr lang="ru-RU" sz="3100" dirty="0" smtClean="0"/>
              <a:t>включение студентов в методическую деятельность.</a:t>
            </a:r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9B4A-7AC9-4E79-9343-EC76C837526A}" type="slidenum">
              <a:rPr lang="es-ES" altLang="en-US" smtClean="0"/>
              <a:pPr/>
              <a:t>13</a:t>
            </a:fld>
            <a:endParaRPr lang="es-E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880" y="188640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92D050"/>
                </a:solidFill>
              </a:rPr>
              <a:t>Формирование профессионально-значимых качеств и умений</a:t>
            </a:r>
            <a:endParaRPr lang="ru-RU" sz="3200" b="1" dirty="0">
              <a:solidFill>
                <a:srgbClr val="92D050"/>
              </a:solidFill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67544" y="1844825"/>
            <a:ext cx="8229600" cy="432048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/>
              <a:t>ДУБЛЕРСТВО</a:t>
            </a:r>
            <a:endParaRPr lang="ru-RU" sz="2800" b="1" dirty="0"/>
          </a:p>
        </p:txBody>
      </p:sp>
      <p:sp>
        <p:nvSpPr>
          <p:cNvPr id="4" name="Овал 3"/>
          <p:cNvSpPr/>
          <p:nvPr/>
        </p:nvSpPr>
        <p:spPr>
          <a:xfrm>
            <a:off x="683568" y="2564904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1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2420888"/>
            <a:ext cx="691276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Изложение готового материала, подготовленного преподавателем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83568" y="3645024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2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63688" y="3429000"/>
            <a:ext cx="6912768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tx1"/>
                </a:solidFill>
              </a:rPr>
              <a:t>Самостоятельная подготовка лекционного материала по источникам, подобранным преподавателем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83568" y="4725144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3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91680" y="4519136"/>
            <a:ext cx="691276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tx1"/>
                </a:solidFill>
              </a:rPr>
              <a:t>Самостоятельный поиск необходимых источников и подготовка необходимого дидактического материала (конспект лекции, презентация и т.д.)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83568" y="5733256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4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691680" y="5661248"/>
            <a:ext cx="691276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tx1"/>
                </a:solidFill>
              </a:rPr>
              <a:t>Разработка и применение оценочного инструментария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6876256" y="6193110"/>
            <a:ext cx="2133600" cy="476250"/>
          </a:xfrm>
        </p:spPr>
        <p:txBody>
          <a:bodyPr/>
          <a:lstStyle/>
          <a:p>
            <a:fld id="{66EA9B4A-7AC9-4E79-9343-EC76C837526A}" type="slidenum">
              <a:rPr lang="es-ES" altLang="en-US" smtClean="0"/>
              <a:pPr/>
              <a:t>14</a:t>
            </a:fld>
            <a:endParaRPr lang="es-ES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671" y="4625752"/>
            <a:ext cx="297633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4509120"/>
            <a:ext cx="3131840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1659" y="2420888"/>
            <a:ext cx="307234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76872"/>
            <a:ext cx="3275856" cy="2456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79637" y="0"/>
            <a:ext cx="3264363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9B4A-7AC9-4E79-9343-EC76C837526A}" type="slidenum">
              <a:rPr lang="es-ES" altLang="en-US" smtClean="0"/>
              <a:pPr/>
              <a:t>15</a:t>
            </a:fld>
            <a:endParaRPr lang="es-ES" alt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0"/>
            <a:ext cx="3240360" cy="243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" y="0"/>
            <a:ext cx="3347863" cy="2510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75856" y="2348880"/>
            <a:ext cx="316835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4511352"/>
            <a:ext cx="3128864" cy="234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645024"/>
            <a:ext cx="4283968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9B4A-7AC9-4E79-9343-EC76C837526A}" type="slidenum">
              <a:rPr lang="es-ES" altLang="en-US" smtClean="0"/>
              <a:pPr/>
              <a:t>16</a:t>
            </a:fld>
            <a:endParaRPr lang="es-ES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60032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 l="11853"/>
          <a:stretch>
            <a:fillRect/>
          </a:stretch>
        </p:blipFill>
        <p:spPr bwMode="auto">
          <a:xfrm>
            <a:off x="4860032" y="0"/>
            <a:ext cx="4283968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 r="6090"/>
          <a:stretch>
            <a:fillRect/>
          </a:stretch>
        </p:blipFill>
        <p:spPr bwMode="auto">
          <a:xfrm>
            <a:off x="0" y="3645025"/>
            <a:ext cx="5364088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868958"/>
          </a:xfrm>
        </p:spPr>
        <p:txBody>
          <a:bodyPr/>
          <a:lstStyle/>
          <a:p>
            <a:r>
              <a:rPr lang="ru-RU" sz="3200" b="1" dirty="0" smtClean="0">
                <a:solidFill>
                  <a:srgbClr val="92D050"/>
                </a:solidFill>
              </a:rPr>
              <a:t>Личный пример педагогов колледжа</a:t>
            </a:r>
            <a:endParaRPr lang="ru-RU" sz="3200" b="1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55365"/>
            <a:ext cx="8352928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Педагоги колледжа постоянно работают над повышением своего профессионального мастерства</a:t>
            </a:r>
          </a:p>
          <a:p>
            <a:r>
              <a:rPr lang="ru-RU" sz="2200" dirty="0" smtClean="0"/>
              <a:t>самообразование;</a:t>
            </a:r>
          </a:p>
          <a:p>
            <a:r>
              <a:rPr lang="ru-RU" sz="2200" dirty="0" smtClean="0"/>
              <a:t>повышение квалификации в учреждениях непрерывного (дополнительного) образования;</a:t>
            </a:r>
          </a:p>
          <a:p>
            <a:r>
              <a:rPr lang="ru-RU" sz="2200" dirty="0" smtClean="0"/>
              <a:t>участие в научных, методических мероприятиях (семинарах, конференциях, практикумах, как в очной форме, так и онлайн);</a:t>
            </a:r>
          </a:p>
          <a:p>
            <a:r>
              <a:rPr lang="ru-RU" sz="2200" dirty="0" smtClean="0"/>
              <a:t>участие конкурсах педагогического мастерства;</a:t>
            </a:r>
          </a:p>
          <a:p>
            <a:r>
              <a:rPr lang="ru-RU" sz="2200" dirty="0" smtClean="0"/>
              <a:t>изучение современных производств и технологических процессов, стажировки на производстве; </a:t>
            </a:r>
          </a:p>
          <a:p>
            <a:r>
              <a:rPr lang="ru-RU" sz="2200" dirty="0" smtClean="0"/>
              <a:t>и др. </a:t>
            </a: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9B4A-7AC9-4E79-9343-EC76C837526A}" type="slidenum">
              <a:rPr lang="es-ES" altLang="en-US" smtClean="0"/>
              <a:pPr/>
              <a:t>17</a:t>
            </a:fld>
            <a:endParaRPr lang="es-ES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3203847" cy="2248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204863"/>
            <a:ext cx="2016224" cy="2814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9B4A-7AC9-4E79-9343-EC76C837526A}" type="slidenum">
              <a:rPr lang="es-ES" altLang="en-US" smtClean="0"/>
              <a:pPr/>
              <a:t>18</a:t>
            </a:fld>
            <a:endParaRPr lang="es-ES" alt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6909" y="1988840"/>
            <a:ext cx="3957091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3933056"/>
            <a:ext cx="2096034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94071" y="0"/>
            <a:ext cx="3246081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-1"/>
            <a:ext cx="3203847" cy="2290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8321" y="4409728"/>
            <a:ext cx="3425679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2053880"/>
            <a:ext cx="3347864" cy="239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4293096"/>
            <a:ext cx="3588062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9B4A-7AC9-4E79-9343-EC76C837526A}" type="slidenum">
              <a:rPr lang="es-ES" altLang="en-US" smtClean="0"/>
              <a:pPr/>
              <a:t>19</a:t>
            </a:fld>
            <a:endParaRPr lang="es-ES" altLang="en-US"/>
          </a:p>
        </p:txBody>
      </p:sp>
      <p:graphicFrame>
        <p:nvGraphicFramePr>
          <p:cNvPr id="5" name="Схема 4"/>
          <p:cNvGraphicFramePr/>
          <p:nvPr/>
        </p:nvGraphicFramePr>
        <p:xfrm>
          <a:off x="1187624" y="692696"/>
          <a:ext cx="6912768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76872"/>
            <a:ext cx="3887416" cy="3888432"/>
          </a:xfrm>
        </p:spPr>
        <p:txBody>
          <a:bodyPr/>
          <a:lstStyle/>
          <a:p>
            <a:pPr marL="185738" indent="0" algn="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Если вы удачно выберете труд и вложите в него всю свою душу, </a:t>
            </a:r>
            <a:endParaRPr lang="ru-RU" dirty="0" smtClean="0">
              <a:solidFill>
                <a:srgbClr val="C00000"/>
              </a:solidFill>
            </a:endParaRPr>
          </a:p>
          <a:p>
            <a:pPr marL="185738" indent="0" algn="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то счастье само вас отыщет.</a:t>
            </a:r>
            <a:endParaRPr lang="ru-RU" dirty="0" smtClean="0">
              <a:solidFill>
                <a:srgbClr val="C00000"/>
              </a:solidFill>
            </a:endParaRPr>
          </a:p>
          <a:p>
            <a:pPr marL="185738" indent="0" algn="r">
              <a:buNone/>
            </a:pPr>
            <a:endParaRPr lang="ru-RU" sz="2400" i="1" dirty="0" smtClean="0">
              <a:solidFill>
                <a:srgbClr val="C00000"/>
              </a:solidFill>
            </a:endParaRPr>
          </a:p>
          <a:p>
            <a:pPr marL="185738" indent="0" algn="r">
              <a:buNone/>
            </a:pPr>
            <a:r>
              <a:rPr lang="ru-RU" sz="2400" i="1" dirty="0" smtClean="0">
                <a:solidFill>
                  <a:srgbClr val="C00000"/>
                </a:solidFill>
              </a:rPr>
              <a:t>К.Д. Ушинский</a:t>
            </a:r>
            <a:endParaRPr lang="ru-RU" sz="24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90367"/>
            <a:ext cx="4716016" cy="626296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9B4A-7AC9-4E79-9343-EC76C837526A}" type="slidenum">
              <a:rPr lang="es-ES" altLang="en-US" smtClean="0"/>
              <a:pPr/>
              <a:t>2</a:t>
            </a:fld>
            <a:endParaRPr lang="es-E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4525963"/>
          </a:xfrm>
        </p:spPr>
        <p:txBody>
          <a:bodyPr/>
          <a:lstStyle/>
          <a:p>
            <a:pPr marL="185738" indent="0">
              <a:buNone/>
            </a:pPr>
            <a:r>
              <a:rPr lang="ru-RU" sz="2900" dirty="0" smtClean="0"/>
              <a:t>Мастер производственного обучения для студентов – это, прежде всего, представитель избранной профессии/специальности, образец для подражания, и важнейшим требованием к мастеру как к учителю профессии является его профессионализм. </a:t>
            </a:r>
            <a:r>
              <a:rPr lang="ru-RU" sz="2900" dirty="0" smtClean="0">
                <a:solidFill>
                  <a:srgbClr val="C00000"/>
                </a:solidFill>
              </a:rPr>
              <a:t>Влияние мастера только тогда будет эффективным, когда обучающиеся будут чувствовать, что их учит настоящий профессионал своего дела.</a:t>
            </a:r>
            <a:endParaRPr lang="ru-RU" sz="2900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9B4A-7AC9-4E79-9343-EC76C837526A}" type="slidenum">
              <a:rPr lang="es-ES" altLang="en-US" smtClean="0"/>
              <a:pPr/>
              <a:t>20</a:t>
            </a:fld>
            <a:endParaRPr lang="es-ES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286000"/>
            <a:ext cx="8229600" cy="150304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Благодарю за внимание!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en-US" sz="3200" dirty="0" smtClean="0"/>
              <a:t> pedagogika.dppk@gmail.com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9B4A-7AC9-4E79-9343-EC76C837526A}" type="slidenum">
              <a:rPr lang="es-ES" altLang="en-US" smtClean="0"/>
              <a:pPr/>
              <a:t>21</a:t>
            </a:fld>
            <a:endParaRPr lang="es-ES" altLang="en-US" dirty="0"/>
          </a:p>
        </p:txBody>
      </p:sp>
      <p:pic>
        <p:nvPicPr>
          <p:cNvPr id="7" name="Рисунок 6" descr="C:\Users\Елена\Pictures\Эмблема ПО.png"/>
          <p:cNvPicPr/>
          <p:nvPr/>
        </p:nvPicPr>
        <p:blipFill>
          <a:blip r:embed="rId2" cstate="print"/>
          <a:srcRect l="2269" t="1959" r="2157"/>
          <a:stretch>
            <a:fillRect/>
          </a:stretch>
        </p:blipFill>
        <p:spPr bwMode="auto">
          <a:xfrm>
            <a:off x="2915816" y="3861048"/>
            <a:ext cx="3456384" cy="259228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188640"/>
            <a:ext cx="8229600" cy="1224136"/>
          </a:xfrm>
        </p:spPr>
        <p:txBody>
          <a:bodyPr/>
          <a:lstStyle/>
          <a:p>
            <a:pPr eaLnBrk="1" hangingPunct="1"/>
            <a:r>
              <a:rPr lang="ru-RU" altLang="en-US" dirty="0" smtClean="0">
                <a:solidFill>
                  <a:schemeClr val="tx1"/>
                </a:solidFill>
              </a:rPr>
              <a:t>Педагогические  идеи </a:t>
            </a:r>
            <a:br>
              <a:rPr lang="ru-RU" altLang="en-US" dirty="0" smtClean="0">
                <a:solidFill>
                  <a:schemeClr val="tx1"/>
                </a:solidFill>
              </a:rPr>
            </a:br>
            <a:r>
              <a:rPr lang="ru-RU" altLang="en-US" dirty="0" smtClean="0">
                <a:solidFill>
                  <a:schemeClr val="tx1"/>
                </a:solidFill>
              </a:rPr>
              <a:t>К.Д. Ушинского 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pPr marL="0" indent="712788" eaLnBrk="1" hangingPunct="1">
              <a:buNone/>
            </a:pPr>
            <a:r>
              <a:rPr lang="ru-RU" dirty="0" smtClean="0"/>
              <a:t>Константин Дмитриевич Ушинский - один из тех педагогов, которые в науке опередили свое время, он автор педагогической теории, которая актуальна и значима и в наши дни. </a:t>
            </a:r>
          </a:p>
          <a:p>
            <a:pPr marL="0" indent="712788" eaLnBrk="1" hangingPunct="1">
              <a:buNone/>
            </a:pPr>
            <a:r>
              <a:rPr lang="ru-RU" dirty="0" smtClean="0"/>
              <a:t>В его работах раскрывается суть и значение развивающего обучения, которое формирует гармоничную личность, «совершенного человека».</a:t>
            </a:r>
            <a:endParaRPr lang="en-US" altLang="en-US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9B4A-7AC9-4E79-9343-EC76C837526A}" type="slidenum">
              <a:rPr lang="es-ES" altLang="en-US" smtClean="0"/>
              <a:pPr/>
              <a:t>3</a:t>
            </a:fld>
            <a:endParaRPr lang="es-E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188640"/>
            <a:ext cx="8229600" cy="1224136"/>
          </a:xfrm>
        </p:spPr>
        <p:txBody>
          <a:bodyPr/>
          <a:lstStyle/>
          <a:p>
            <a:pPr eaLnBrk="1" hangingPunct="1"/>
            <a:r>
              <a:rPr lang="ru-RU" altLang="en-US" dirty="0" smtClean="0">
                <a:solidFill>
                  <a:schemeClr val="tx1"/>
                </a:solidFill>
              </a:rPr>
              <a:t>Педагогические  идеи </a:t>
            </a:r>
            <a:br>
              <a:rPr lang="ru-RU" altLang="en-US" dirty="0" smtClean="0">
                <a:solidFill>
                  <a:schemeClr val="tx1"/>
                </a:solidFill>
              </a:rPr>
            </a:br>
            <a:r>
              <a:rPr lang="ru-RU" altLang="en-US" dirty="0" smtClean="0">
                <a:solidFill>
                  <a:schemeClr val="tx1"/>
                </a:solidFill>
              </a:rPr>
              <a:t>К.Д. Ушинского 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999804"/>
            <a:ext cx="8640960" cy="4381524"/>
          </a:xfrm>
        </p:spPr>
        <p:txBody>
          <a:bodyPr/>
          <a:lstStyle/>
          <a:p>
            <a:pPr marL="0" indent="712788" eaLnBrk="1" hangingPunct="1">
              <a:buNone/>
            </a:pPr>
            <a:r>
              <a:rPr lang="ru-RU" sz="3000" dirty="0" smtClean="0"/>
              <a:t>Вопрос о том, чем же является педагогика наукой или искусством  К.Д. Ушинский поднимает в ряде своих работ. </a:t>
            </a:r>
          </a:p>
          <a:p>
            <a:pPr marL="0" indent="712788" eaLnBrk="1" hangingPunct="1">
              <a:buNone/>
            </a:pPr>
            <a:r>
              <a:rPr lang="ru-RU" sz="3000" dirty="0" smtClean="0"/>
              <a:t>Его подход к педагогике отражает утверждение, что педагогика - не наука, но искусство, причем «высшее из искусств», потому что она призвана усовершенствовать самое сложное - природу человека, «его душу и тело».</a:t>
            </a:r>
            <a:endParaRPr lang="en-US" altLang="en-US" sz="30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9B4A-7AC9-4E79-9343-EC76C837526A}" type="slidenum">
              <a:rPr lang="es-ES" altLang="en-US" smtClean="0"/>
              <a:pPr/>
              <a:t>4</a:t>
            </a:fld>
            <a:endParaRPr lang="es-E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188640"/>
            <a:ext cx="8229600" cy="1224136"/>
          </a:xfrm>
        </p:spPr>
        <p:txBody>
          <a:bodyPr/>
          <a:lstStyle/>
          <a:p>
            <a:pPr eaLnBrk="1" hangingPunct="1"/>
            <a:r>
              <a:rPr lang="ru-RU" altLang="en-US" dirty="0" smtClean="0">
                <a:solidFill>
                  <a:schemeClr val="tx1"/>
                </a:solidFill>
              </a:rPr>
              <a:t>Педагогические  идеи </a:t>
            </a:r>
            <a:br>
              <a:rPr lang="ru-RU" altLang="en-US" dirty="0" smtClean="0">
                <a:solidFill>
                  <a:schemeClr val="tx1"/>
                </a:solidFill>
              </a:rPr>
            </a:br>
            <a:r>
              <a:rPr lang="ru-RU" altLang="en-US" dirty="0" smtClean="0">
                <a:solidFill>
                  <a:schemeClr val="tx1"/>
                </a:solidFill>
              </a:rPr>
              <a:t>К.Д. Ушинского 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844824"/>
            <a:ext cx="8640960" cy="4752528"/>
          </a:xfrm>
        </p:spPr>
        <p:txBody>
          <a:bodyPr/>
          <a:lstStyle/>
          <a:p>
            <a:pPr marL="0" indent="712788" eaLnBrk="1" hangingPunct="1">
              <a:buNone/>
            </a:pPr>
            <a:r>
              <a:rPr lang="ru-RU" sz="3000" dirty="0" smtClean="0"/>
              <a:t>Нельзя ограничиться изучением педагогических рекомендаций, так же как и знаниями, вынесенными только из опыта, так как «одна педагогическая практика без теории - то же, что знахарство в медицине».</a:t>
            </a:r>
          </a:p>
          <a:p>
            <a:pPr marL="0" indent="712788" eaLnBrk="1" hangingPunct="1">
              <a:buNone/>
            </a:pPr>
            <a:r>
              <a:rPr lang="ru-RU" sz="3000" dirty="0" smtClean="0"/>
              <a:t>Только знания основ наук о человеке недостаточно для достижения успеха в воспитании, </a:t>
            </a:r>
            <a:r>
              <a:rPr lang="ru-RU" sz="3000" dirty="0" smtClean="0">
                <a:solidFill>
                  <a:srgbClr val="C00000"/>
                </a:solidFill>
              </a:rPr>
              <a:t>необходимо быть творцом в созидании личности ребенка, быть искусным воспитателем.</a:t>
            </a:r>
            <a:endParaRPr lang="en-US" altLang="en-US" sz="3000" dirty="0" smtClean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9B4A-7AC9-4E79-9343-EC76C837526A}" type="slidenum">
              <a:rPr lang="es-ES" altLang="en-US" smtClean="0"/>
              <a:pPr/>
              <a:t>5</a:t>
            </a:fld>
            <a:endParaRPr lang="es-E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188640"/>
            <a:ext cx="8229600" cy="1224136"/>
          </a:xfrm>
        </p:spPr>
        <p:txBody>
          <a:bodyPr/>
          <a:lstStyle/>
          <a:p>
            <a:pPr eaLnBrk="1" hangingPunct="1"/>
            <a:r>
              <a:rPr lang="ru-RU" altLang="en-US" dirty="0" smtClean="0">
                <a:solidFill>
                  <a:schemeClr val="tx1"/>
                </a:solidFill>
              </a:rPr>
              <a:t>Педагогические  идеи </a:t>
            </a:r>
            <a:br>
              <a:rPr lang="ru-RU" altLang="en-US" dirty="0" smtClean="0">
                <a:solidFill>
                  <a:schemeClr val="tx1"/>
                </a:solidFill>
              </a:rPr>
            </a:br>
            <a:r>
              <a:rPr lang="ru-RU" altLang="en-US" dirty="0" smtClean="0">
                <a:solidFill>
                  <a:schemeClr val="tx1"/>
                </a:solidFill>
              </a:rPr>
              <a:t>К.Д. Ушинского 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844824"/>
            <a:ext cx="8640960" cy="4752528"/>
          </a:xfrm>
        </p:spPr>
        <p:txBody>
          <a:bodyPr/>
          <a:lstStyle/>
          <a:p>
            <a:pPr marL="0" indent="712788" eaLnBrk="1" hangingPunct="1">
              <a:buNone/>
            </a:pPr>
            <a:r>
              <a:rPr lang="ru-RU" sz="2800" dirty="0" smtClean="0"/>
              <a:t>Поэтому педагогическая деятельность — это искусство - «искусство самое обширное и сложное, самое высокое и самое необходимое из всех искусств». </a:t>
            </a:r>
          </a:p>
          <a:p>
            <a:pPr marL="0" indent="712788" eaLnBrk="1" hangingPunct="1">
              <a:buNone/>
            </a:pPr>
            <a:r>
              <a:rPr lang="ru-RU" sz="2800" dirty="0" smtClean="0"/>
              <a:t>Оно опирается на множество обширных и сложных наук; как и любое искусство, оно требует, кроме знаний, наличия способностей и наклонностей и, как искусство, оно стремится к идеалу, «вечно достигаемому и никогда вполне не достижимому: к идеалу совершенного человека.</a:t>
            </a:r>
            <a:endParaRPr lang="en-US" altLang="en-US" sz="3000" dirty="0" smtClean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9B4A-7AC9-4E79-9343-EC76C837526A}" type="slidenum">
              <a:rPr lang="es-ES" altLang="en-US" smtClean="0"/>
              <a:pPr/>
              <a:t>6</a:t>
            </a:fld>
            <a:endParaRPr lang="es-E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188640"/>
            <a:ext cx="8229600" cy="1224136"/>
          </a:xfrm>
        </p:spPr>
        <p:txBody>
          <a:bodyPr/>
          <a:lstStyle/>
          <a:p>
            <a:pPr eaLnBrk="1" hangingPunct="1"/>
            <a:r>
              <a:rPr lang="ru-RU" altLang="en-US" dirty="0" smtClean="0">
                <a:solidFill>
                  <a:schemeClr val="tx1"/>
                </a:solidFill>
              </a:rPr>
              <a:t>Педагогические  идеи </a:t>
            </a:r>
            <a:br>
              <a:rPr lang="ru-RU" altLang="en-US" dirty="0" smtClean="0">
                <a:solidFill>
                  <a:schemeClr val="tx1"/>
                </a:solidFill>
              </a:rPr>
            </a:br>
            <a:r>
              <a:rPr lang="ru-RU" altLang="en-US" dirty="0" smtClean="0">
                <a:solidFill>
                  <a:schemeClr val="tx1"/>
                </a:solidFill>
              </a:rPr>
              <a:t>К.Д. Ушинского 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2348880"/>
            <a:ext cx="8208912" cy="3024336"/>
          </a:xfrm>
        </p:spPr>
        <p:txBody>
          <a:bodyPr/>
          <a:lstStyle/>
          <a:p>
            <a:pPr marL="0" indent="712788" eaLnBrk="1" hangingPunct="1">
              <a:buNone/>
            </a:pPr>
            <a:r>
              <a:rPr lang="ru-RU" dirty="0" smtClean="0">
                <a:solidFill>
                  <a:srgbClr val="C00000"/>
                </a:solidFill>
              </a:rPr>
              <a:t>К.Д. Ушинский отмечал, что процесс обучения и воспитания не мыслим без воодушевляющего влияния личности учителя, и о личности учителя он говорил как о решающем звене всей педагогической работы.</a:t>
            </a:r>
            <a:endParaRPr lang="en-US" altLang="en-US" dirty="0" smtClean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9B4A-7AC9-4E79-9343-EC76C837526A}" type="slidenum">
              <a:rPr lang="es-ES" altLang="en-US" smtClean="0"/>
              <a:pPr/>
              <a:t>7</a:t>
            </a:fld>
            <a:endParaRPr lang="es-E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36815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92D050"/>
                </a:solidFill>
              </a:rPr>
              <a:t>ГБПОУ «Донецкий профессионально-педагогический колледж»</a:t>
            </a:r>
            <a:endParaRPr lang="ru-RU" sz="3200" b="1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77072"/>
            <a:ext cx="8229600" cy="2304256"/>
          </a:xfrm>
        </p:spPr>
        <p:txBody>
          <a:bodyPr/>
          <a:lstStyle/>
          <a:p>
            <a:pPr marL="0" indent="712788" algn="just">
              <a:buNone/>
            </a:pPr>
            <a:r>
              <a:rPr lang="ru-RU" sz="2400" dirty="0" smtClean="0"/>
              <a:t>53 года ведет подготовку специалистов среднего звена по специальности 44.02.06 «Профессиональное обучение (по отраслям)». Студенты получают квалификацию мастера производственного обучения по профилям подготовки сварочное производство и компьютерные системы и комплексы.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361748"/>
            <a:ext cx="4720591" cy="259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9B4A-7AC9-4E79-9343-EC76C837526A}" type="slidenum">
              <a:rPr lang="es-ES" altLang="en-US" smtClean="0"/>
              <a:pPr/>
              <a:t>8</a:t>
            </a:fld>
            <a:endParaRPr lang="es-ES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временный инженер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2415" y="2564904"/>
            <a:ext cx="3804081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92D050"/>
                </a:solidFill>
              </a:rPr>
              <a:t>ГБПОУ «Донецкий профессионально-педагогический колледж»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916832"/>
            <a:ext cx="5256584" cy="4941168"/>
          </a:xfrm>
        </p:spPr>
        <p:txBody>
          <a:bodyPr/>
          <a:lstStyle/>
          <a:p>
            <a:pPr marL="93663" indent="619125"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Мастер производственного обучения - это особая фигура в педагогическом коллективе организации среднего профессионального образования, он основной учитель профессии, организатор внеклассной воспитательной работы и жизнедеятельности коллектива закрепленной за ним учебной группы, наставник молодежи вступающей в трудовую жизнь.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9B4A-7AC9-4E79-9343-EC76C837526A}" type="slidenum">
              <a:rPr lang="es-ES" altLang="en-US" smtClean="0"/>
              <a:pPr/>
              <a:t>9</a:t>
            </a:fld>
            <a:endParaRPr lang="es-ES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8026</TotalTime>
  <Words>802</Words>
  <Application>Microsoft Office PowerPoint</Application>
  <PresentationFormat>Экран (4:3)</PresentationFormat>
  <Paragraphs>86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Diseño predeterminado</vt:lpstr>
      <vt:lpstr>Создание педагогических условий для профессионального развития будущих мастеров производственного обучения  в ГБПОУ «ДППК»</vt:lpstr>
      <vt:lpstr>Слайд 2</vt:lpstr>
      <vt:lpstr>Педагогические  идеи  К.Д. Ушинского </vt:lpstr>
      <vt:lpstr>Педагогические  идеи  К.Д. Ушинского </vt:lpstr>
      <vt:lpstr>Педагогические  идеи  К.Д. Ушинского </vt:lpstr>
      <vt:lpstr>Педагогические  идеи  К.Д. Ушинского </vt:lpstr>
      <vt:lpstr>Педагогические  идеи  К.Д. Ушинского </vt:lpstr>
      <vt:lpstr>ГБПОУ «Донецкий профессионально-педагогический колледж»</vt:lpstr>
      <vt:lpstr>ГБПОУ «Донецкий профессионально-педагогический колледж»</vt:lpstr>
      <vt:lpstr>Слайд 10</vt:lpstr>
      <vt:lpstr>ГБПОУ «Донецкий профессионально-педагогический колледж»</vt:lpstr>
      <vt:lpstr>Учебно-исследовательская деятельность студентов ГБПОУ «ДППК»</vt:lpstr>
      <vt:lpstr>Формирование профессионально-значимых качеств и умений</vt:lpstr>
      <vt:lpstr>Формирование профессионально-значимых качеств и умений</vt:lpstr>
      <vt:lpstr>Слайд 15</vt:lpstr>
      <vt:lpstr>Слайд 16</vt:lpstr>
      <vt:lpstr>Личный пример педагогов колледжа</vt:lpstr>
      <vt:lpstr>Слайд 18</vt:lpstr>
      <vt:lpstr>Слайд 19</vt:lpstr>
      <vt:lpstr>Слайд 20</vt:lpstr>
      <vt:lpstr>Благодарю за внимание!  pedagogika.dppk@gmail.com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Елена</cp:lastModifiedBy>
  <cp:revision>762</cp:revision>
  <dcterms:created xsi:type="dcterms:W3CDTF">2010-05-23T14:28:12Z</dcterms:created>
  <dcterms:modified xsi:type="dcterms:W3CDTF">2023-03-27T23:19:02Z</dcterms:modified>
</cp:coreProperties>
</file>