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3" r:id="rId2"/>
    <p:sldId id="312" r:id="rId3"/>
    <p:sldId id="305" r:id="rId4"/>
    <p:sldId id="288" r:id="rId5"/>
    <p:sldId id="314" r:id="rId6"/>
    <p:sldId id="320" r:id="rId7"/>
    <p:sldId id="315" r:id="rId8"/>
    <p:sldId id="316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1B3281"/>
    <a:srgbClr val="273478"/>
    <a:srgbClr val="64BDE1"/>
    <a:srgbClr val="0A55A2"/>
    <a:srgbClr val="FAE480"/>
    <a:srgbClr val="375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27"/>
    <p:restoredTop sz="96086" autoAdjust="0"/>
  </p:normalViewPr>
  <p:slideViewPr>
    <p:cSldViewPr snapToGrid="0">
      <p:cViewPr varScale="1">
        <p:scale>
          <a:sx n="114" d="100"/>
          <a:sy n="114" d="100"/>
        </p:scale>
        <p:origin x="11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403DF-2D04-4312-86A8-BF8E06074FC1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FDE44-3196-498E-A603-818345163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26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FDE44-3196-498E-A603-8183451638D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C0D0694-D12B-4775-B1F1-AC3116FA112D}"/>
              </a:ext>
            </a:extLst>
          </p:cNvPr>
          <p:cNvSpPr/>
          <p:nvPr userDrawn="1"/>
        </p:nvSpPr>
        <p:spPr>
          <a:xfrm rot="10800000" flipH="1">
            <a:off x="11231808" y="0"/>
            <a:ext cx="956950" cy="6858000"/>
          </a:xfrm>
          <a:prstGeom prst="rect">
            <a:avLst/>
          </a:prstGeom>
          <a:gradFill>
            <a:gsLst>
              <a:gs pos="82000">
                <a:srgbClr val="1B3281"/>
              </a:gs>
              <a:gs pos="6000">
                <a:srgbClr val="0072BC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44E4AA84-4D85-4FAD-BEF9-1BFB674B7C77}"/>
              </a:ext>
            </a:extLst>
          </p:cNvPr>
          <p:cNvSpPr txBox="1">
            <a:spLocks/>
          </p:cNvSpPr>
          <p:nvPr userDrawn="1"/>
        </p:nvSpPr>
        <p:spPr>
          <a:xfrm>
            <a:off x="11358290" y="6420656"/>
            <a:ext cx="735805" cy="376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32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C68B6-61C2-468F-89AB-4B9F7531AA68}" type="slidenum">
              <a:rPr lang="ru-RU" sz="1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FCBAD97-65E4-43C9-84A2-90326F2BBDA2}"/>
              </a:ext>
            </a:extLst>
          </p:cNvPr>
          <p:cNvCxnSpPr/>
          <p:nvPr userDrawn="1"/>
        </p:nvCxnSpPr>
        <p:spPr>
          <a:xfrm>
            <a:off x="0" y="1117600"/>
            <a:ext cx="1857829" cy="0"/>
          </a:xfrm>
          <a:prstGeom prst="line">
            <a:avLst/>
          </a:prstGeom>
          <a:ln w="7620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750" y="257224"/>
            <a:ext cx="696883" cy="77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6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44E4AA84-4D85-4FAD-BEF9-1BFB674B7C77}"/>
              </a:ext>
            </a:extLst>
          </p:cNvPr>
          <p:cNvSpPr txBox="1">
            <a:spLocks/>
          </p:cNvSpPr>
          <p:nvPr userDrawn="1"/>
        </p:nvSpPr>
        <p:spPr>
          <a:xfrm>
            <a:off x="11358290" y="6420656"/>
            <a:ext cx="735805" cy="376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32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5C68B6-61C2-468F-89AB-4B9F7531AA68}" type="slidenum">
              <a:rPr lang="ru-RU" sz="1600" smtClean="0">
                <a:solidFill>
                  <a:srgbClr val="0072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600" dirty="0">
              <a:solidFill>
                <a:srgbClr val="0072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FCBAD97-65E4-43C9-84A2-90326F2BBDA2}"/>
              </a:ext>
            </a:extLst>
          </p:cNvPr>
          <p:cNvCxnSpPr/>
          <p:nvPr userDrawn="1"/>
        </p:nvCxnSpPr>
        <p:spPr>
          <a:xfrm>
            <a:off x="0" y="1117600"/>
            <a:ext cx="1857829" cy="0"/>
          </a:xfrm>
          <a:prstGeom prst="line">
            <a:avLst/>
          </a:prstGeom>
          <a:ln w="76200">
            <a:solidFill>
              <a:srgbClr val="0072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514" y="128091"/>
            <a:ext cx="778060" cy="86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0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0D23CDFE-39B3-47A1-B816-383B436410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4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Автор и дата</a:t>
            </a:r>
          </a:p>
        </p:txBody>
      </p:sp>
      <p:sp>
        <p:nvSpPr>
          <p:cNvPr id="12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704248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41C7A-404D-4A1A-8130-03CF3FF7F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97A78E-AE0C-496D-875C-E74DBE825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708932-BFCA-43CF-A98E-C9B84838D7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35FE6-3A62-46A3-AD8C-BF2F692313A5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857F0A-3123-49DA-B46C-A65C8699C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221AAF-B13C-44AD-8EC8-B707771E5D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07B4C-393F-4E3D-A696-83B041F08F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19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5" r:id="rId3"/>
    <p:sldLayoutId id="214748365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hyperlink" Target="https://konkurs.apkpro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Фигура">
            <a:extLst>
              <a:ext uri="{FF2B5EF4-FFF2-40B4-BE49-F238E27FC236}">
                <a16:creationId xmlns:a16="http://schemas.microsoft.com/office/drawing/2014/main" id="{9DD8E525-99F1-9D4B-A079-9F1DB4C4AFB6}"/>
              </a:ext>
            </a:extLst>
          </p:cNvPr>
          <p:cNvSpPr/>
          <p:nvPr/>
        </p:nvSpPr>
        <p:spPr>
          <a:xfrm>
            <a:off x="595" y="-5557"/>
            <a:ext cx="9557011" cy="686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0" y="0"/>
                </a:moveTo>
                <a:lnTo>
                  <a:pt x="0" y="21600"/>
                </a:lnTo>
                <a:lnTo>
                  <a:pt x="5671" y="21600"/>
                </a:lnTo>
                <a:lnTo>
                  <a:pt x="19983" y="16602"/>
                </a:lnTo>
                <a:cubicBezTo>
                  <a:pt x="20530" y="16411"/>
                  <a:pt x="20859" y="16297"/>
                  <a:pt x="21055" y="16093"/>
                </a:cubicBezTo>
                <a:cubicBezTo>
                  <a:pt x="21341" y="15823"/>
                  <a:pt x="21528" y="15390"/>
                  <a:pt x="21563" y="14910"/>
                </a:cubicBezTo>
                <a:cubicBezTo>
                  <a:pt x="21600" y="14573"/>
                  <a:pt x="21517" y="14116"/>
                  <a:pt x="21380" y="13353"/>
                </a:cubicBezTo>
                <a:lnTo>
                  <a:pt x="18978" y="0"/>
                </a:lnTo>
                <a:lnTo>
                  <a:pt x="0" y="0"/>
                </a:lnTo>
                <a:close/>
              </a:path>
            </a:pathLst>
          </a:custGeom>
          <a:solidFill>
            <a:srgbClr val="1B328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>
              <a:solidFill>
                <a:srgbClr val="FFFFFF"/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272" name="Фигура"/>
          <p:cNvSpPr/>
          <p:nvPr/>
        </p:nvSpPr>
        <p:spPr>
          <a:xfrm>
            <a:off x="8232855" y="2979142"/>
            <a:ext cx="3994666" cy="3894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600" extrusionOk="0">
                <a:moveTo>
                  <a:pt x="21557" y="0"/>
                </a:moveTo>
                <a:lnTo>
                  <a:pt x="2475" y="4916"/>
                </a:lnTo>
                <a:cubicBezTo>
                  <a:pt x="1623" y="5136"/>
                  <a:pt x="1111" y="5267"/>
                  <a:pt x="806" y="5501"/>
                </a:cubicBezTo>
                <a:cubicBezTo>
                  <a:pt x="360" y="5811"/>
                  <a:pt x="70" y="6309"/>
                  <a:pt x="14" y="6860"/>
                </a:cubicBezTo>
                <a:cubicBezTo>
                  <a:pt x="-43" y="7247"/>
                  <a:pt x="85" y="7773"/>
                  <a:pt x="299" y="8648"/>
                </a:cubicBezTo>
                <a:lnTo>
                  <a:pt x="3457" y="21600"/>
                </a:lnTo>
                <a:lnTo>
                  <a:pt x="21557" y="21600"/>
                </a:lnTo>
                <a:lnTo>
                  <a:pt x="21557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 dirty="0">
              <a:solidFill>
                <a:srgbClr val="FFFFFF"/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277" name="Рост"/>
          <p:cNvSpPr/>
          <p:nvPr/>
        </p:nvSpPr>
        <p:spPr>
          <a:xfrm>
            <a:off x="1005384" y="496519"/>
            <a:ext cx="1020021" cy="788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6" h="21598" extrusionOk="0">
                <a:moveTo>
                  <a:pt x="21464" y="6"/>
                </a:moveTo>
                <a:cubicBezTo>
                  <a:pt x="21442" y="-2"/>
                  <a:pt x="21417" y="-2"/>
                  <a:pt x="21392" y="8"/>
                </a:cubicBezTo>
                <a:lnTo>
                  <a:pt x="18267" y="1242"/>
                </a:lnTo>
                <a:cubicBezTo>
                  <a:pt x="18161" y="1283"/>
                  <a:pt x="18132" y="1450"/>
                  <a:pt x="18212" y="1547"/>
                </a:cubicBezTo>
                <a:lnTo>
                  <a:pt x="18753" y="2202"/>
                </a:lnTo>
                <a:cubicBezTo>
                  <a:pt x="18809" y="2274"/>
                  <a:pt x="18815" y="2386"/>
                  <a:pt x="18759" y="2459"/>
                </a:cubicBezTo>
                <a:lnTo>
                  <a:pt x="13208" y="10155"/>
                </a:lnTo>
                <a:cubicBezTo>
                  <a:pt x="13152" y="10227"/>
                  <a:pt x="13058" y="10235"/>
                  <a:pt x="13002" y="10155"/>
                </a:cubicBezTo>
                <a:lnTo>
                  <a:pt x="9056" y="4932"/>
                </a:lnTo>
                <a:cubicBezTo>
                  <a:pt x="9000" y="4859"/>
                  <a:pt x="8907" y="4859"/>
                  <a:pt x="8851" y="4932"/>
                </a:cubicBezTo>
                <a:lnTo>
                  <a:pt x="39" y="17166"/>
                </a:lnTo>
                <a:cubicBezTo>
                  <a:pt x="-17" y="17238"/>
                  <a:pt x="-11" y="17350"/>
                  <a:pt x="45" y="17423"/>
                </a:cubicBezTo>
                <a:lnTo>
                  <a:pt x="941" y="18503"/>
                </a:lnTo>
                <a:cubicBezTo>
                  <a:pt x="997" y="18576"/>
                  <a:pt x="1084" y="18568"/>
                  <a:pt x="1140" y="18495"/>
                </a:cubicBezTo>
                <a:lnTo>
                  <a:pt x="8877" y="7770"/>
                </a:lnTo>
                <a:cubicBezTo>
                  <a:pt x="8933" y="7697"/>
                  <a:pt x="9025" y="7689"/>
                  <a:pt x="9081" y="7770"/>
                </a:cubicBezTo>
                <a:lnTo>
                  <a:pt x="13047" y="13016"/>
                </a:lnTo>
                <a:cubicBezTo>
                  <a:pt x="13103" y="13096"/>
                  <a:pt x="13201" y="13089"/>
                  <a:pt x="13251" y="13008"/>
                </a:cubicBezTo>
                <a:lnTo>
                  <a:pt x="13706" y="12315"/>
                </a:lnTo>
                <a:lnTo>
                  <a:pt x="19848" y="3796"/>
                </a:lnTo>
                <a:cubicBezTo>
                  <a:pt x="19904" y="3723"/>
                  <a:pt x="19992" y="3716"/>
                  <a:pt x="20048" y="3788"/>
                </a:cubicBezTo>
                <a:lnTo>
                  <a:pt x="20589" y="4441"/>
                </a:lnTo>
                <a:cubicBezTo>
                  <a:pt x="20670" y="4537"/>
                  <a:pt x="20802" y="4490"/>
                  <a:pt x="20826" y="4353"/>
                </a:cubicBezTo>
                <a:lnTo>
                  <a:pt x="21560" y="235"/>
                </a:lnTo>
                <a:cubicBezTo>
                  <a:pt x="21583" y="126"/>
                  <a:pt x="21533" y="30"/>
                  <a:pt x="21464" y="6"/>
                </a:cubicBezTo>
                <a:close/>
                <a:moveTo>
                  <a:pt x="20260" y="5385"/>
                </a:moveTo>
                <a:cubicBezTo>
                  <a:pt x="20232" y="5392"/>
                  <a:pt x="20204" y="5410"/>
                  <a:pt x="20179" y="5440"/>
                </a:cubicBezTo>
                <a:lnTo>
                  <a:pt x="17857" y="8656"/>
                </a:lnTo>
                <a:lnTo>
                  <a:pt x="17347" y="9429"/>
                </a:lnTo>
                <a:cubicBezTo>
                  <a:pt x="17328" y="9462"/>
                  <a:pt x="17316" y="9510"/>
                  <a:pt x="17316" y="9550"/>
                </a:cubicBezTo>
                <a:lnTo>
                  <a:pt x="17316" y="21412"/>
                </a:lnTo>
                <a:cubicBezTo>
                  <a:pt x="17316" y="21516"/>
                  <a:pt x="17377" y="21598"/>
                  <a:pt x="17458" y="21598"/>
                </a:cubicBezTo>
                <a:lnTo>
                  <a:pt x="20290" y="21598"/>
                </a:lnTo>
                <a:cubicBezTo>
                  <a:pt x="20371" y="21598"/>
                  <a:pt x="20434" y="21516"/>
                  <a:pt x="20434" y="21412"/>
                </a:cubicBezTo>
                <a:lnTo>
                  <a:pt x="20434" y="5561"/>
                </a:lnTo>
                <a:cubicBezTo>
                  <a:pt x="20434" y="5440"/>
                  <a:pt x="20346" y="5364"/>
                  <a:pt x="20260" y="5385"/>
                </a:cubicBezTo>
                <a:close/>
                <a:moveTo>
                  <a:pt x="9174" y="9548"/>
                </a:moveTo>
                <a:cubicBezTo>
                  <a:pt x="9094" y="9530"/>
                  <a:pt x="9007" y="9606"/>
                  <a:pt x="9007" y="9727"/>
                </a:cubicBezTo>
                <a:lnTo>
                  <a:pt x="9007" y="21412"/>
                </a:lnTo>
                <a:cubicBezTo>
                  <a:pt x="9007" y="21516"/>
                  <a:pt x="9068" y="21598"/>
                  <a:pt x="9149" y="21598"/>
                </a:cubicBezTo>
                <a:lnTo>
                  <a:pt x="11981" y="21598"/>
                </a:lnTo>
                <a:cubicBezTo>
                  <a:pt x="12062" y="21598"/>
                  <a:pt x="12125" y="21516"/>
                  <a:pt x="12125" y="21412"/>
                </a:cubicBezTo>
                <a:lnTo>
                  <a:pt x="12125" y="13474"/>
                </a:lnTo>
                <a:cubicBezTo>
                  <a:pt x="12125" y="13426"/>
                  <a:pt x="12113" y="13386"/>
                  <a:pt x="12082" y="13345"/>
                </a:cubicBezTo>
                <a:lnTo>
                  <a:pt x="9250" y="9598"/>
                </a:lnTo>
                <a:cubicBezTo>
                  <a:pt x="9228" y="9570"/>
                  <a:pt x="9201" y="9554"/>
                  <a:pt x="9174" y="9548"/>
                </a:cubicBezTo>
                <a:close/>
                <a:moveTo>
                  <a:pt x="16102" y="10653"/>
                </a:moveTo>
                <a:cubicBezTo>
                  <a:pt x="16074" y="10659"/>
                  <a:pt x="16045" y="10676"/>
                  <a:pt x="16021" y="10704"/>
                </a:cubicBezTo>
                <a:lnTo>
                  <a:pt x="13700" y="13917"/>
                </a:lnTo>
                <a:lnTo>
                  <a:pt x="13189" y="14693"/>
                </a:lnTo>
                <a:cubicBezTo>
                  <a:pt x="13170" y="14725"/>
                  <a:pt x="13158" y="14773"/>
                  <a:pt x="13158" y="14814"/>
                </a:cubicBezTo>
                <a:lnTo>
                  <a:pt x="13158" y="21412"/>
                </a:lnTo>
                <a:cubicBezTo>
                  <a:pt x="13158" y="21516"/>
                  <a:pt x="13221" y="21598"/>
                  <a:pt x="13301" y="21598"/>
                </a:cubicBezTo>
                <a:lnTo>
                  <a:pt x="16133" y="21598"/>
                </a:lnTo>
                <a:cubicBezTo>
                  <a:pt x="16214" y="21598"/>
                  <a:pt x="16275" y="21516"/>
                  <a:pt x="16275" y="21412"/>
                </a:cubicBezTo>
                <a:lnTo>
                  <a:pt x="16275" y="10832"/>
                </a:lnTo>
                <a:cubicBezTo>
                  <a:pt x="16275" y="10711"/>
                  <a:pt x="16188" y="10636"/>
                  <a:pt x="16102" y="10653"/>
                </a:cubicBezTo>
                <a:close/>
                <a:moveTo>
                  <a:pt x="7801" y="10923"/>
                </a:moveTo>
                <a:cubicBezTo>
                  <a:pt x="7774" y="10930"/>
                  <a:pt x="7747" y="10946"/>
                  <a:pt x="7725" y="10976"/>
                </a:cubicBezTo>
                <a:lnTo>
                  <a:pt x="4894" y="14902"/>
                </a:lnTo>
                <a:cubicBezTo>
                  <a:pt x="4869" y="14934"/>
                  <a:pt x="4855" y="14974"/>
                  <a:pt x="4855" y="15023"/>
                </a:cubicBezTo>
                <a:lnTo>
                  <a:pt x="4855" y="21412"/>
                </a:lnTo>
                <a:cubicBezTo>
                  <a:pt x="4855" y="21516"/>
                  <a:pt x="4918" y="21598"/>
                  <a:pt x="4999" y="21598"/>
                </a:cubicBezTo>
                <a:lnTo>
                  <a:pt x="7830" y="21598"/>
                </a:lnTo>
                <a:cubicBezTo>
                  <a:pt x="7911" y="21598"/>
                  <a:pt x="7974" y="21516"/>
                  <a:pt x="7974" y="21412"/>
                </a:cubicBezTo>
                <a:lnTo>
                  <a:pt x="7974" y="11097"/>
                </a:lnTo>
                <a:cubicBezTo>
                  <a:pt x="7974" y="10976"/>
                  <a:pt x="7884" y="10902"/>
                  <a:pt x="7801" y="10923"/>
                </a:cubicBezTo>
                <a:close/>
                <a:moveTo>
                  <a:pt x="3680" y="16498"/>
                </a:moveTo>
                <a:cubicBezTo>
                  <a:pt x="3652" y="16505"/>
                  <a:pt x="3626" y="16524"/>
                  <a:pt x="3604" y="16554"/>
                </a:cubicBezTo>
                <a:lnTo>
                  <a:pt x="772" y="20477"/>
                </a:lnTo>
                <a:cubicBezTo>
                  <a:pt x="747" y="20510"/>
                  <a:pt x="735" y="20550"/>
                  <a:pt x="735" y="20598"/>
                </a:cubicBezTo>
                <a:lnTo>
                  <a:pt x="735" y="21412"/>
                </a:lnTo>
                <a:cubicBezTo>
                  <a:pt x="735" y="21516"/>
                  <a:pt x="798" y="21598"/>
                  <a:pt x="879" y="21598"/>
                </a:cubicBezTo>
                <a:lnTo>
                  <a:pt x="3711" y="21598"/>
                </a:lnTo>
                <a:cubicBezTo>
                  <a:pt x="3792" y="21598"/>
                  <a:pt x="3853" y="21516"/>
                  <a:pt x="3853" y="21412"/>
                </a:cubicBezTo>
                <a:lnTo>
                  <a:pt x="3853" y="16682"/>
                </a:lnTo>
                <a:cubicBezTo>
                  <a:pt x="3853" y="16555"/>
                  <a:pt x="3762" y="16478"/>
                  <a:pt x="3680" y="1649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>
              <a:solidFill>
                <a:srgbClr val="FFFFFF"/>
              </a:solidFill>
              <a:latin typeface="Gilroy ExtraBold" pitchFamily="2" charset="0"/>
              <a:sym typeface="Helvetica Neue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820" y="4045677"/>
            <a:ext cx="1618993" cy="18060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68147" y="1915547"/>
            <a:ext cx="10403508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ВСЕРОССИЙСКИЕ </a:t>
            </a:r>
            <a:b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ПРОФЕССИОНАЛЬНЫЕ </a:t>
            </a:r>
            <a:b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ОЛИМПИАДЫ </a:t>
            </a:r>
            <a:b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ДЛЯ УЧИТЕЛЕЙ</a:t>
            </a:r>
            <a:endParaRPr lang="ru-RU" sz="4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68147" y="4861978"/>
            <a:ext cx="226215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ОСЕНЬ-2022</a:t>
            </a:r>
          </a:p>
        </p:txBody>
      </p:sp>
    </p:spTree>
    <p:extLst>
      <p:ext uri="{BB962C8B-B14F-4D97-AF65-F5344CB8AC3E}">
        <p14:creationId xmlns:p14="http://schemas.microsoft.com/office/powerpoint/2010/main" val="21102505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Рисунок 18">
            <a:extLst>
              <a:ext uri="{FF2B5EF4-FFF2-40B4-BE49-F238E27FC236}">
                <a16:creationId xmlns:a16="http://schemas.microsoft.com/office/drawing/2014/main" id="{257DFF17-3661-924A-B632-0B73D5C55A15}"/>
              </a:ext>
            </a:extLst>
          </p:cNvPr>
          <p:cNvSpPr>
            <a:spLocks noChangeAspect="1" noChangeArrowheads="1"/>
          </p:cNvSpPr>
          <p:nvPr/>
        </p:nvSpPr>
        <p:spPr bwMode="auto">
          <a:xfrm rot="4893810">
            <a:off x="11159331" y="5638007"/>
            <a:ext cx="10556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788381-61FA-B744-B0FD-CF5F926FFACA}"/>
              </a:ext>
            </a:extLst>
          </p:cNvPr>
          <p:cNvSpPr/>
          <p:nvPr/>
        </p:nvSpPr>
        <p:spPr>
          <a:xfrm>
            <a:off x="2235762" y="2106178"/>
            <a:ext cx="3886000" cy="832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ЕСТЕСТВЕННЫЕ НАУКИ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(ФИЗИКА, ХИМИЯ, БИОЛОГИЯ)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9B33690-FFEF-E049-985E-3125A2A19FAB}"/>
              </a:ext>
            </a:extLst>
          </p:cNvPr>
          <p:cNvSpPr/>
          <p:nvPr/>
        </p:nvSpPr>
        <p:spPr>
          <a:xfrm>
            <a:off x="67154" y="2119857"/>
            <a:ext cx="2345829" cy="457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ИНФОРМАТИКА</a:t>
            </a:r>
          </a:p>
        </p:txBody>
      </p:sp>
      <p:sp>
        <p:nvSpPr>
          <p:cNvPr id="11269" name="Прямоугольник 1">
            <a:extLst>
              <a:ext uri="{FF2B5EF4-FFF2-40B4-BE49-F238E27FC236}">
                <a16:creationId xmlns:a16="http://schemas.microsoft.com/office/drawing/2014/main" id="{7FF0A27D-3CB4-984C-A05D-C7976BA34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136" y="146707"/>
            <a:ext cx="112220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429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II  </a:t>
            </a:r>
            <a:r>
              <a:rPr lang="ru-RU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ВСЕРОССИЙСКАЯ ПРОФЕССИОНАЛЬНАЯ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ОЛИМПИАДА ДЛЯ УЧИТЕЛЕЙ</a:t>
            </a:r>
            <a:endParaRPr lang="ru-RU" altLang="ru-RU" sz="2000" dirty="0">
              <a:latin typeface="Arial Narrow" panose="020B0606020202030204" pitchFamily="34" charset="0"/>
              <a:cs typeface="Arial" panose="020B0604020202020204" pitchFamily="34" charset="0"/>
              <a:sym typeface="Helvetica Neue" panose="02000503000000020004" pitchFamily="2" charset="0"/>
            </a:endParaRPr>
          </a:p>
        </p:txBody>
      </p:sp>
      <p:pic>
        <p:nvPicPr>
          <p:cNvPr id="11271" name="Рисунок 5">
            <a:extLst>
              <a:ext uri="{FF2B5EF4-FFF2-40B4-BE49-F238E27FC236}">
                <a16:creationId xmlns:a16="http://schemas.microsoft.com/office/drawing/2014/main" id="{590585A0-6167-984D-869C-E409C03F5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94"/>
          <a:stretch>
            <a:fillRect/>
          </a:stretch>
        </p:blipFill>
        <p:spPr bwMode="auto">
          <a:xfrm>
            <a:off x="420126" y="3144477"/>
            <a:ext cx="1639887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Рисунок 6">
            <a:extLst>
              <a:ext uri="{FF2B5EF4-FFF2-40B4-BE49-F238E27FC236}">
                <a16:creationId xmlns:a16="http://schemas.microsoft.com/office/drawing/2014/main" id="{7A9D5FD3-43BF-5A4B-ACDA-6456A1069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05"/>
          <a:stretch>
            <a:fillRect/>
          </a:stretch>
        </p:blipFill>
        <p:spPr bwMode="auto">
          <a:xfrm>
            <a:off x="3312327" y="2979907"/>
            <a:ext cx="1509712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5344BDD-4587-644D-83BE-042E73B5D7E9}"/>
              </a:ext>
            </a:extLst>
          </p:cNvPr>
          <p:cNvSpPr/>
          <p:nvPr/>
        </p:nvSpPr>
        <p:spPr>
          <a:xfrm>
            <a:off x="186763" y="5960702"/>
            <a:ext cx="2505637" cy="416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ИНДИВИДУАЛЬНО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F328902-D98F-0146-B1E8-932A6AC6FB92}"/>
              </a:ext>
            </a:extLst>
          </p:cNvPr>
          <p:cNvSpPr/>
          <p:nvPr/>
        </p:nvSpPr>
        <p:spPr>
          <a:xfrm>
            <a:off x="2887144" y="5960702"/>
            <a:ext cx="2585529" cy="416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ИНДИВИДУАЛЬНО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5183023-678F-8E41-AFC4-35428311F1A3}"/>
              </a:ext>
            </a:extLst>
          </p:cNvPr>
          <p:cNvSpPr/>
          <p:nvPr/>
        </p:nvSpPr>
        <p:spPr>
          <a:xfrm>
            <a:off x="1937019" y="1350782"/>
            <a:ext cx="2577950" cy="579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ВЕСНА 2022 г.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908C372-F501-A144-A763-B3BDDD428F24}"/>
              </a:ext>
            </a:extLst>
          </p:cNvPr>
          <p:cNvSpPr/>
          <p:nvPr/>
        </p:nvSpPr>
        <p:spPr>
          <a:xfrm>
            <a:off x="7317129" y="1310830"/>
            <a:ext cx="2589170" cy="579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C00000"/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ОСЕНЬ 2022 г.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1AF3606-4548-7D4F-9103-ADB74073B86B}"/>
              </a:ext>
            </a:extLst>
          </p:cNvPr>
          <p:cNvSpPr/>
          <p:nvPr/>
        </p:nvSpPr>
        <p:spPr>
          <a:xfrm>
            <a:off x="6291047" y="2078325"/>
            <a:ext cx="205216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0072BC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МЕТАПРЕДМЕТНАЯ</a:t>
            </a:r>
          </a:p>
        </p:txBody>
      </p:sp>
      <p:pic>
        <p:nvPicPr>
          <p:cNvPr id="19" name="Рисунок 2">
            <a:extLst>
              <a:ext uri="{FF2B5EF4-FFF2-40B4-BE49-F238E27FC236}">
                <a16:creationId xmlns:a16="http://schemas.microsoft.com/office/drawing/2014/main" id="{6FDDB5F3-9026-D744-80C0-1AD313AB53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8"/>
          <a:stretch>
            <a:fillRect/>
          </a:stretch>
        </p:blipFill>
        <p:spPr bwMode="auto">
          <a:xfrm>
            <a:off x="6192324" y="2996582"/>
            <a:ext cx="2138363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0B868A9-BC4F-BA4D-B1D4-B9C92BF273D1}"/>
              </a:ext>
            </a:extLst>
          </p:cNvPr>
          <p:cNvSpPr/>
          <p:nvPr/>
        </p:nvSpPr>
        <p:spPr>
          <a:xfrm>
            <a:off x="6291047" y="5876736"/>
            <a:ext cx="2015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КОМАНДА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ИЗ </a:t>
            </a:r>
            <a:r>
              <a:rPr lang="ru-RU" sz="1600" b="1" kern="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4</a:t>
            </a:r>
            <a:r>
              <a:rPr lang="ru-RU" sz="1600" b="1" kern="0" dirty="0">
                <a:solidFill>
                  <a:srgbClr val="4472C4">
                    <a:lumMod val="50000"/>
                  </a:srgb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ЧЕЛОВЕК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F7447B95-EAB9-614B-9EF9-B91C19978A13}"/>
              </a:ext>
            </a:extLst>
          </p:cNvPr>
          <p:cNvSpPr/>
          <p:nvPr/>
        </p:nvSpPr>
        <p:spPr>
          <a:xfrm>
            <a:off x="8993274" y="2071837"/>
            <a:ext cx="24276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0072BC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РУССКИЙ ЯЗЫК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ABF4462-0092-7149-81EA-4F252B1E31D1}"/>
              </a:ext>
            </a:extLst>
          </p:cNvPr>
          <p:cNvSpPr/>
          <p:nvPr/>
        </p:nvSpPr>
        <p:spPr>
          <a:xfrm>
            <a:off x="8820277" y="5960700"/>
            <a:ext cx="2505637" cy="416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itchFamily="34" charset="0"/>
                <a:cs typeface="Arial" panose="020B0604020202020204" pitchFamily="34" charset="0"/>
              </a:rPr>
              <a:t>ИНДИВИДУАЛЬНО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3BDC0E4-7082-AC44-822F-4107B6075E3A}"/>
              </a:ext>
            </a:extLst>
          </p:cNvPr>
          <p:cNvCxnSpPr/>
          <p:nvPr/>
        </p:nvCxnSpPr>
        <p:spPr>
          <a:xfrm>
            <a:off x="6096000" y="1724688"/>
            <a:ext cx="0" cy="500596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021D23-E2A4-6347-A425-3E0E63FE504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7" t="5926" r="4913" b="13084"/>
          <a:stretch/>
        </p:blipFill>
        <p:spPr>
          <a:xfrm>
            <a:off x="8637607" y="2557696"/>
            <a:ext cx="2387350" cy="297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4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Рисунок 15">
            <a:extLst>
              <a:ext uri="{FF2B5EF4-FFF2-40B4-BE49-F238E27FC236}">
                <a16:creationId xmlns:a16="http://schemas.microsoft.com/office/drawing/2014/main" id="{3750EC18-2EE3-874B-A5EB-F58FC64DD1DE}"/>
              </a:ext>
            </a:extLst>
          </p:cNvPr>
          <p:cNvSpPr>
            <a:spLocks noChangeAspect="1" noChangeArrowheads="1"/>
          </p:cNvSpPr>
          <p:nvPr/>
        </p:nvSpPr>
        <p:spPr bwMode="auto">
          <a:xfrm rot="4893810">
            <a:off x="11159331" y="5638007"/>
            <a:ext cx="10556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latin typeface="Arial Narrow" panose="020B060602020203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5F42763-1DF0-DD4C-A8D1-3A146875DAF9}"/>
              </a:ext>
            </a:extLst>
          </p:cNvPr>
          <p:cNvSpPr/>
          <p:nvPr/>
        </p:nvSpPr>
        <p:spPr>
          <a:xfrm>
            <a:off x="4268377" y="1374869"/>
            <a:ext cx="2842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ДИСТАНЦИОННЫЙ ЭТАП</a:t>
            </a:r>
            <a:endParaRPr lang="ru-RU" sz="2000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CE7104C-358B-644B-82F6-B7011E102039}"/>
              </a:ext>
            </a:extLst>
          </p:cNvPr>
          <p:cNvSpPr/>
          <p:nvPr/>
        </p:nvSpPr>
        <p:spPr>
          <a:xfrm>
            <a:off x="3139459" y="4807556"/>
            <a:ext cx="1614487" cy="140652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07-09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chemeClr val="accent1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ДЕКАБРЯ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4FE6746D-5523-6948-9089-33E7702BF7E8}"/>
              </a:ext>
            </a:extLst>
          </p:cNvPr>
          <p:cNvSpPr/>
          <p:nvPr/>
        </p:nvSpPr>
        <p:spPr>
          <a:xfrm>
            <a:off x="3109107" y="2739077"/>
            <a:ext cx="1614487" cy="140652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11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chemeClr val="accent1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НОЯБРЯ</a:t>
            </a:r>
          </a:p>
        </p:txBody>
      </p:sp>
      <p:sp>
        <p:nvSpPr>
          <p:cNvPr id="12306" name="Прямоугольник 1">
            <a:extLst>
              <a:ext uri="{FF2B5EF4-FFF2-40B4-BE49-F238E27FC236}">
                <a16:creationId xmlns:a16="http://schemas.microsoft.com/office/drawing/2014/main" id="{14CEFC46-8F63-5D44-9184-0FB832470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52" y="155208"/>
            <a:ext cx="112220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429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429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429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II  </a:t>
            </a:r>
            <a:r>
              <a:rPr lang="ru-RU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ВСЕРОССИЙСКАЯ ПРОФЕССИОНАЛЬНАЯ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  <a:sym typeface="Helvetica Neue" panose="02000503000000020004" pitchFamily="2" charset="0"/>
              </a:rPr>
              <a:t>ОЛИМПИАДА ДЛЯ УЧИТЕЛЕЙ</a:t>
            </a:r>
            <a:endParaRPr lang="ru-RU" altLang="ru-RU" sz="2000" dirty="0">
              <a:latin typeface="Arial Narrow" panose="020B0606020202030204" pitchFamily="34" charset="0"/>
              <a:cs typeface="Arial" panose="020B0604020202020204" pitchFamily="34" charset="0"/>
              <a:sym typeface="Helvetica Neue" panose="02000503000000020004" pitchFamily="2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B71AD2A-3D47-1D46-A40E-3BC10DC170C3}"/>
              </a:ext>
            </a:extLst>
          </p:cNvPr>
          <p:cNvSpPr/>
          <p:nvPr/>
        </p:nvSpPr>
        <p:spPr>
          <a:xfrm>
            <a:off x="3739624" y="1774979"/>
            <a:ext cx="3853706" cy="63927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10 </a:t>
            </a:r>
            <a:r>
              <a:rPr lang="ru-RU" sz="2000" b="1" kern="0" dirty="0">
                <a:solidFill>
                  <a:srgbClr val="C0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–</a:t>
            </a:r>
            <a:r>
              <a:rPr lang="ru-RU" sz="3200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 23 </a:t>
            </a:r>
            <a:r>
              <a:rPr lang="ru-RU" sz="2000" b="1" kern="0" dirty="0">
                <a:solidFill>
                  <a:srgbClr val="0072BC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ОКТЯБРЯ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28DD7B5-525A-234E-A152-1449949618A5}"/>
              </a:ext>
            </a:extLst>
          </p:cNvPr>
          <p:cNvSpPr/>
          <p:nvPr/>
        </p:nvSpPr>
        <p:spPr>
          <a:xfrm>
            <a:off x="4022315" y="2629698"/>
            <a:ext cx="333456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РЕГИОНАЛЬНЫЙ ЭТАП (ОЧНЫЙ)</a:t>
            </a:r>
            <a:endParaRPr lang="ru-RU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3F84528-C069-0F4A-A9F1-AEA036C39715}"/>
              </a:ext>
            </a:extLst>
          </p:cNvPr>
          <p:cNvSpPr/>
          <p:nvPr/>
        </p:nvSpPr>
        <p:spPr>
          <a:xfrm>
            <a:off x="3986248" y="4470425"/>
            <a:ext cx="3406702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ВСЕРОССИЙСКИЙ (ФИНАЛЬНЫЙ)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                        </a:t>
            </a:r>
            <a:r>
              <a:rPr lang="ru-RU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МОСКВА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7C9330A3-502E-6E44-8B0F-F01F14F387B6}"/>
              </a:ext>
            </a:extLst>
          </p:cNvPr>
          <p:cNvSpPr/>
          <p:nvPr/>
        </p:nvSpPr>
        <p:spPr>
          <a:xfrm>
            <a:off x="6322071" y="2739077"/>
            <a:ext cx="1614487" cy="140652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18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chemeClr val="accent1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НОЯБРЯ</a:t>
            </a:r>
          </a:p>
        </p:txBody>
      </p:sp>
      <p:pic>
        <p:nvPicPr>
          <p:cNvPr id="34" name="Рисунок 2">
            <a:extLst>
              <a:ext uri="{FF2B5EF4-FFF2-40B4-BE49-F238E27FC236}">
                <a16:creationId xmlns:a16="http://schemas.microsoft.com/office/drawing/2014/main" id="{FC89189A-D227-A44F-8999-76BF5BBE6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8"/>
          <a:stretch>
            <a:fillRect/>
          </a:stretch>
        </p:blipFill>
        <p:spPr bwMode="auto">
          <a:xfrm>
            <a:off x="887337" y="1754904"/>
            <a:ext cx="1358623" cy="168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F83CA37-05E9-D249-8B3B-05DB2F1575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7" t="5926" r="4913" b="13084"/>
          <a:stretch/>
        </p:blipFill>
        <p:spPr>
          <a:xfrm>
            <a:off x="8854498" y="1464676"/>
            <a:ext cx="1522497" cy="1899156"/>
          </a:xfrm>
          <a:prstGeom prst="rect">
            <a:avLst/>
          </a:prstGeom>
        </p:spPr>
      </p:pic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94788946-1A82-7B40-B5D5-251FB3844AA7}"/>
              </a:ext>
            </a:extLst>
          </p:cNvPr>
          <p:cNvSpPr/>
          <p:nvPr/>
        </p:nvSpPr>
        <p:spPr>
          <a:xfrm>
            <a:off x="6487974" y="4807556"/>
            <a:ext cx="1614487" cy="140652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kern="0" dirty="0">
              <a:solidFill>
                <a:srgbClr val="0072BC"/>
              </a:solidFill>
              <a:latin typeface="Arial Narrow" panose="020B060602020203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0000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14-16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chemeClr val="accent1"/>
                </a:solidFill>
                <a:latin typeface="Arial Narrow" panose="020B0606020202030204" pitchFamily="34" charset="0"/>
                <a:ea typeface="Verdana" pitchFamily="34" charset="0"/>
                <a:cs typeface="Arial" panose="020B0604020202020204" pitchFamily="34" charset="0"/>
              </a:rPr>
              <a:t>ДЕКАБРЯ</a:t>
            </a: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4974F698-A18E-AC41-A2C3-F908C66FEA55}"/>
              </a:ext>
            </a:extLst>
          </p:cNvPr>
          <p:cNvCxnSpPr>
            <a:cxnSpLocks/>
          </p:cNvCxnSpPr>
          <p:nvPr/>
        </p:nvCxnSpPr>
        <p:spPr>
          <a:xfrm>
            <a:off x="5712871" y="3084070"/>
            <a:ext cx="0" cy="127668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ACD231A6-747F-3044-B9E0-0AE90678BC82}"/>
              </a:ext>
            </a:extLst>
          </p:cNvPr>
          <p:cNvCxnSpPr>
            <a:cxnSpLocks/>
          </p:cNvCxnSpPr>
          <p:nvPr/>
        </p:nvCxnSpPr>
        <p:spPr>
          <a:xfrm>
            <a:off x="5693660" y="5284693"/>
            <a:ext cx="0" cy="127668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0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6468" y="293518"/>
            <a:ext cx="555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АЛГОРИТМ УЧАСТИЯ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0958135-F8E2-3849-98B2-634D8C654F32}"/>
              </a:ext>
            </a:extLst>
          </p:cNvPr>
          <p:cNvSpPr/>
          <p:nvPr/>
        </p:nvSpPr>
        <p:spPr>
          <a:xfrm>
            <a:off x="287332" y="1458799"/>
            <a:ext cx="334537" cy="2899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18" name="Прямоугольник 13">
            <a:extLst>
              <a:ext uri="{FF2B5EF4-FFF2-40B4-BE49-F238E27FC236}">
                <a16:creationId xmlns:a16="http://schemas.microsoft.com/office/drawing/2014/main" id="{925F0ABD-966C-4341-9121-49B4CEC16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40" y="4889075"/>
            <a:ext cx="30428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konkurs</a:t>
            </a:r>
            <a:r>
              <a:rPr lang="ru-RU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apkpro</a:t>
            </a:r>
            <a:r>
              <a:rPr lang="ru-RU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altLang="ru-RU" sz="2400" u="sng" dirty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2"/>
              </a:rPr>
              <a:t>ru</a:t>
            </a:r>
            <a:r>
              <a:rPr lang="ru-RU" altLang="ru-RU" sz="2400" dirty="0"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BB564C-947E-3D4E-9081-8C9E424CD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909" y="2125797"/>
            <a:ext cx="2763278" cy="2763278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CD10FB4-1791-654B-9A26-F0ADB10BA589}"/>
              </a:ext>
            </a:extLst>
          </p:cNvPr>
          <p:cNvSpPr/>
          <p:nvPr/>
        </p:nvSpPr>
        <p:spPr>
          <a:xfrm>
            <a:off x="703741" y="1272846"/>
            <a:ext cx="29867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Перейдите на официальный</a:t>
            </a:r>
          </a:p>
          <a:p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сайт олимпиад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55EAA11-FFE7-A744-A4B0-37E96B700D0F}"/>
              </a:ext>
            </a:extLst>
          </p:cNvPr>
          <p:cNvSpPr/>
          <p:nvPr/>
        </p:nvSpPr>
        <p:spPr>
          <a:xfrm>
            <a:off x="703741" y="5699126"/>
            <a:ext cx="42489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Выберите олимпиаду, в которой </a:t>
            </a:r>
          </a:p>
          <a:p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Arial Narrow" panose="020B0606020202030204" pitchFamily="34" charset="0"/>
              </a:rPr>
              <a:t>хотите принять участие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50262BB9-EBC2-A041-9A17-F5D18E71144A}"/>
              </a:ext>
            </a:extLst>
          </p:cNvPr>
          <p:cNvSpPr/>
          <p:nvPr/>
        </p:nvSpPr>
        <p:spPr>
          <a:xfrm>
            <a:off x="312196" y="5763137"/>
            <a:ext cx="334537" cy="2899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2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10F2D9-792D-0545-87A1-8B42A51C9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901" y="653143"/>
            <a:ext cx="5913549" cy="6204857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B229D3CB-00B5-BC46-9740-F90A238D62CE}"/>
              </a:ext>
            </a:extLst>
          </p:cNvPr>
          <p:cNvSpPr/>
          <p:nvPr/>
        </p:nvSpPr>
        <p:spPr>
          <a:xfrm>
            <a:off x="5653380" y="2020924"/>
            <a:ext cx="2950240" cy="93030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 Narrow" panose="020B0606020202030204" pitchFamily="34" charset="0"/>
            </a:endParaRPr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2E62DB2E-FEC1-6148-B46F-4F2111DEA6F8}"/>
              </a:ext>
            </a:extLst>
          </p:cNvPr>
          <p:cNvSpPr/>
          <p:nvPr/>
        </p:nvSpPr>
        <p:spPr>
          <a:xfrm>
            <a:off x="5653380" y="5705103"/>
            <a:ext cx="2950240" cy="93030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0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ABFB2E8-5440-0046-85D9-7557F163C367}"/>
              </a:ext>
            </a:extLst>
          </p:cNvPr>
          <p:cNvSpPr/>
          <p:nvPr/>
        </p:nvSpPr>
        <p:spPr>
          <a:xfrm>
            <a:off x="556468" y="293518"/>
            <a:ext cx="555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АЛГОРИТМ УЧАСТИЯ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C21B559-8938-694F-8A20-163C864DE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0" y="962525"/>
            <a:ext cx="5237197" cy="5622758"/>
          </a:xfrm>
          <a:prstGeom prst="rect">
            <a:avLst/>
          </a:prstGeom>
          <a:ln>
            <a:noFill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3884CC2-7112-4E49-BF61-3BD3A33546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527" y="962525"/>
            <a:ext cx="5519612" cy="574039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40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6E7927B-196A-1E43-94F0-E1A91F69A74D}"/>
              </a:ext>
            </a:extLst>
          </p:cNvPr>
          <p:cNvSpPr txBox="1">
            <a:spLocks/>
          </p:cNvSpPr>
          <p:nvPr/>
        </p:nvSpPr>
        <p:spPr>
          <a:xfrm>
            <a:off x="-382335" y="1611326"/>
            <a:ext cx="4956958" cy="1244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1. Перейдите на платформу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Цифровой экосистемы ДПО 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198A6D5E-F413-2B45-BDF7-62074D34056D}"/>
              </a:ext>
            </a:extLst>
          </p:cNvPr>
          <p:cNvSpPr txBox="1">
            <a:spLocks/>
          </p:cNvSpPr>
          <p:nvPr/>
        </p:nvSpPr>
        <p:spPr>
          <a:xfrm>
            <a:off x="-311526" y="2775822"/>
            <a:ext cx="4956958" cy="1244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2. Войдите в личный кабинет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ABFB2E8-5440-0046-85D9-7557F163C367}"/>
              </a:ext>
            </a:extLst>
          </p:cNvPr>
          <p:cNvSpPr/>
          <p:nvPr/>
        </p:nvSpPr>
        <p:spPr>
          <a:xfrm>
            <a:off x="556468" y="293518"/>
            <a:ext cx="555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АЛГОРИТМ УЧАСТИЯ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763CF30-39FA-9F4F-9BEA-8FC0DAA40E63}"/>
              </a:ext>
            </a:extLst>
          </p:cNvPr>
          <p:cNvSpPr/>
          <p:nvPr/>
        </p:nvSpPr>
        <p:spPr>
          <a:xfrm>
            <a:off x="221931" y="1725708"/>
            <a:ext cx="334537" cy="2899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0E40CA9-FC8A-984A-AF97-1F4911226731}"/>
              </a:ext>
            </a:extLst>
          </p:cNvPr>
          <p:cNvSpPr/>
          <p:nvPr/>
        </p:nvSpPr>
        <p:spPr>
          <a:xfrm>
            <a:off x="253466" y="2824794"/>
            <a:ext cx="334537" cy="2899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4CC337F-050F-6F47-9759-4544952E5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68" y="1523999"/>
            <a:ext cx="7986483" cy="4117089"/>
          </a:xfrm>
          <a:prstGeom prst="rect">
            <a:avLst/>
          </a:prstGeom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08356985-2DAE-954C-B35B-0D924F9A05B7}"/>
              </a:ext>
            </a:extLst>
          </p:cNvPr>
          <p:cNvSpPr/>
          <p:nvPr/>
        </p:nvSpPr>
        <p:spPr>
          <a:xfrm>
            <a:off x="3996968" y="3878729"/>
            <a:ext cx="1296928" cy="54889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122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1AC1601-7C6A-174B-BD1D-B07F4C4FE1B6}"/>
              </a:ext>
            </a:extLst>
          </p:cNvPr>
          <p:cNvSpPr txBox="1">
            <a:spLocks/>
          </p:cNvSpPr>
          <p:nvPr/>
        </p:nvSpPr>
        <p:spPr>
          <a:xfrm>
            <a:off x="69485" y="1662407"/>
            <a:ext cx="4097003" cy="173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Введите данные учетной записи (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если зарегистрированы ранее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)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ИЛИ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Зарегистрируйтесь, если у Вас 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еще нет учетной записи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6443A75-A419-B943-8AB8-B134EFDF4B6C}"/>
              </a:ext>
            </a:extLst>
          </p:cNvPr>
          <p:cNvSpPr/>
          <p:nvPr/>
        </p:nvSpPr>
        <p:spPr>
          <a:xfrm>
            <a:off x="556468" y="293518"/>
            <a:ext cx="555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АЛГОРИТМ УЧАСТИЯ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D1CB064-8E09-1546-8F95-F00F4B04A33D}"/>
              </a:ext>
            </a:extLst>
          </p:cNvPr>
          <p:cNvSpPr/>
          <p:nvPr/>
        </p:nvSpPr>
        <p:spPr>
          <a:xfrm>
            <a:off x="221931" y="1335103"/>
            <a:ext cx="334537" cy="2899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A489B10-6E7B-524C-90AD-A14C7F0B6E41}"/>
              </a:ext>
            </a:extLst>
          </p:cNvPr>
          <p:cNvSpPr/>
          <p:nvPr/>
        </p:nvSpPr>
        <p:spPr>
          <a:xfrm>
            <a:off x="7890644" y="4962826"/>
            <a:ext cx="46569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8(800)200-91-85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C449EA1-21DD-DA4A-B4D2-75C3F15EEA5C}"/>
              </a:ext>
            </a:extLst>
          </p:cNvPr>
          <p:cNvSpPr/>
          <p:nvPr/>
        </p:nvSpPr>
        <p:spPr>
          <a:xfrm>
            <a:off x="6044769" y="5361080"/>
            <a:ext cx="4490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по будням, 7:00-19:00 (по московскому времени)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875BAC2-5EED-944F-B31C-D3701FCEEF18}"/>
              </a:ext>
            </a:extLst>
          </p:cNvPr>
          <p:cNvSpPr/>
          <p:nvPr/>
        </p:nvSpPr>
        <p:spPr>
          <a:xfrm>
            <a:off x="5539679" y="5591424"/>
            <a:ext cx="47019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Техподдержка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Телефон: 8 (800) 200-91-85 (звонок бесплатный)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E8D5501-F14B-CD44-9D69-4970E6813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757" y="1245204"/>
            <a:ext cx="7299774" cy="4240920"/>
          </a:xfrm>
          <a:prstGeom prst="rect">
            <a:avLst/>
          </a:prstGeom>
        </p:spPr>
      </p:pic>
      <p:sp>
        <p:nvSpPr>
          <p:cNvPr id="14" name="Объект 2">
            <a:extLst>
              <a:ext uri="{FF2B5EF4-FFF2-40B4-BE49-F238E27FC236}">
                <a16:creationId xmlns:a16="http://schemas.microsoft.com/office/drawing/2014/main" id="{40293342-F501-C148-9690-558DF6927FB5}"/>
              </a:ext>
            </a:extLst>
          </p:cNvPr>
          <p:cNvSpPr txBox="1">
            <a:spLocks/>
          </p:cNvSpPr>
          <p:nvPr/>
        </p:nvSpPr>
        <p:spPr>
          <a:xfrm>
            <a:off x="197689" y="3399392"/>
            <a:ext cx="3798307" cy="3237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eriod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Нажмите «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Записаться на курс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» </a:t>
            </a:r>
          </a:p>
          <a:p>
            <a:pPr marL="457200" indent="-457200" algn="l">
              <a:buAutoNum type="arabicPeriod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Ждите подтверждения записи: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ежедневно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10:00 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23 октября 2022 г.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10:00, 12:00, 14:00, 16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sym typeface="Wingdings" pitchFamily="2" charset="2"/>
              </a:rPr>
              <a:t>:00, 18:00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, 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19:00</a:t>
            </a:r>
          </a:p>
          <a:p>
            <a:pPr algn="l"/>
            <a:endParaRPr lang="ru-RU" sz="20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0329E3EE-4177-484E-A86F-74FBAD91482A}"/>
              </a:ext>
            </a:extLst>
          </p:cNvPr>
          <p:cNvSpPr/>
          <p:nvPr/>
        </p:nvSpPr>
        <p:spPr>
          <a:xfrm>
            <a:off x="181647" y="3475221"/>
            <a:ext cx="334537" cy="2899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6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295E76F8-90E1-6045-9E84-D058314B74C7}"/>
              </a:ext>
            </a:extLst>
          </p:cNvPr>
          <p:cNvSpPr/>
          <p:nvPr/>
        </p:nvSpPr>
        <p:spPr>
          <a:xfrm>
            <a:off x="181647" y="4084821"/>
            <a:ext cx="334537" cy="289932"/>
          </a:xfrm>
          <a:prstGeom prst="ellipse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Narrow" panose="020B060602020203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04805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9F08AC8-0E45-B448-A781-059348AB369C}"/>
              </a:ext>
            </a:extLst>
          </p:cNvPr>
          <p:cNvSpPr/>
          <p:nvPr/>
        </p:nvSpPr>
        <p:spPr>
          <a:xfrm>
            <a:off x="556468" y="293518"/>
            <a:ext cx="555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2B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АЛГОРИТМ УЧАСТИЯ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5A1416-EB37-5649-898F-85A911FA8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01" y="1625522"/>
            <a:ext cx="11471334" cy="403734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30C54B9-1F04-7C44-8678-5CF04AD5A420}"/>
              </a:ext>
            </a:extLst>
          </p:cNvPr>
          <p:cNvSpPr/>
          <p:nvPr/>
        </p:nvSpPr>
        <p:spPr>
          <a:xfrm>
            <a:off x="375201" y="5863967"/>
            <a:ext cx="11232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 Narrow" panose="020B0606020202030204" pitchFamily="34" charset="0"/>
              </a:rPr>
              <a:t>ВНИМАНИЕ: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НАЖИМАЙТЕ «НАЧАТЬ ОБУЧЕНИЕ» ТОЛЬКО В ТОТ МОМЕНТ, </a:t>
            </a:r>
          </a:p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КОГДА РЕШИЛИ ПРИСТУПИТЬ К ВЫПОЛНЕНИЮ ЗАДАНИЙ!</a:t>
            </a:r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64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C991DA52-2975-4FBA-8975-23E7AE1FBDC2}"/>
              </a:ext>
            </a:extLst>
          </p:cNvPr>
          <p:cNvSpPr txBox="1">
            <a:spLocks/>
          </p:cNvSpPr>
          <p:nvPr/>
        </p:nvSpPr>
        <p:spPr>
          <a:xfrm>
            <a:off x="11488738" y="6277841"/>
            <a:ext cx="531812" cy="376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5C68B6-61C2-468F-89AB-4B9F7531AA68}" type="slidenum">
              <a:rPr lang="ru-RU" sz="160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pPr/>
              <a:t>9</a:t>
            </a:fld>
            <a:endParaRPr lang="ru-RU" sz="16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379615" y="-57182"/>
            <a:ext cx="9670472" cy="95755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ru-RU" sz="3600" b="1" dirty="0">
              <a:solidFill>
                <a:srgbClr val="0072BC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5BD6AA3-DCBE-2643-B4D5-094B7336323C}"/>
              </a:ext>
            </a:extLst>
          </p:cNvPr>
          <p:cNvSpPr/>
          <p:nvPr/>
        </p:nvSpPr>
        <p:spPr>
          <a:xfrm>
            <a:off x="556468" y="293518"/>
            <a:ext cx="555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273478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Контакты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EC3EFC-F094-4049-8306-80964D69BB6E}"/>
              </a:ext>
            </a:extLst>
          </p:cNvPr>
          <p:cNvSpPr txBox="1"/>
          <p:nvPr/>
        </p:nvSpPr>
        <p:spPr>
          <a:xfrm>
            <a:off x="6556077" y="2244941"/>
            <a:ext cx="47838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273478"/>
                </a:solidFill>
                <a:latin typeface="Arial Narrow" panose="020B0606020202030204" pitchFamily="34" charset="0"/>
              </a:rPr>
              <a:t>САЙТ</a:t>
            </a:r>
          </a:p>
          <a:p>
            <a:pPr algn="ctr"/>
            <a:endParaRPr lang="ru-RU" sz="2400" b="1" dirty="0">
              <a:solidFill>
                <a:srgbClr val="273478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" sz="2000" dirty="0">
                <a:solidFill>
                  <a:srgbClr val="273478"/>
                </a:solidFill>
                <a:latin typeface="Arial Narrow" panose="020B0606020202030204" pitchFamily="34" charset="0"/>
              </a:rPr>
              <a:t>https://</a:t>
            </a:r>
            <a:r>
              <a:rPr lang="en" sz="2000" dirty="0" err="1">
                <a:solidFill>
                  <a:srgbClr val="273478"/>
                </a:solidFill>
                <a:latin typeface="Arial Narrow" panose="020B0606020202030204" pitchFamily="34" charset="0"/>
              </a:rPr>
              <a:t>konkurs.apkpro.ru</a:t>
            </a:r>
            <a:r>
              <a:rPr lang="en" sz="2000" dirty="0">
                <a:solidFill>
                  <a:srgbClr val="273478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7AD72FF-A4C1-4647-B4C6-68F17568B78E}"/>
              </a:ext>
            </a:extLst>
          </p:cNvPr>
          <p:cNvSpPr/>
          <p:nvPr/>
        </p:nvSpPr>
        <p:spPr>
          <a:xfrm>
            <a:off x="1966867" y="2431182"/>
            <a:ext cx="4656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73478"/>
                </a:solidFill>
                <a:latin typeface="Arial Narrow" panose="020B0606020202030204" pitchFamily="34" charset="0"/>
              </a:rPr>
              <a:t>8(800)200-91-85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7518586-E535-7A4F-B139-7362862EF46F}"/>
              </a:ext>
            </a:extLst>
          </p:cNvPr>
          <p:cNvSpPr/>
          <p:nvPr/>
        </p:nvSpPr>
        <p:spPr>
          <a:xfrm>
            <a:off x="615453" y="2942582"/>
            <a:ext cx="4951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273478"/>
                </a:solidFill>
                <a:latin typeface="Arial Narrow" panose="020B0606020202030204" pitchFamily="34" charset="0"/>
              </a:rPr>
              <a:t>по будням, 7:00-19:00 (по московскому времени)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017A24A-91F1-8046-8645-66E7D61548B8}"/>
              </a:ext>
            </a:extLst>
          </p:cNvPr>
          <p:cNvSpPr/>
          <p:nvPr/>
        </p:nvSpPr>
        <p:spPr>
          <a:xfrm>
            <a:off x="1752991" y="1919782"/>
            <a:ext cx="4656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73478"/>
                </a:solidFill>
                <a:latin typeface="Arial Narrow" panose="020B0606020202030204" pitchFamily="34" charset="0"/>
              </a:rPr>
              <a:t>ГОРЯЧАЯ ЛИНИЯ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838128-7D01-5A46-B4C4-5BFEBB8E067D}"/>
              </a:ext>
            </a:extLst>
          </p:cNvPr>
          <p:cNvSpPr txBox="1"/>
          <p:nvPr/>
        </p:nvSpPr>
        <p:spPr>
          <a:xfrm>
            <a:off x="941731" y="4322625"/>
            <a:ext cx="478387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273478"/>
                </a:solidFill>
                <a:latin typeface="Arial Narrow" panose="020B0606020202030204" pitchFamily="34" charset="0"/>
              </a:rPr>
              <a:t>ЭЛ.ПОЧТА</a:t>
            </a:r>
          </a:p>
          <a:p>
            <a:pPr algn="ctr"/>
            <a:endParaRPr lang="ru-RU" sz="2400" b="1" dirty="0">
              <a:solidFill>
                <a:srgbClr val="273478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" sz="2000" dirty="0" err="1">
                <a:solidFill>
                  <a:srgbClr val="273478"/>
                </a:solidFill>
                <a:latin typeface="Arial Narrow" panose="020B0606020202030204" pitchFamily="34" charset="0"/>
              </a:rPr>
              <a:t>konkurs</a:t>
            </a:r>
            <a:r>
              <a:rPr lang="en-US" sz="2000" dirty="0">
                <a:solidFill>
                  <a:srgbClr val="273478"/>
                </a:solidFill>
                <a:latin typeface="Arial Narrow" panose="020B0606020202030204" pitchFamily="34" charset="0"/>
              </a:rPr>
              <a:t>@</a:t>
            </a:r>
            <a:r>
              <a:rPr lang="en" sz="2000" dirty="0" err="1">
                <a:solidFill>
                  <a:srgbClr val="273478"/>
                </a:solidFill>
                <a:latin typeface="Arial Narrow" panose="020B0606020202030204" pitchFamily="34" charset="0"/>
              </a:rPr>
              <a:t>apkpro.ru</a:t>
            </a:r>
            <a:r>
              <a:rPr lang="en" sz="2000" dirty="0">
                <a:solidFill>
                  <a:srgbClr val="273478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endParaRPr lang="en" sz="24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9CF6FCD-6D7D-C645-AA84-B647BAC13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940" y="3452407"/>
            <a:ext cx="2204147" cy="220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741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203</Words>
  <Application>Microsoft Office PowerPoint</Application>
  <PresentationFormat>Широкоэкранный</PresentationFormat>
  <Paragraphs>81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Gilroy ExtraBold</vt:lpstr>
      <vt:lpstr>Helvetica Neue</vt:lpstr>
      <vt:lpstr>Helvetica Neue Medium</vt:lpstr>
      <vt:lpstr>Arial</vt:lpstr>
      <vt:lpstr>Arial Narrow</vt:lpstr>
      <vt:lpstr>Calibri</vt:lpstr>
      <vt:lpstr>Calibri Light</vt:lpstr>
      <vt:lpstr>Georgia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Юлия Олеговна Ратиева</cp:lastModifiedBy>
  <cp:revision>102</cp:revision>
  <cp:lastPrinted>2022-03-01T06:02:48Z</cp:lastPrinted>
  <dcterms:created xsi:type="dcterms:W3CDTF">2020-06-08T21:27:38Z</dcterms:created>
  <dcterms:modified xsi:type="dcterms:W3CDTF">2022-10-11T08:42:00Z</dcterms:modified>
</cp:coreProperties>
</file>