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256" r:id="rId2"/>
    <p:sldId id="344" r:id="rId3"/>
    <p:sldId id="279" r:id="rId4"/>
    <p:sldId id="257" r:id="rId5"/>
    <p:sldId id="341" r:id="rId6"/>
    <p:sldId id="339" r:id="rId7"/>
    <p:sldId id="348" r:id="rId8"/>
    <p:sldId id="338" r:id="rId9"/>
    <p:sldId id="336" r:id="rId10"/>
    <p:sldId id="351" r:id="rId11"/>
    <p:sldId id="350" r:id="rId12"/>
    <p:sldId id="352" r:id="rId13"/>
    <p:sldId id="354" r:id="rId14"/>
    <p:sldId id="353" r:id="rId15"/>
    <p:sldId id="355" r:id="rId16"/>
    <p:sldId id="356" r:id="rId17"/>
    <p:sldId id="308" r:id="rId18"/>
  </p:sldIdLst>
  <p:sldSz cx="9144000" cy="6858000" type="screen4x3"/>
  <p:notesSz cx="6858000" cy="9947275"/>
  <p:custDataLst>
    <p:tags r:id="rId21"/>
  </p:custDataLst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400" kern="1200" baseline="-25000">
        <a:solidFill>
          <a:schemeClr val="tx1"/>
        </a:solidFill>
        <a:latin typeface="Arial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400" kern="1200" baseline="-25000">
        <a:solidFill>
          <a:schemeClr val="tx1"/>
        </a:solidFill>
        <a:latin typeface="Arial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400" kern="1200" baseline="-25000">
        <a:solidFill>
          <a:schemeClr val="tx1"/>
        </a:solidFill>
        <a:latin typeface="Arial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400" kern="1200" baseline="-25000">
        <a:solidFill>
          <a:schemeClr val="tx1"/>
        </a:solidFill>
        <a:latin typeface="Arial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400" kern="1200" baseline="-250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400" kern="1200" baseline="-250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400" kern="1200" baseline="-250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400" kern="1200" baseline="-250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400" kern="1200" baseline="-250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1376BA"/>
    <a:srgbClr val="1C86C0"/>
    <a:srgbClr val="165A8B"/>
    <a:srgbClr val="FFFF00"/>
    <a:srgbClr val="78ADCD"/>
    <a:srgbClr val="105A5B"/>
    <a:srgbClr val="B3D3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986" autoAdjust="0"/>
    <p:restoredTop sz="95596" autoAdjust="0"/>
  </p:normalViewPr>
  <p:slideViewPr>
    <p:cSldViewPr>
      <p:cViewPr varScale="1">
        <p:scale>
          <a:sx n="102" d="100"/>
          <a:sy n="102" d="100"/>
        </p:scale>
        <p:origin x="468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9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99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4911A27-94BF-4761-80D7-A1DFC616CA8C}" type="datetimeFigureOut">
              <a:rPr lang="ru-RU" smtClean="0"/>
              <a:t>29.08.2022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48185"/>
            <a:ext cx="2971800" cy="499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9448185"/>
            <a:ext cx="2971800" cy="499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7C4B166-5728-46A1-92FE-63E6D55AC9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847607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973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 baseline="0"/>
            </a:lvl1pPr>
          </a:lstStyle>
          <a:p>
            <a:endParaRPr lang="en-US"/>
          </a:p>
        </p:txBody>
      </p:sp>
      <p:sp>
        <p:nvSpPr>
          <p:cNvPr id="819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973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aseline="0"/>
            </a:lvl1pPr>
          </a:lstStyle>
          <a:p>
            <a:endParaRPr lang="en-US"/>
          </a:p>
        </p:txBody>
      </p:sp>
      <p:sp>
        <p:nvSpPr>
          <p:cNvPr id="819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42975" y="746125"/>
            <a:ext cx="4972050" cy="37306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819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724956"/>
            <a:ext cx="5486400" cy="44762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819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48185"/>
            <a:ext cx="2971800" cy="4973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 baseline="0"/>
            </a:lvl1pPr>
          </a:lstStyle>
          <a:p>
            <a:endParaRPr lang="en-US"/>
          </a:p>
        </p:txBody>
      </p:sp>
      <p:sp>
        <p:nvSpPr>
          <p:cNvPr id="819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9448185"/>
            <a:ext cx="2971800" cy="4973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aseline="0"/>
            </a:lvl1pPr>
          </a:lstStyle>
          <a:p>
            <a:fld id="{72E87C89-58C7-420F-8B1F-2D1DA91C82C5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609062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948600E-BCDA-4FEF-B8DE-C2FCED20D429}" type="slidenum">
              <a:rPr lang="en-US"/>
              <a:pPr/>
              <a:t>1</a:t>
            </a:fld>
            <a:endParaRPr lang="en-US"/>
          </a:p>
        </p:txBody>
      </p:sp>
      <p:sp>
        <p:nvSpPr>
          <p:cNvPr id="1075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75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FB10833-2ABF-4B2B-8364-84994523E2F3}" type="slidenum">
              <a:rPr lang="en-US"/>
              <a:pPr/>
              <a:t>3</a:t>
            </a:fld>
            <a:endParaRPr lang="en-US"/>
          </a:p>
        </p:txBody>
      </p:sp>
      <p:sp>
        <p:nvSpPr>
          <p:cNvPr id="1105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DB2B79C-8334-4928-9B83-2EB5A4985E45}" type="slidenum">
              <a:rPr lang="en-US"/>
              <a:pPr/>
              <a:t>4</a:t>
            </a:fld>
            <a:endParaRPr lang="en-US"/>
          </a:p>
        </p:txBody>
      </p:sp>
      <p:sp>
        <p:nvSpPr>
          <p:cNvPr id="1126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371600" y="304800"/>
            <a:ext cx="7772400" cy="704850"/>
          </a:xfrm>
          <a:effectLst>
            <a:outerShdw dist="12700" algn="ctr" rotWithShape="0">
              <a:schemeClr val="bg2"/>
            </a:outerShdw>
          </a:effectLst>
        </p:spPr>
        <p:txBody>
          <a:bodyPr/>
          <a:lstStyle>
            <a:lvl1pPr algn="ctr"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990600"/>
            <a:ext cx="7772400" cy="685800"/>
          </a:xfrm>
          <a:effectLst>
            <a:outerShdw dist="12700" algn="ctr" rotWithShape="0">
              <a:schemeClr val="bg2"/>
            </a:outerShdw>
          </a:effectLst>
        </p:spPr>
        <p:txBody>
          <a:bodyPr/>
          <a:lstStyle>
            <a:lvl1pPr marL="0" indent="0" algn="ctr">
              <a:buFontTx/>
              <a:buNone/>
              <a:defRPr sz="2400">
                <a:solidFill>
                  <a:schemeClr val="bg1"/>
                </a:solidFill>
              </a:defRPr>
            </a:lvl1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381750" y="457200"/>
            <a:ext cx="2000250" cy="5943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81000" y="457200"/>
            <a:ext cx="5848350" cy="59436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066800" y="2667000"/>
            <a:ext cx="3581400" cy="3733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800600" y="2667000"/>
            <a:ext cx="3581400" cy="3733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457200"/>
            <a:ext cx="7315200" cy="71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bg2"/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066800" y="2667000"/>
            <a:ext cx="7315200" cy="373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Microsoft Sans Serif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Microsoft Sans Serif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Microsoft Sans Serif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Microsoft Sans Serif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Microsoft Sans Serif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Microsoft Sans Serif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Microsoft Sans Serif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Microsoft Sans Serif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mailto:kpo.kiro46@yandex.ru" TargetMode="Externa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07504" y="3284984"/>
            <a:ext cx="8382640" cy="704850"/>
          </a:xfrm>
        </p:spPr>
        <p:txBody>
          <a:bodyPr/>
          <a:lstStyle/>
          <a:p>
            <a:pPr algn="l"/>
            <a:r>
              <a:rPr lang="ru-RU" sz="3200" b="1" dirty="0" smtClean="0"/>
              <a:t>Реализация РП «Современная </a:t>
            </a:r>
            <a:r>
              <a:rPr lang="ru-RU" sz="3200" b="1" dirty="0"/>
              <a:t>школа» </a:t>
            </a:r>
            <a:r>
              <a:rPr lang="ru-RU" sz="3200" b="1" dirty="0" smtClean="0"/>
              <a:t/>
            </a:r>
            <a:br>
              <a:rPr lang="ru-RU" sz="3200" b="1" dirty="0" smtClean="0"/>
            </a:br>
            <a:r>
              <a:rPr lang="ru-RU" sz="3200" b="1" dirty="0" smtClean="0"/>
              <a:t>в </a:t>
            </a:r>
            <a:r>
              <a:rPr lang="ru-RU" sz="3200" b="1" dirty="0"/>
              <a:t>части </a:t>
            </a:r>
            <a:r>
              <a:rPr lang="ru-RU" sz="3200" b="1" dirty="0" smtClean="0"/>
              <a:t>выполнения результата </a:t>
            </a:r>
            <a:r>
              <a:rPr lang="ru-RU" sz="3200" b="1" dirty="0"/>
              <a:t>1.6 </a:t>
            </a:r>
            <a:r>
              <a:rPr lang="ru-RU" sz="3200" b="1" dirty="0" smtClean="0"/>
              <a:t/>
            </a:r>
            <a:br>
              <a:rPr lang="ru-RU" sz="3200" b="1" dirty="0" smtClean="0"/>
            </a:br>
            <a:r>
              <a:rPr lang="ru-RU" sz="3200" b="1" dirty="0" smtClean="0"/>
              <a:t>«</a:t>
            </a:r>
            <a:r>
              <a:rPr lang="ru-RU" sz="3200" b="1" dirty="0"/>
              <a:t>Внедрены методики преподавания </a:t>
            </a:r>
            <a:r>
              <a:rPr lang="ru-RU" sz="3200" b="1" dirty="0" smtClean="0"/>
              <a:t/>
            </a:r>
            <a:br>
              <a:rPr lang="ru-RU" sz="3200" b="1" dirty="0" smtClean="0"/>
            </a:br>
            <a:r>
              <a:rPr lang="ru-RU" sz="3200" b="1" dirty="0" smtClean="0"/>
              <a:t>ООД </a:t>
            </a:r>
            <a:r>
              <a:rPr lang="ru-RU" sz="3200" b="1" dirty="0" smtClean="0"/>
              <a:t>с </a:t>
            </a:r>
            <a:r>
              <a:rPr lang="ru-RU" sz="3200" b="1" dirty="0"/>
              <a:t>учетом профессиональной направленности </a:t>
            </a:r>
            <a:r>
              <a:rPr lang="ru-RU" sz="3200" b="1" dirty="0" smtClean="0"/>
              <a:t>программ </a:t>
            </a:r>
            <a:r>
              <a:rPr lang="ru-RU" sz="3200" b="1" dirty="0" smtClean="0"/>
              <a:t>СПО»</a:t>
            </a:r>
            <a:r>
              <a:rPr lang="ru-RU" sz="3200" u="sng" dirty="0"/>
              <a:t/>
            </a:r>
            <a:br>
              <a:rPr lang="ru-RU" sz="3200" u="sng" dirty="0"/>
            </a:br>
            <a:endParaRPr lang="en-US" sz="3200" b="1" u="sng" dirty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95536" y="5949280"/>
            <a:ext cx="8568952" cy="685800"/>
          </a:xfrm>
          <a:gradFill flip="none" rotWithShape="1">
            <a:gsLst>
              <a:gs pos="0">
                <a:srgbClr val="1C86C0">
                  <a:tint val="66000"/>
                  <a:satMod val="160000"/>
                </a:srgbClr>
              </a:gs>
              <a:gs pos="50000">
                <a:srgbClr val="1C86C0">
                  <a:tint val="44500"/>
                  <a:satMod val="160000"/>
                </a:srgbClr>
              </a:gs>
              <a:gs pos="100000">
                <a:srgbClr val="1C86C0">
                  <a:tint val="23500"/>
                  <a:satMod val="160000"/>
                </a:srgbClr>
              </a:gs>
            </a:gsLst>
            <a:lin ang="5400000" scaled="1"/>
            <a:tileRect/>
          </a:gradFill>
        </p:spPr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</a:rPr>
              <a:t>Травкина Н.Н., доцент кафедры ПО ОГБУ ДПО КИРО</a:t>
            </a:r>
            <a:endParaRPr lang="en-US" b="1" dirty="0">
              <a:solidFill>
                <a:srgbClr val="00206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/>
          <a:srcRect l="21536" t="69034" r="51108" b="18224"/>
          <a:stretch/>
        </p:blipFill>
        <p:spPr>
          <a:xfrm>
            <a:off x="6696744" y="188640"/>
            <a:ext cx="2339752" cy="6130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188640"/>
            <a:ext cx="6552728" cy="10361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</a:t>
            </a:r>
            <a:r>
              <a:rPr lang="ru-RU" sz="28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бластной конкурс </a:t>
            </a:r>
            <a:r>
              <a:rPr lang="ru-RU" sz="2800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педагогической и методической продукции </a:t>
            </a:r>
            <a:r>
              <a:rPr lang="ru-RU" sz="28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ПОО </a:t>
            </a:r>
            <a:r>
              <a:rPr lang="ru-RU" sz="32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«Ярмарка </a:t>
            </a:r>
            <a:r>
              <a:rPr lang="ru-RU" sz="3200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педагогических достижений – 2022</a:t>
            </a:r>
            <a:r>
              <a:rPr lang="ru-RU" sz="32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» </a:t>
            </a:r>
            <a:endParaRPr lang="ru-RU" sz="3200" b="1" dirty="0">
              <a:solidFill>
                <a:schemeClr val="bg1"/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0140201"/>
              </p:ext>
            </p:extLst>
          </p:nvPr>
        </p:nvGraphicFramePr>
        <p:xfrm>
          <a:off x="179512" y="2204863"/>
          <a:ext cx="8857476" cy="397329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232248">
                  <a:extLst>
                    <a:ext uri="{9D8B030D-6E8A-4147-A177-3AD203B41FA5}">
                      <a16:colId xmlns:a16="http://schemas.microsoft.com/office/drawing/2014/main" val="1350440585"/>
                    </a:ext>
                  </a:extLst>
                </a:gridCol>
                <a:gridCol w="6625228">
                  <a:extLst>
                    <a:ext uri="{9D8B030D-6E8A-4147-A177-3AD203B41FA5}">
                      <a16:colId xmlns:a16="http://schemas.microsoft.com/office/drawing/2014/main" val="2482176316"/>
                    </a:ext>
                  </a:extLst>
                </a:gridCol>
              </a:tblGrid>
              <a:tr h="53092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effectLst/>
                        </a:rPr>
                        <a:t>ОБПОУ </a:t>
                      </a:r>
                      <a:r>
                        <a:rPr lang="ru-RU" sz="1800" b="1" dirty="0">
                          <a:effectLst/>
                        </a:rPr>
                        <a:t>«ОГТК»</a:t>
                      </a:r>
                      <a:endParaRPr lang="ru-RU" sz="1800" b="1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2413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Сборник задач с профессиональной направленности по ООП МАТЕМАТИКА</a:t>
                      </a: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68354360"/>
                  </a:ext>
                </a:extLst>
              </a:tr>
              <a:tr h="50970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effectLst/>
                        </a:rPr>
                        <a:t>ОБПОК </a:t>
                      </a:r>
                      <a:r>
                        <a:rPr lang="ru-RU" sz="1800" b="1" dirty="0">
                          <a:effectLst/>
                        </a:rPr>
                        <a:t>«КГПК</a:t>
                      </a:r>
                      <a:endParaRPr lang="ru-RU" sz="1800" b="1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2413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РТ по дисциплине Иностранный язык для специальности 35.02.12 Садово-парковое и ландшафтное строительство</a:t>
                      </a: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72864723"/>
                  </a:ext>
                </a:extLst>
              </a:tr>
              <a:tr h="49597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effectLst/>
                        </a:rPr>
                        <a:t>ОБПОУ </a:t>
                      </a:r>
                      <a:r>
                        <a:rPr lang="ru-RU" sz="1800" b="1" dirty="0">
                          <a:effectLst/>
                        </a:rPr>
                        <a:t>«КМТ»</a:t>
                      </a:r>
                      <a:endParaRPr lang="ru-RU" sz="1800" b="1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1143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Сборник МР по выполнению ПР по предмету ОУП.03 Иностранный язык (английский)</a:t>
                      </a: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82299888"/>
                  </a:ext>
                </a:extLst>
              </a:tr>
              <a:tr h="445821">
                <a:tc>
                  <a:txBody>
                    <a:bodyPr/>
                    <a:lstStyle/>
                    <a:p>
                      <a:pPr marL="63500" marR="140335" indent="19685" algn="just">
                        <a:spcBef>
                          <a:spcPts val="260"/>
                        </a:spcBef>
                        <a:spcAft>
                          <a:spcPts val="0"/>
                        </a:spcAft>
                        <a:tabLst>
                          <a:tab pos="1202690" algn="l"/>
                          <a:tab pos="2159000" algn="l"/>
                          <a:tab pos="6037580" algn="l"/>
                          <a:tab pos="6120130" algn="l"/>
                        </a:tabLst>
                      </a:pPr>
                      <a:r>
                        <a:rPr lang="ru-RU" sz="1800" b="1" dirty="0" smtClean="0">
                          <a:effectLst/>
                        </a:rPr>
                        <a:t>ОБПОУ </a:t>
                      </a:r>
                      <a:r>
                        <a:rPr lang="ru-RU" sz="1800" b="1" dirty="0">
                          <a:effectLst/>
                        </a:rPr>
                        <a:t>«КБМК»</a:t>
                      </a:r>
                      <a:endParaRPr lang="ru-RU" sz="18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65405" marR="140335" indent="-131445" algn="just">
                        <a:spcBef>
                          <a:spcPts val="260"/>
                        </a:spcBef>
                        <a:spcAft>
                          <a:spcPts val="0"/>
                        </a:spcAft>
                        <a:tabLst>
                          <a:tab pos="-66040" algn="l"/>
                          <a:tab pos="1346200" algn="l"/>
                          <a:tab pos="2159000" algn="l"/>
                          <a:tab pos="6037580" algn="l"/>
                          <a:tab pos="6120130" algn="l"/>
                        </a:tabLst>
                      </a:pPr>
                      <a:r>
                        <a:rPr lang="ru-RU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«Сборник практико-ориентированных заданий учебного предмета ОУП 01 Русский язык»</a:t>
                      </a: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37481192"/>
                  </a:ext>
                </a:extLst>
              </a:tr>
              <a:tr h="49597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effectLst/>
                        </a:rPr>
                        <a:t>ОБПОУ </a:t>
                      </a:r>
                      <a:r>
                        <a:rPr lang="ru-RU" sz="1800" b="1" dirty="0">
                          <a:effectLst/>
                        </a:rPr>
                        <a:t>«КАТК»</a:t>
                      </a:r>
                      <a:endParaRPr lang="ru-RU" sz="1800" b="1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1143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29235" algn="l"/>
                        </a:tabLst>
                      </a:pPr>
                      <a:r>
                        <a:rPr lang="ru-RU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Сборник упражнений по грамматике немецкого языка для студентов 1-2 курсов всех специальностей</a:t>
                      </a: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083813"/>
                  </a:ext>
                </a:extLst>
              </a:tr>
              <a:tr h="101292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ru-RU" sz="1800" b="1" dirty="0" smtClean="0">
                          <a:effectLst/>
                        </a:rPr>
                        <a:t>ОБПОК </a:t>
                      </a:r>
                      <a:r>
                        <a:rPr lang="ru-RU" sz="1800" b="1" dirty="0">
                          <a:effectLst/>
                        </a:rPr>
                        <a:t>«КГПК</a:t>
                      </a:r>
                      <a:endParaRPr lang="ru-RU" sz="18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ru-RU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РП и учебные материалы по предметам Математика, Иностранный язык (разработаны с учетом проф. направленности)</a:t>
                      </a: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251548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0574110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96813" y="260648"/>
            <a:ext cx="5296899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>
                <a:solidFill>
                  <a:schemeClr val="bg1"/>
                </a:solidFill>
              </a:rPr>
              <a:t>Актуальные задачи реализации</a:t>
            </a:r>
          </a:p>
          <a:p>
            <a:r>
              <a:rPr lang="ru-RU" sz="3600" b="1" dirty="0" smtClean="0">
                <a:solidFill>
                  <a:schemeClr val="bg1"/>
                </a:solidFill>
              </a:rPr>
              <a:t> РП «Современная школа» в ПОО</a:t>
            </a:r>
          </a:p>
          <a:p>
            <a:r>
              <a:rPr lang="ru-RU" sz="3600" dirty="0" smtClean="0">
                <a:solidFill>
                  <a:schemeClr val="bg1"/>
                </a:solidFill>
              </a:rPr>
              <a:t>(период </a:t>
            </a:r>
            <a:r>
              <a:rPr lang="ru-RU" sz="3600" dirty="0" smtClean="0">
                <a:solidFill>
                  <a:schemeClr val="bg1"/>
                </a:solidFill>
              </a:rPr>
              <a:t>июнь-октябрь </a:t>
            </a:r>
            <a:r>
              <a:rPr lang="ru-RU" sz="3600" dirty="0" smtClean="0">
                <a:solidFill>
                  <a:schemeClr val="bg1"/>
                </a:solidFill>
              </a:rPr>
              <a:t>2022 г.)</a:t>
            </a:r>
            <a:endParaRPr lang="ru-RU" sz="3600" dirty="0">
              <a:solidFill>
                <a:schemeClr val="bg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115616" y="1700808"/>
            <a:ext cx="7685876" cy="1179810"/>
          </a:xfrm>
          <a:prstGeom prst="rect">
            <a:avLst/>
          </a:prstGeom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32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Разработать рабочие программы  ООД по одной реализуемой в ПОО </a:t>
            </a:r>
            <a:r>
              <a:rPr lang="ru-RU" sz="32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профессии </a:t>
            </a:r>
            <a:r>
              <a:rPr lang="ru-RU" sz="32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и специальности                   </a:t>
            </a:r>
            <a:r>
              <a:rPr lang="ru-RU" sz="32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(до </a:t>
            </a:r>
            <a:r>
              <a:rPr lang="ru-RU" sz="32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15 июля 2022 г</a:t>
            </a:r>
            <a: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.)</a:t>
            </a:r>
            <a:r>
              <a:rPr lang="ru-RU" sz="2800" b="1" baseline="0" dirty="0" smtClean="0">
                <a:solidFill>
                  <a:srgbClr val="C00000"/>
                </a:solidFill>
                <a:latin typeface="Times New Roman" panose="02020603050405020304" pitchFamily="18" charset="0"/>
              </a:rPr>
              <a:t> 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115616" y="2937940"/>
            <a:ext cx="7848872" cy="1692771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32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Представить рабочие программы  ООД по одной из реализуемых </a:t>
            </a:r>
            <a:r>
              <a:rPr lang="ru-RU" sz="32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  </a:t>
            </a:r>
            <a:r>
              <a:rPr lang="ru-RU" sz="32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ПОО профессии или специальности на экспертизу в РУМО СПО </a:t>
            </a:r>
            <a:r>
              <a:rPr lang="ru-RU" sz="32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(до </a:t>
            </a:r>
            <a:r>
              <a:rPr lang="ru-RU" sz="32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15 </a:t>
            </a:r>
            <a:r>
              <a:rPr lang="ru-RU" sz="32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август </a:t>
            </a:r>
            <a:r>
              <a:rPr lang="ru-RU" sz="32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2022 г.) </a:t>
            </a:r>
            <a:r>
              <a:rPr lang="ru-RU" b="1" baseline="0" dirty="0" smtClean="0">
                <a:solidFill>
                  <a:schemeClr val="bg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 ПДФ </a:t>
            </a:r>
            <a:r>
              <a:rPr lang="ru-RU" b="1" dirty="0" smtClean="0">
                <a:solidFill>
                  <a:schemeClr val="bg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</a:t>
            </a:r>
            <a: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формате на эл. почту кафедры профобразования  КИРО </a:t>
            </a:r>
            <a:r>
              <a:rPr lang="en-US" sz="28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hlinkClick r:id="rId2"/>
              </a:rPr>
              <a:t>kpo.kiro46@yandex.ru</a:t>
            </a:r>
            <a:endParaRPr lang="ru-RU" sz="2800" b="1" dirty="0" smtClean="0">
              <a:solidFill>
                <a:srgbClr val="C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043608" y="4695462"/>
            <a:ext cx="8064896" cy="1405513"/>
          </a:xfrm>
          <a:prstGeom prst="rect">
            <a:avLst/>
          </a:prstGeom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l"/>
            <a:r>
              <a:rPr lang="ru-RU" sz="32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Принять участие в областном конкурсе лучших практик подготовки рабочих кадров в номинации «</a:t>
            </a:r>
            <a:r>
              <a:rPr lang="ru-RU" sz="32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Практикоориенти-рованное  </a:t>
            </a:r>
            <a:r>
              <a:rPr lang="ru-RU" sz="32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обучение – шаг в будущее</a:t>
            </a:r>
            <a:r>
              <a:rPr lang="ru-RU" sz="32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»                                                                   </a:t>
            </a:r>
            <a:r>
              <a:rPr lang="ru-RU" sz="32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(до </a:t>
            </a:r>
            <a:r>
              <a:rPr lang="ru-RU" sz="32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15 сентября </a:t>
            </a:r>
            <a:r>
              <a:rPr lang="ru-RU" sz="32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2022 г.)</a:t>
            </a:r>
            <a:endParaRPr lang="ru-RU" sz="3200" b="1" dirty="0">
              <a:solidFill>
                <a:srgbClr val="C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6" name="Выноска с четырьмя стрелками 5"/>
          <p:cNvSpPr/>
          <p:nvPr/>
        </p:nvSpPr>
        <p:spPr bwMode="auto">
          <a:xfrm>
            <a:off x="9800" y="1991722"/>
            <a:ext cx="939677" cy="1053717"/>
          </a:xfrm>
          <a:prstGeom prst="quadArrowCallout">
            <a:avLst/>
          </a:prstGeom>
          <a:gradFill rotWithShape="1">
            <a:gsLst>
              <a:gs pos="0">
                <a:schemeClr val="bg2">
                  <a:gamma/>
                  <a:tint val="26667"/>
                  <a:invGamma/>
                </a:schemeClr>
              </a:gs>
              <a:gs pos="100000">
                <a:schemeClr val="bg2">
                  <a:alpha val="14999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-25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1</a:t>
            </a:r>
          </a:p>
        </p:txBody>
      </p:sp>
      <p:sp>
        <p:nvSpPr>
          <p:cNvPr id="7" name="Выноска с четырьмя стрелками 6"/>
          <p:cNvSpPr/>
          <p:nvPr/>
        </p:nvSpPr>
        <p:spPr bwMode="auto">
          <a:xfrm>
            <a:off x="9800" y="3212976"/>
            <a:ext cx="939677" cy="1053717"/>
          </a:xfrm>
          <a:prstGeom prst="quadArrowCallout">
            <a:avLst/>
          </a:prstGeom>
          <a:gradFill rotWithShape="1">
            <a:gsLst>
              <a:gs pos="0">
                <a:schemeClr val="bg2">
                  <a:gamma/>
                  <a:tint val="26667"/>
                  <a:invGamma/>
                </a:schemeClr>
              </a:gs>
              <a:gs pos="100000">
                <a:schemeClr val="bg2">
                  <a:alpha val="14999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600" b="1" dirty="0"/>
              <a:t>2</a:t>
            </a:r>
            <a:endParaRPr kumimoji="0" lang="ru-RU" sz="3600" b="1" i="0" u="none" strike="noStrike" cap="none" normalizeH="0" baseline="-2500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" name="Выноска с четырьмя стрелками 7"/>
          <p:cNvSpPr/>
          <p:nvPr/>
        </p:nvSpPr>
        <p:spPr bwMode="auto">
          <a:xfrm>
            <a:off x="0" y="4925509"/>
            <a:ext cx="939677" cy="1053717"/>
          </a:xfrm>
          <a:prstGeom prst="quadArrowCallout">
            <a:avLst/>
          </a:prstGeom>
          <a:gradFill rotWithShape="1">
            <a:gsLst>
              <a:gs pos="0">
                <a:schemeClr val="bg2">
                  <a:gamma/>
                  <a:tint val="26667"/>
                  <a:invGamma/>
                </a:schemeClr>
              </a:gs>
              <a:gs pos="100000">
                <a:schemeClr val="bg2">
                  <a:alpha val="14999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600" b="1" dirty="0"/>
              <a:t>3</a:t>
            </a:r>
            <a:endParaRPr kumimoji="0" lang="ru-RU" sz="3600" b="1" i="0" u="none" strike="noStrike" cap="none" normalizeH="0" baseline="-2500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896813" y="6009339"/>
            <a:ext cx="801891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213A75"/>
                </a:solidFill>
                <a:latin typeface="Raleway SemiBold" pitchFamily="2" charset="-52"/>
              </a:rPr>
              <a:t>Всероссийский</a:t>
            </a:r>
            <a:r>
              <a:rPr lang="ru-RU" b="1" baseline="0" dirty="0" smtClean="0">
                <a:solidFill>
                  <a:srgbClr val="213A75"/>
                </a:solidFill>
                <a:latin typeface="Raleway SemiBold" pitchFamily="2" charset="-52"/>
              </a:rPr>
              <a:t> </a:t>
            </a:r>
            <a:r>
              <a:rPr lang="ru-RU" b="1" dirty="0" smtClean="0">
                <a:solidFill>
                  <a:srgbClr val="213A75"/>
                </a:solidFill>
                <a:latin typeface="Raleway SemiBold" pitchFamily="2" charset="-52"/>
              </a:rPr>
              <a:t>конкурс </a:t>
            </a:r>
            <a:r>
              <a:rPr lang="ru-RU" b="1" dirty="0">
                <a:solidFill>
                  <a:srgbClr val="213A75"/>
                </a:solidFill>
                <a:latin typeface="Raleway SemiBold" pitchFamily="2" charset="-52"/>
              </a:rPr>
              <a:t>методических материалов «Лучшие практики внедрения методической системы преподавания </a:t>
            </a:r>
            <a:r>
              <a:rPr lang="ru-RU" b="1" dirty="0" smtClean="0">
                <a:solidFill>
                  <a:srgbClr val="213A75"/>
                </a:solidFill>
                <a:latin typeface="Raleway SemiBold" pitchFamily="2" charset="-52"/>
              </a:rPr>
              <a:t>ООД в </a:t>
            </a:r>
            <a:r>
              <a:rPr lang="ru-RU" b="1" dirty="0">
                <a:solidFill>
                  <a:srgbClr val="213A75"/>
                </a:solidFill>
                <a:latin typeface="Raleway SemiBold" pitchFamily="2" charset="-52"/>
              </a:rPr>
              <a:t>ПОО»</a:t>
            </a:r>
            <a:endParaRPr lang="ru-RU" b="1" dirty="0">
              <a:solidFill>
                <a:srgbClr val="213A75"/>
              </a:solidFill>
              <a:latin typeface="Raleway SemiBold" pitchFamily="2" charset="-52"/>
            </a:endParaRPr>
          </a:p>
        </p:txBody>
      </p:sp>
      <p:sp>
        <p:nvSpPr>
          <p:cNvPr id="10" name="Стрелка вниз 9"/>
          <p:cNvSpPr/>
          <p:nvPr/>
        </p:nvSpPr>
        <p:spPr bwMode="auto">
          <a:xfrm>
            <a:off x="6300192" y="5555196"/>
            <a:ext cx="2338728" cy="615696"/>
          </a:xfrm>
          <a:prstGeom prst="downArrow">
            <a:avLst/>
          </a:prstGeom>
          <a:solidFill>
            <a:srgbClr val="FFC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-25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ВЫХОД НА</a:t>
            </a:r>
            <a:r>
              <a:rPr kumimoji="0" lang="ru-RU" sz="2400" b="0" i="0" u="none" strike="noStrike" cap="none" normalizeH="0" baseline="-25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: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</a:t>
            </a:r>
            <a:endParaRPr kumimoji="0" lang="ru-RU" sz="2400" b="0" i="0" u="none" strike="noStrike" cap="none" normalizeH="0" baseline="-2500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746691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3523407"/>
              </p:ext>
            </p:extLst>
          </p:nvPr>
        </p:nvGraphicFramePr>
        <p:xfrm>
          <a:off x="121449" y="1772816"/>
          <a:ext cx="8640960" cy="452831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80120">
                  <a:extLst>
                    <a:ext uri="{9D8B030D-6E8A-4147-A177-3AD203B41FA5}">
                      <a16:colId xmlns:a16="http://schemas.microsoft.com/office/drawing/2014/main" val="1758003679"/>
                    </a:ext>
                  </a:extLst>
                </a:gridCol>
                <a:gridCol w="1584176">
                  <a:extLst>
                    <a:ext uri="{9D8B030D-6E8A-4147-A177-3AD203B41FA5}">
                      <a16:colId xmlns:a16="http://schemas.microsoft.com/office/drawing/2014/main" val="3646563236"/>
                    </a:ext>
                  </a:extLst>
                </a:gridCol>
                <a:gridCol w="3600400">
                  <a:extLst>
                    <a:ext uri="{9D8B030D-6E8A-4147-A177-3AD203B41FA5}">
                      <a16:colId xmlns:a16="http://schemas.microsoft.com/office/drawing/2014/main" val="1527717112"/>
                    </a:ext>
                  </a:extLst>
                </a:gridCol>
                <a:gridCol w="2376264">
                  <a:extLst>
                    <a:ext uri="{9D8B030D-6E8A-4147-A177-3AD203B41FA5}">
                      <a16:colId xmlns:a16="http://schemas.microsoft.com/office/drawing/2014/main" val="3349654514"/>
                    </a:ext>
                  </a:extLst>
                </a:gridCol>
              </a:tblGrid>
              <a:tr h="291297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Наименование  ОО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66" marR="9366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Профессия</a:t>
                      </a:r>
                      <a:r>
                        <a:rPr lang="ru-RU" sz="1400" dirty="0" smtClean="0">
                          <a:effectLst/>
                        </a:rPr>
                        <a:t>/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специальность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66" marR="9366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4221480" algn="l"/>
                        </a:tabLst>
                      </a:pPr>
                      <a:r>
                        <a:rPr lang="ru-RU" sz="1400" u="none" strike="noStrike" spc="0">
                          <a:effectLst/>
                        </a:rPr>
                        <a:t>Наименование ОУП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66" marR="9366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ФИО </a:t>
                      </a:r>
                      <a:r>
                        <a:rPr lang="ru-RU" sz="1400" dirty="0" smtClean="0">
                          <a:effectLst/>
                        </a:rPr>
                        <a:t>разработчика РП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66" marR="9366" marT="0" marB="0"/>
                </a:tc>
                <a:extLst>
                  <a:ext uri="{0D108BD9-81ED-4DB2-BD59-A6C34878D82A}">
                    <a16:rowId xmlns:a16="http://schemas.microsoft.com/office/drawing/2014/main" val="3805690171"/>
                  </a:ext>
                </a:extLst>
              </a:tr>
              <a:tr h="0">
                <a:tc rowSpan="8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ОБПОУ КАТК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ПДФ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66" marR="9366" marT="0" marB="0"/>
                </a:tc>
                <a:tc rowSpan="8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23.02.07 Техническое обслуживание и ремонт двигателей, систем и агрегатов автомобилей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66" marR="9366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4221480" algn="l"/>
                        </a:tabLst>
                      </a:pPr>
                      <a:r>
                        <a:rPr lang="ru-RU" sz="1400" u="none" strike="noStrike" spc="0">
                          <a:effectLst/>
                        </a:rPr>
                        <a:t>ОУП.01 Русский язык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66" marR="9366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Агеева О.А.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66" marR="9366" marT="0" marB="0"/>
                </a:tc>
                <a:extLst>
                  <a:ext uri="{0D108BD9-81ED-4DB2-BD59-A6C34878D82A}">
                    <a16:rowId xmlns:a16="http://schemas.microsoft.com/office/drawing/2014/main" val="4980297"/>
                  </a:ext>
                </a:extLst>
              </a:tr>
              <a:tr h="4995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221480" algn="l"/>
                        </a:tabLst>
                      </a:pPr>
                      <a:r>
                        <a:rPr lang="ru-RU" sz="1400">
                          <a:effectLst/>
                        </a:rPr>
                        <a:t>ОУП. 02 Литература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66" marR="9366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Сапрыкина И.А.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66" marR="9366" marT="0" marB="0"/>
                </a:tc>
                <a:extLst>
                  <a:ext uri="{0D108BD9-81ED-4DB2-BD59-A6C34878D82A}">
                    <a16:rowId xmlns:a16="http://schemas.microsoft.com/office/drawing/2014/main" val="779003290"/>
                  </a:ext>
                </a:extLst>
              </a:tr>
              <a:tr h="4995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1400">
                          <a:effectLst/>
                        </a:rPr>
                        <a:t>ОУП.03 Иностранный язык 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66" marR="9366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Рудая Н.А.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66" marR="9366" marT="0" marB="0"/>
                </a:tc>
                <a:extLst>
                  <a:ext uri="{0D108BD9-81ED-4DB2-BD59-A6C34878D82A}">
                    <a16:rowId xmlns:a16="http://schemas.microsoft.com/office/drawing/2014/main" val="3083327366"/>
                  </a:ext>
                </a:extLst>
              </a:tr>
              <a:tr h="4995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4221480" algn="l"/>
                        </a:tabLst>
                      </a:pPr>
                      <a:r>
                        <a:rPr lang="ru-RU" sz="1400">
                          <a:effectLst/>
                        </a:rPr>
                        <a:t>ОУП.04 Математика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66" marR="9366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Алферова Е.А.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66" marR="9366" marT="0" marB="0"/>
                </a:tc>
                <a:extLst>
                  <a:ext uri="{0D108BD9-81ED-4DB2-BD59-A6C34878D82A}">
                    <a16:rowId xmlns:a16="http://schemas.microsoft.com/office/drawing/2014/main" val="2498941229"/>
                  </a:ext>
                </a:extLst>
              </a:tr>
              <a:tr h="4995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ОУП.  05  История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66" marR="9366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Павлова Ж.М.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66" marR="9366" marT="0" marB="0"/>
                </a:tc>
                <a:extLst>
                  <a:ext uri="{0D108BD9-81ED-4DB2-BD59-A6C34878D82A}">
                    <a16:rowId xmlns:a16="http://schemas.microsoft.com/office/drawing/2014/main" val="3867672829"/>
                  </a:ext>
                </a:extLst>
              </a:tr>
              <a:tr h="4995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ОУП.06 Физическая культура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66" marR="9366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Степанова М.В.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66" marR="9366" marT="0" marB="0"/>
                </a:tc>
                <a:extLst>
                  <a:ext uri="{0D108BD9-81ED-4DB2-BD59-A6C34878D82A}">
                    <a16:rowId xmlns:a16="http://schemas.microsoft.com/office/drawing/2014/main" val="2843187127"/>
                  </a:ext>
                </a:extLst>
              </a:tr>
              <a:tr h="7492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ОУП 07 Основы безопасности жизнедеятельности»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66" marR="9366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Рассадников В.Н.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66" marR="9366" marT="0" marB="0"/>
                </a:tc>
                <a:extLst>
                  <a:ext uri="{0D108BD9-81ED-4DB2-BD59-A6C34878D82A}">
                    <a16:rowId xmlns:a16="http://schemas.microsoft.com/office/drawing/2014/main" val="1223423320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4221480" algn="l"/>
                        </a:tabLst>
                      </a:pPr>
                      <a:r>
                        <a:rPr lang="ru-RU" sz="1400" dirty="0">
                          <a:effectLst/>
                        </a:rPr>
                        <a:t>ОУП. 08 Астрономия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66" marR="9366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Квочина Е.А.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66" marR="9366" marT="0" marB="0"/>
                </a:tc>
                <a:extLst>
                  <a:ext uri="{0D108BD9-81ED-4DB2-BD59-A6C34878D82A}">
                    <a16:rowId xmlns:a16="http://schemas.microsoft.com/office/drawing/2014/main" val="2068861127"/>
                  </a:ext>
                </a:extLst>
              </a:tr>
              <a:tr h="49951">
                <a:tc rowSpan="9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ОБПОУ КГТТС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ПДФ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66" marR="9366" marT="0" marB="0"/>
                </a:tc>
                <a:tc rowSpan="9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43.02.15 Поварское и кондитерское дело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66" marR="9366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4221480" algn="l"/>
                        </a:tabLst>
                      </a:pPr>
                      <a:r>
                        <a:rPr lang="ru-RU" sz="1400" u="none" strike="noStrike" spc="0" dirty="0">
                          <a:effectLst/>
                        </a:rPr>
                        <a:t>ОУП.01 Русский язык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66" marR="9366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Прокопова Н.А.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66" marR="9366" marT="0" marB="0"/>
                </a:tc>
                <a:extLst>
                  <a:ext uri="{0D108BD9-81ED-4DB2-BD59-A6C34878D82A}">
                    <a16:rowId xmlns:a16="http://schemas.microsoft.com/office/drawing/2014/main" val="1464984613"/>
                  </a:ext>
                </a:extLst>
              </a:tr>
              <a:tr h="4995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221480" algn="l"/>
                        </a:tabLst>
                      </a:pPr>
                      <a:r>
                        <a:rPr lang="ru-RU" sz="1400" dirty="0">
                          <a:effectLst/>
                        </a:rPr>
                        <a:t>ОУП. 02 Литература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66" marR="9366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Панькова М.А.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66" marR="9366" marT="0" marB="0"/>
                </a:tc>
                <a:extLst>
                  <a:ext uri="{0D108BD9-81ED-4DB2-BD59-A6C34878D82A}">
                    <a16:rowId xmlns:a16="http://schemas.microsoft.com/office/drawing/2014/main" val="387148442"/>
                  </a:ext>
                </a:extLst>
              </a:tr>
              <a:tr h="4995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1400" dirty="0">
                          <a:effectLst/>
                        </a:rPr>
                        <a:t>ОУП.03 Иностранный язык 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66" marR="9366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Ростовская Г.И.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66" marR="9366" marT="0" marB="0"/>
                </a:tc>
                <a:extLst>
                  <a:ext uri="{0D108BD9-81ED-4DB2-BD59-A6C34878D82A}">
                    <a16:rowId xmlns:a16="http://schemas.microsoft.com/office/drawing/2014/main" val="786764309"/>
                  </a:ext>
                </a:extLst>
              </a:tr>
              <a:tr h="4995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4221480" algn="l"/>
                        </a:tabLst>
                      </a:pPr>
                      <a:r>
                        <a:rPr lang="ru-RU" sz="1400" dirty="0">
                          <a:effectLst/>
                        </a:rPr>
                        <a:t>ОУП.04 Математика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66" marR="9366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effectLst/>
                        </a:rPr>
                        <a:t>Чумаслова</a:t>
                      </a:r>
                      <a:r>
                        <a:rPr lang="ru-RU" sz="1400" dirty="0">
                          <a:effectLst/>
                        </a:rPr>
                        <a:t> Е.В.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66" marR="9366" marT="0" marB="0"/>
                </a:tc>
                <a:extLst>
                  <a:ext uri="{0D108BD9-81ED-4DB2-BD59-A6C34878D82A}">
                    <a16:rowId xmlns:a16="http://schemas.microsoft.com/office/drawing/2014/main" val="4159908121"/>
                  </a:ext>
                </a:extLst>
              </a:tr>
              <a:tr h="4995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ОУП.  05  История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66" marR="9366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effectLst/>
                        </a:rPr>
                        <a:t>Баландина</a:t>
                      </a:r>
                      <a:r>
                        <a:rPr lang="ru-RU" sz="1400" dirty="0">
                          <a:effectLst/>
                        </a:rPr>
                        <a:t> О.В.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66" marR="9366" marT="0" marB="0"/>
                </a:tc>
                <a:extLst>
                  <a:ext uri="{0D108BD9-81ED-4DB2-BD59-A6C34878D82A}">
                    <a16:rowId xmlns:a16="http://schemas.microsoft.com/office/drawing/2014/main" val="4188444046"/>
                  </a:ext>
                </a:extLst>
              </a:tr>
              <a:tr h="7492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ОУП.06 Физическая культура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66" marR="9366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Кошевой А.А., Жидких М.С.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66" marR="9366" marT="0" marB="0"/>
                </a:tc>
                <a:extLst>
                  <a:ext uri="{0D108BD9-81ED-4DB2-BD59-A6C34878D82A}">
                    <a16:rowId xmlns:a16="http://schemas.microsoft.com/office/drawing/2014/main" val="2134643790"/>
                  </a:ext>
                </a:extLst>
              </a:tr>
              <a:tr h="7492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ОУП 07 Основы безопасности жизнедеятельности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66" marR="9366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Скобельцин Е.Л.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66" marR="9366" marT="0" marB="0"/>
                </a:tc>
                <a:extLst>
                  <a:ext uri="{0D108BD9-81ED-4DB2-BD59-A6C34878D82A}">
                    <a16:rowId xmlns:a16="http://schemas.microsoft.com/office/drawing/2014/main" val="1992494468"/>
                  </a:ext>
                </a:extLst>
              </a:tr>
              <a:tr h="4995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4221480" algn="l"/>
                        </a:tabLst>
                      </a:pPr>
                      <a:r>
                        <a:rPr lang="ru-RU" sz="1400" dirty="0">
                          <a:effectLst/>
                        </a:rPr>
                        <a:t>ОУП. 08 Астрономия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66" marR="9366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Шорохова Л.В.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66" marR="9366" marT="0" marB="0"/>
                </a:tc>
                <a:extLst>
                  <a:ext uri="{0D108BD9-81ED-4DB2-BD59-A6C34878D82A}">
                    <a16:rowId xmlns:a16="http://schemas.microsoft.com/office/drawing/2014/main" val="2178203081"/>
                  </a:ext>
                </a:extLst>
              </a:tr>
              <a:tr h="4995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4221480" algn="l"/>
                        </a:tabLst>
                      </a:pPr>
                      <a:r>
                        <a:rPr lang="ru-RU" sz="1400" u="none" strike="noStrike" spc="0" dirty="0">
                          <a:effectLst/>
                        </a:rPr>
                        <a:t>ОУП.11 Родной язык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66" marR="9366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Сорокина И.С.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66" marR="9366" marT="0" marB="0"/>
                </a:tc>
                <a:extLst>
                  <a:ext uri="{0D108BD9-81ED-4DB2-BD59-A6C34878D82A}">
                    <a16:rowId xmlns:a16="http://schemas.microsoft.com/office/drawing/2014/main" val="161112684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121449" y="17609"/>
            <a:ext cx="6264696" cy="12413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ru-RU" sz="28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Информационно-аналитический отчет по результатам мониторинга внедрения методик преподавания </a:t>
            </a:r>
            <a:r>
              <a:rPr lang="ru-RU" sz="28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ООД с </a:t>
            </a:r>
            <a:r>
              <a:rPr lang="ru-RU" sz="28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учетом </a:t>
            </a:r>
            <a:r>
              <a:rPr lang="ru-RU" sz="28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проф. </a:t>
            </a:r>
            <a:r>
              <a:rPr lang="ru-RU" sz="28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направленности </a:t>
            </a:r>
            <a:r>
              <a:rPr lang="ru-RU" sz="28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программ СПО на 30.09.2022 г.</a:t>
            </a:r>
            <a:endParaRPr lang="ru-RU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985770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7650929"/>
              </p:ext>
            </p:extLst>
          </p:nvPr>
        </p:nvGraphicFramePr>
        <p:xfrm>
          <a:off x="107504" y="1628800"/>
          <a:ext cx="8712967" cy="499910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89121">
                  <a:extLst>
                    <a:ext uri="{9D8B030D-6E8A-4147-A177-3AD203B41FA5}">
                      <a16:colId xmlns:a16="http://schemas.microsoft.com/office/drawing/2014/main" val="1758003679"/>
                    </a:ext>
                  </a:extLst>
                </a:gridCol>
                <a:gridCol w="1597377">
                  <a:extLst>
                    <a:ext uri="{9D8B030D-6E8A-4147-A177-3AD203B41FA5}">
                      <a16:colId xmlns:a16="http://schemas.microsoft.com/office/drawing/2014/main" val="3646563236"/>
                    </a:ext>
                  </a:extLst>
                </a:gridCol>
                <a:gridCol w="3630403">
                  <a:extLst>
                    <a:ext uri="{9D8B030D-6E8A-4147-A177-3AD203B41FA5}">
                      <a16:colId xmlns:a16="http://schemas.microsoft.com/office/drawing/2014/main" val="1527717112"/>
                    </a:ext>
                  </a:extLst>
                </a:gridCol>
                <a:gridCol w="2396066">
                  <a:extLst>
                    <a:ext uri="{9D8B030D-6E8A-4147-A177-3AD203B41FA5}">
                      <a16:colId xmlns:a16="http://schemas.microsoft.com/office/drawing/2014/main" val="3349654514"/>
                    </a:ext>
                  </a:extLst>
                </a:gridCol>
              </a:tblGrid>
              <a:tr h="49951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Наименование  ОО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66" marR="9366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Профессия</a:t>
                      </a:r>
                      <a:r>
                        <a:rPr lang="ru-RU" sz="1200" dirty="0" smtClean="0">
                          <a:effectLst/>
                        </a:rPr>
                        <a:t>/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</a:rPr>
                        <a:t>специальность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66" marR="9366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4221480" algn="l"/>
                        </a:tabLst>
                      </a:pPr>
                      <a:r>
                        <a:rPr lang="ru-RU" sz="1200" u="none" strike="noStrike" spc="0">
                          <a:effectLst/>
                        </a:rPr>
                        <a:t>Наименование ОУП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66" marR="9366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ФИО </a:t>
                      </a:r>
                      <a:r>
                        <a:rPr lang="ru-RU" sz="1200" dirty="0" smtClean="0">
                          <a:effectLst/>
                        </a:rPr>
                        <a:t>разработчика РП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66" marR="9366" marT="0" marB="0"/>
                </a:tc>
                <a:extLst>
                  <a:ext uri="{0D108BD9-81ED-4DB2-BD59-A6C34878D82A}">
                    <a16:rowId xmlns:a16="http://schemas.microsoft.com/office/drawing/2014/main" val="3805690171"/>
                  </a:ext>
                </a:extLst>
              </a:tr>
              <a:tr h="49951">
                <a:tc rowSpan="24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ОБПОУ КГПК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ПДФ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66" marR="9366" marT="0" marB="0"/>
                </a:tc>
                <a:tc rowSpan="8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08.02.01 Строительство и эксплуатация зданий и сооружений 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66" marR="9366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4221480" algn="l"/>
                        </a:tabLst>
                      </a:pPr>
                      <a:r>
                        <a:rPr lang="ru-RU" sz="1200" u="none" strike="noStrike" spc="0">
                          <a:effectLst/>
                        </a:rPr>
                        <a:t>ОУП.01 Русский язык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66" marR="9366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Воронцова С.М.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66" marR="9366" marT="0" marB="0"/>
                </a:tc>
                <a:extLst>
                  <a:ext uri="{0D108BD9-81ED-4DB2-BD59-A6C34878D82A}">
                    <a16:rowId xmlns:a16="http://schemas.microsoft.com/office/drawing/2014/main" val="3054504349"/>
                  </a:ext>
                </a:extLst>
              </a:tr>
              <a:tr h="4995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221480" algn="l"/>
                        </a:tabLst>
                      </a:pPr>
                      <a:r>
                        <a:rPr lang="ru-RU" sz="1200">
                          <a:effectLst/>
                        </a:rPr>
                        <a:t>ОУП. 02 Литература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66" marR="9366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Горбачева М.А.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66" marR="9366" marT="0" marB="0"/>
                </a:tc>
                <a:extLst>
                  <a:ext uri="{0D108BD9-81ED-4DB2-BD59-A6C34878D82A}">
                    <a16:rowId xmlns:a16="http://schemas.microsoft.com/office/drawing/2014/main" val="2127583828"/>
                  </a:ext>
                </a:extLst>
              </a:tr>
              <a:tr h="4995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1200">
                          <a:effectLst/>
                        </a:rPr>
                        <a:t>ОУП.03 Иностранный язык 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66" marR="9366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Машошина О.В.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66" marR="9366" marT="0" marB="0"/>
                </a:tc>
                <a:extLst>
                  <a:ext uri="{0D108BD9-81ED-4DB2-BD59-A6C34878D82A}">
                    <a16:rowId xmlns:a16="http://schemas.microsoft.com/office/drawing/2014/main" val="146660738"/>
                  </a:ext>
                </a:extLst>
              </a:tr>
              <a:tr h="2872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4221480" algn="l"/>
                        </a:tabLst>
                      </a:pPr>
                      <a:r>
                        <a:rPr lang="ru-RU" sz="1200">
                          <a:effectLst/>
                        </a:rPr>
                        <a:t>ОУП.04 Математика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66" marR="9366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Долгих Н.И.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66" marR="9366" marT="0" marB="0"/>
                </a:tc>
                <a:extLst>
                  <a:ext uri="{0D108BD9-81ED-4DB2-BD59-A6C34878D82A}">
                    <a16:rowId xmlns:a16="http://schemas.microsoft.com/office/drawing/2014/main" val="3195747473"/>
                  </a:ext>
                </a:extLst>
              </a:tr>
              <a:tr h="4995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ОУП.  05  История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66" marR="9366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Горбачев П.О.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66" marR="9366" marT="0" marB="0"/>
                </a:tc>
                <a:extLst>
                  <a:ext uri="{0D108BD9-81ED-4DB2-BD59-A6C34878D82A}">
                    <a16:rowId xmlns:a16="http://schemas.microsoft.com/office/drawing/2014/main" val="847617212"/>
                  </a:ext>
                </a:extLst>
              </a:tr>
              <a:tr h="4995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ОУП.06 Физическая культура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66" marR="9366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Соснин В.П.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66" marR="9366" marT="0" marB="0"/>
                </a:tc>
                <a:extLst>
                  <a:ext uri="{0D108BD9-81ED-4DB2-BD59-A6C34878D82A}">
                    <a16:rowId xmlns:a16="http://schemas.microsoft.com/office/drawing/2014/main" val="1009387897"/>
                  </a:ext>
                </a:extLst>
              </a:tr>
              <a:tr h="7492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ОУП 07 Основы безопасности жизнедеятельности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66" marR="9366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Бабурина Д.А.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66" marR="9366" marT="0" marB="0"/>
                </a:tc>
                <a:extLst>
                  <a:ext uri="{0D108BD9-81ED-4DB2-BD59-A6C34878D82A}">
                    <a16:rowId xmlns:a16="http://schemas.microsoft.com/office/drawing/2014/main" val="1515313821"/>
                  </a:ext>
                </a:extLst>
              </a:tr>
              <a:tr h="4995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4221480" algn="l"/>
                        </a:tabLst>
                      </a:pPr>
                      <a:r>
                        <a:rPr lang="ru-RU" sz="1200">
                          <a:effectLst/>
                        </a:rPr>
                        <a:t>ОУП. 08 Астрономия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66" marR="9366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Слепцова С.В.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66" marR="9366" marT="0" marB="0"/>
                </a:tc>
                <a:extLst>
                  <a:ext uri="{0D108BD9-81ED-4DB2-BD59-A6C34878D82A}">
                    <a16:rowId xmlns:a16="http://schemas.microsoft.com/office/drawing/2014/main" val="1384307854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8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09.02.07 </a:t>
                      </a:r>
                      <a:r>
                        <a:rPr lang="ru-RU" sz="1200" dirty="0" smtClean="0">
                          <a:effectLst/>
                        </a:rPr>
                        <a:t>Информационные </a:t>
                      </a:r>
                      <a:r>
                        <a:rPr lang="ru-RU" sz="1200" dirty="0">
                          <a:effectLst/>
                        </a:rPr>
                        <a:t>системы и программирование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66" marR="9366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4221480" algn="l"/>
                        </a:tabLst>
                      </a:pPr>
                      <a:r>
                        <a:rPr lang="ru-RU" sz="1200" u="none" strike="noStrike" spc="0">
                          <a:effectLst/>
                        </a:rPr>
                        <a:t>ОУП.01 Русский язык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66" marR="9366" marT="0" marB="0"/>
                </a:tc>
                <a:tc rowSpan="2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Жилина М.А.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66" marR="9366" marT="0" marB="0"/>
                </a:tc>
                <a:extLst>
                  <a:ext uri="{0D108BD9-81ED-4DB2-BD59-A6C34878D82A}">
                    <a16:rowId xmlns:a16="http://schemas.microsoft.com/office/drawing/2014/main" val="3209917974"/>
                  </a:ext>
                </a:extLst>
              </a:tr>
              <a:tr h="2872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221480" algn="l"/>
                        </a:tabLst>
                      </a:pPr>
                      <a:r>
                        <a:rPr lang="ru-RU" sz="1200">
                          <a:effectLst/>
                        </a:rPr>
                        <a:t>ОУП. 02 Литература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66" marR="9366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15118761"/>
                  </a:ext>
                </a:extLst>
              </a:tr>
              <a:tr h="4995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1200">
                          <a:effectLst/>
                        </a:rPr>
                        <a:t>ОУП.03 Иностранный язык 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66" marR="9366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Карпенко Е.В.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66" marR="9366" marT="0" marB="0"/>
                </a:tc>
                <a:extLst>
                  <a:ext uri="{0D108BD9-81ED-4DB2-BD59-A6C34878D82A}">
                    <a16:rowId xmlns:a16="http://schemas.microsoft.com/office/drawing/2014/main" val="3244495369"/>
                  </a:ext>
                </a:extLst>
              </a:tr>
              <a:tr h="4995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4221480" algn="l"/>
                        </a:tabLst>
                      </a:pPr>
                      <a:r>
                        <a:rPr lang="ru-RU" sz="1200">
                          <a:effectLst/>
                        </a:rPr>
                        <a:t>ОУП.04 Математика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66" marR="9366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Евдокимова Е.С.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66" marR="9366" marT="0" marB="0"/>
                </a:tc>
                <a:extLst>
                  <a:ext uri="{0D108BD9-81ED-4DB2-BD59-A6C34878D82A}">
                    <a16:rowId xmlns:a16="http://schemas.microsoft.com/office/drawing/2014/main" val="261642754"/>
                  </a:ext>
                </a:extLst>
              </a:tr>
              <a:tr h="4995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ОУП.  05  История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66" marR="9366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Минайлова Е.И.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66" marR="9366" marT="0" marB="0"/>
                </a:tc>
                <a:extLst>
                  <a:ext uri="{0D108BD9-81ED-4DB2-BD59-A6C34878D82A}">
                    <a16:rowId xmlns:a16="http://schemas.microsoft.com/office/drawing/2014/main" val="986600452"/>
                  </a:ext>
                </a:extLst>
              </a:tr>
              <a:tr h="4995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ОУП.06 Физическая культура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66" marR="9366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Ерохин Ю.В.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66" marR="9366" marT="0" marB="0"/>
                </a:tc>
                <a:extLst>
                  <a:ext uri="{0D108BD9-81ED-4DB2-BD59-A6C34878D82A}">
                    <a16:rowId xmlns:a16="http://schemas.microsoft.com/office/drawing/2014/main" val="4289973911"/>
                  </a:ext>
                </a:extLst>
              </a:tr>
              <a:tr h="7492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ОУП 07 Основы безопасности жизнедеятельности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66" marR="9366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Луданов Р.А.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66" marR="9366" marT="0" marB="0"/>
                </a:tc>
                <a:extLst>
                  <a:ext uri="{0D108BD9-81ED-4DB2-BD59-A6C34878D82A}">
                    <a16:rowId xmlns:a16="http://schemas.microsoft.com/office/drawing/2014/main" val="243558890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4221480" algn="l"/>
                        </a:tabLst>
                      </a:pPr>
                      <a:r>
                        <a:rPr lang="ru-RU" sz="1200">
                          <a:effectLst/>
                        </a:rPr>
                        <a:t>ОУП. 08 Астрономия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66" marR="9366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Куприна Т.А.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66" marR="9366" marT="0" marB="0"/>
                </a:tc>
                <a:extLst>
                  <a:ext uri="{0D108BD9-81ED-4DB2-BD59-A6C34878D82A}">
                    <a16:rowId xmlns:a16="http://schemas.microsoft.com/office/drawing/2014/main" val="1522124944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8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19.01.04 Пекарь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66" marR="9366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4221480" algn="l"/>
                        </a:tabLst>
                      </a:pPr>
                      <a:r>
                        <a:rPr lang="ru-RU" sz="1200" u="none" strike="noStrike" spc="0">
                          <a:effectLst/>
                        </a:rPr>
                        <a:t>ОУП.01 Русский язык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66" marR="9366" marT="0" marB="0"/>
                </a:tc>
                <a:tc rowSpan="2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Воронцова С.М.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66" marR="9366" marT="0" marB="0"/>
                </a:tc>
                <a:extLst>
                  <a:ext uri="{0D108BD9-81ED-4DB2-BD59-A6C34878D82A}">
                    <a16:rowId xmlns:a16="http://schemas.microsoft.com/office/drawing/2014/main" val="2638943268"/>
                  </a:ext>
                </a:extLst>
              </a:tr>
              <a:tr h="2872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221480" algn="l"/>
                        </a:tabLst>
                      </a:pPr>
                      <a:r>
                        <a:rPr lang="ru-RU" sz="1200">
                          <a:effectLst/>
                        </a:rPr>
                        <a:t>ОУП. 02 Литература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66" marR="9366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39727952"/>
                  </a:ext>
                </a:extLst>
              </a:tr>
              <a:tr h="7492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1200">
                          <a:effectLst/>
                        </a:rPr>
                        <a:t>ОУП.03 Иностранный язык 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66" marR="9366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effectLst/>
                        </a:rPr>
                        <a:t>Бобнева</a:t>
                      </a:r>
                      <a:r>
                        <a:rPr lang="ru-RU" sz="1200" dirty="0">
                          <a:effectLst/>
                        </a:rPr>
                        <a:t> А.Э, </a:t>
                      </a:r>
                      <a:endParaRPr lang="ru-RU" sz="1200" dirty="0" smtClean="0">
                        <a:effectLst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 dirty="0" err="1" smtClean="0">
                          <a:effectLst/>
                        </a:rPr>
                        <a:t>Машошина</a:t>
                      </a:r>
                      <a:r>
                        <a:rPr lang="ru-RU" sz="1200" dirty="0" smtClean="0">
                          <a:effectLst/>
                        </a:rPr>
                        <a:t> </a:t>
                      </a:r>
                      <a:r>
                        <a:rPr lang="ru-RU" sz="1200" dirty="0">
                          <a:effectLst/>
                        </a:rPr>
                        <a:t>О.В.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66" marR="9366" marT="0" marB="0"/>
                </a:tc>
                <a:extLst>
                  <a:ext uri="{0D108BD9-81ED-4DB2-BD59-A6C34878D82A}">
                    <a16:rowId xmlns:a16="http://schemas.microsoft.com/office/drawing/2014/main" val="2192190902"/>
                  </a:ext>
                </a:extLst>
              </a:tr>
              <a:tr h="2872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4221480" algn="l"/>
                        </a:tabLst>
                      </a:pPr>
                      <a:r>
                        <a:rPr lang="ru-RU" sz="1200">
                          <a:effectLst/>
                        </a:rPr>
                        <a:t>ОУП.04 Математика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66" marR="9366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Долгих Н.И.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66" marR="9366" marT="0" marB="0"/>
                </a:tc>
                <a:extLst>
                  <a:ext uri="{0D108BD9-81ED-4DB2-BD59-A6C34878D82A}">
                    <a16:rowId xmlns:a16="http://schemas.microsoft.com/office/drawing/2014/main" val="3270580494"/>
                  </a:ext>
                </a:extLst>
              </a:tr>
              <a:tr h="4995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ОУП.  05  История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66" marR="9366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Семенова С.В.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66" marR="9366" marT="0" marB="0"/>
                </a:tc>
                <a:extLst>
                  <a:ext uri="{0D108BD9-81ED-4DB2-BD59-A6C34878D82A}">
                    <a16:rowId xmlns:a16="http://schemas.microsoft.com/office/drawing/2014/main" val="3025750594"/>
                  </a:ext>
                </a:extLst>
              </a:tr>
              <a:tr h="4995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ОУП.06 Физическая культура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66" marR="9366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Ершова Е.С.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66" marR="9366" marT="0" marB="0"/>
                </a:tc>
                <a:extLst>
                  <a:ext uri="{0D108BD9-81ED-4DB2-BD59-A6C34878D82A}">
                    <a16:rowId xmlns:a16="http://schemas.microsoft.com/office/drawing/2014/main" val="3469567791"/>
                  </a:ext>
                </a:extLst>
              </a:tr>
              <a:tr h="7492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ОУП 07 Основы безопасности жизнедеятельности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66" marR="9366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Бабурина Д.А.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66" marR="9366" marT="0" marB="0"/>
                </a:tc>
                <a:extLst>
                  <a:ext uri="{0D108BD9-81ED-4DB2-BD59-A6C34878D82A}">
                    <a16:rowId xmlns:a16="http://schemas.microsoft.com/office/drawing/2014/main" val="3188868060"/>
                  </a:ext>
                </a:extLst>
              </a:tr>
              <a:tr h="4995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4221480" algn="l"/>
                        </a:tabLst>
                      </a:pPr>
                      <a:r>
                        <a:rPr lang="ru-RU" sz="1200" dirty="0">
                          <a:effectLst/>
                        </a:rPr>
                        <a:t>ОУП. 08 Астрономия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66" marR="9366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effectLst/>
                        </a:rPr>
                        <a:t>Слепцова</a:t>
                      </a:r>
                      <a:r>
                        <a:rPr lang="ru-RU" sz="1200" dirty="0">
                          <a:effectLst/>
                        </a:rPr>
                        <a:t> С.В.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66" marR="9366" marT="0" marB="0"/>
                </a:tc>
                <a:extLst>
                  <a:ext uri="{0D108BD9-81ED-4DB2-BD59-A6C34878D82A}">
                    <a16:rowId xmlns:a16="http://schemas.microsoft.com/office/drawing/2014/main" val="2116109325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323528" y="116632"/>
            <a:ext cx="6264696" cy="12413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ru-RU" sz="28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Информационно-аналитический отчет по результатам мониторинга внедрения методик преподавания </a:t>
            </a:r>
            <a:r>
              <a:rPr lang="ru-RU" sz="28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ООД с </a:t>
            </a:r>
            <a:r>
              <a:rPr lang="ru-RU" sz="28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учетом </a:t>
            </a:r>
            <a:r>
              <a:rPr lang="ru-RU" sz="28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проф. </a:t>
            </a:r>
            <a:r>
              <a:rPr lang="ru-RU" sz="28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направленности </a:t>
            </a:r>
            <a:r>
              <a:rPr lang="ru-RU" sz="28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программ СПО на 30.09.2022 г.</a:t>
            </a:r>
            <a:endParaRPr lang="ru-RU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60537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5398065"/>
              </p:ext>
            </p:extLst>
          </p:nvPr>
        </p:nvGraphicFramePr>
        <p:xfrm>
          <a:off x="107504" y="1556792"/>
          <a:ext cx="8640960" cy="17068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36104">
                  <a:extLst>
                    <a:ext uri="{9D8B030D-6E8A-4147-A177-3AD203B41FA5}">
                      <a16:colId xmlns:a16="http://schemas.microsoft.com/office/drawing/2014/main" val="1758003679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3646563236"/>
                    </a:ext>
                  </a:extLst>
                </a:gridCol>
                <a:gridCol w="4464496">
                  <a:extLst>
                    <a:ext uri="{9D8B030D-6E8A-4147-A177-3AD203B41FA5}">
                      <a16:colId xmlns:a16="http://schemas.microsoft.com/office/drawing/2014/main" val="1527717112"/>
                    </a:ext>
                  </a:extLst>
                </a:gridCol>
                <a:gridCol w="1800200">
                  <a:extLst>
                    <a:ext uri="{9D8B030D-6E8A-4147-A177-3AD203B41FA5}">
                      <a16:colId xmlns:a16="http://schemas.microsoft.com/office/drawing/2014/main" val="3349654514"/>
                    </a:ext>
                  </a:extLst>
                </a:gridCol>
              </a:tblGrid>
              <a:tr h="49951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 err="1" smtClean="0">
                          <a:effectLst/>
                        </a:rPr>
                        <a:t>Наимено-вание</a:t>
                      </a:r>
                      <a:r>
                        <a:rPr lang="ru-RU" sz="1400" dirty="0" smtClean="0">
                          <a:effectLst/>
                        </a:rPr>
                        <a:t>  </a:t>
                      </a:r>
                      <a:r>
                        <a:rPr lang="ru-RU" sz="1400" dirty="0">
                          <a:effectLst/>
                        </a:rPr>
                        <a:t>ОО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66" marR="9366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Профессия</a:t>
                      </a:r>
                      <a:r>
                        <a:rPr lang="ru-RU" sz="1400" dirty="0" smtClean="0">
                          <a:effectLst/>
                        </a:rPr>
                        <a:t>/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специальность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66" marR="9366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4221480" algn="l"/>
                        </a:tabLst>
                      </a:pPr>
                      <a:r>
                        <a:rPr lang="ru-RU" sz="1400" u="none" strike="noStrike" spc="0">
                          <a:effectLst/>
                        </a:rPr>
                        <a:t>Наименование ОУП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66" marR="9366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ФИО </a:t>
                      </a:r>
                      <a:r>
                        <a:rPr lang="ru-RU" sz="1400" dirty="0" smtClean="0">
                          <a:effectLst/>
                        </a:rPr>
                        <a:t>разработчика РП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66" marR="9366" marT="0" marB="0"/>
                </a:tc>
                <a:extLst>
                  <a:ext uri="{0D108BD9-81ED-4DB2-BD59-A6C34878D82A}">
                    <a16:rowId xmlns:a16="http://schemas.microsoft.com/office/drawing/2014/main" val="3805690171"/>
                  </a:ext>
                </a:extLst>
              </a:tr>
              <a:tr h="0">
                <a:tc rowSpan="6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ОБПОУ ЖГМК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66" marR="9366" marT="0" marB="0"/>
                </a:tc>
                <a:tc rowSpan="6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22.02.01 Металлургия черных металлов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66" marR="9366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cap="all" dirty="0">
                          <a:effectLst/>
                        </a:rPr>
                        <a:t>ОУП. 01 Б </a:t>
                      </a:r>
                      <a:r>
                        <a:rPr lang="ru-RU" sz="1400" dirty="0">
                          <a:effectLst/>
                        </a:rPr>
                        <a:t>Русский язык 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66" marR="9366" marT="0" marB="0"/>
                </a:tc>
                <a:tc rowSpan="2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Крюкова О. Е. 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66" marR="9366" marT="0" marB="0"/>
                </a:tc>
                <a:extLst>
                  <a:ext uri="{0D108BD9-81ED-4DB2-BD59-A6C34878D82A}">
                    <a16:rowId xmlns:a16="http://schemas.microsoft.com/office/drawing/2014/main" val="645928578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cap="all" dirty="0">
                          <a:effectLst/>
                        </a:rPr>
                        <a:t>ОУП. 02 Б </a:t>
                      </a:r>
                      <a:r>
                        <a:rPr lang="ru-RU" sz="1400" dirty="0">
                          <a:effectLst/>
                        </a:rPr>
                        <a:t>Литература 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66" marR="9366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16737014"/>
                  </a:ext>
                </a:extLst>
              </a:tr>
              <a:tr h="4995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cap="all" dirty="0">
                          <a:effectLst/>
                        </a:rPr>
                        <a:t>ОУП. 04 У </a:t>
                      </a:r>
                      <a:r>
                        <a:rPr lang="ru-RU" sz="1400" dirty="0">
                          <a:effectLst/>
                        </a:rPr>
                        <a:t>Математика  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66" marR="9366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Макаренкова Н. В. 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66" marR="9366" marT="0" marB="0"/>
                </a:tc>
                <a:extLst>
                  <a:ext uri="{0D108BD9-81ED-4DB2-BD59-A6C34878D82A}">
                    <a16:rowId xmlns:a16="http://schemas.microsoft.com/office/drawing/2014/main" val="2820622712"/>
                  </a:ext>
                </a:extLst>
              </a:tr>
              <a:tr h="4995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cap="all" dirty="0">
                          <a:effectLst/>
                        </a:rPr>
                        <a:t>ОУП. 05 Б </a:t>
                      </a:r>
                      <a:r>
                        <a:rPr lang="ru-RU" sz="1400" dirty="0">
                          <a:effectLst/>
                        </a:rPr>
                        <a:t>История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66" marR="9366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Золотухина О.М.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66" marR="9366" marT="0" marB="0"/>
                </a:tc>
                <a:extLst>
                  <a:ext uri="{0D108BD9-81ED-4DB2-BD59-A6C34878D82A}">
                    <a16:rowId xmlns:a16="http://schemas.microsoft.com/office/drawing/2014/main" val="698822686"/>
                  </a:ext>
                </a:extLst>
              </a:tr>
              <a:tr h="7492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cap="all" dirty="0">
                          <a:effectLst/>
                        </a:rPr>
                        <a:t>ОУП. 07 Б </a:t>
                      </a:r>
                      <a:r>
                        <a:rPr lang="ru-RU" sz="1400" dirty="0">
                          <a:effectLst/>
                        </a:rPr>
                        <a:t>Основы безопасности жизнедеятельности  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66" marR="9366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Скалозуб Е. Н. 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66" marR="9366" marT="0" marB="0"/>
                </a:tc>
                <a:extLst>
                  <a:ext uri="{0D108BD9-81ED-4DB2-BD59-A6C34878D82A}">
                    <a16:rowId xmlns:a16="http://schemas.microsoft.com/office/drawing/2014/main" val="3098806933"/>
                  </a:ext>
                </a:extLst>
              </a:tr>
              <a:tr h="4995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cap="all" dirty="0">
                          <a:effectLst/>
                        </a:rPr>
                        <a:t>ОУП. 08 Б </a:t>
                      </a:r>
                      <a:r>
                        <a:rPr lang="ru-RU" sz="1400" dirty="0">
                          <a:effectLst/>
                        </a:rPr>
                        <a:t>Астрономия  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66" marR="9366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effectLst/>
                        </a:rPr>
                        <a:t>Клочкова</a:t>
                      </a:r>
                      <a:r>
                        <a:rPr lang="ru-RU" sz="1400" dirty="0">
                          <a:effectLst/>
                        </a:rPr>
                        <a:t> Л. А. 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66" marR="9366" marT="0" marB="0"/>
                </a:tc>
                <a:extLst>
                  <a:ext uri="{0D108BD9-81ED-4DB2-BD59-A6C34878D82A}">
                    <a16:rowId xmlns:a16="http://schemas.microsoft.com/office/drawing/2014/main" val="4184346087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323528" y="116632"/>
            <a:ext cx="6264696" cy="12413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ru-RU" sz="28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Информационно-аналитический отчет по результатам мониторинга внедрения методик преподавания </a:t>
            </a:r>
            <a:r>
              <a:rPr lang="ru-RU" sz="28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ООД с </a:t>
            </a:r>
            <a:r>
              <a:rPr lang="ru-RU" sz="28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учетом </a:t>
            </a:r>
            <a:r>
              <a:rPr lang="ru-RU" sz="28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проф. </a:t>
            </a:r>
            <a:r>
              <a:rPr lang="ru-RU" sz="28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направленности </a:t>
            </a:r>
            <a:r>
              <a:rPr lang="ru-RU" sz="28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программ СПО на 30.09.2022 г.</a:t>
            </a:r>
            <a:endParaRPr lang="ru-RU" sz="2800" dirty="0">
              <a:solidFill>
                <a:schemeClr val="bg1"/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2962416"/>
              </p:ext>
            </p:extLst>
          </p:nvPr>
        </p:nvGraphicFramePr>
        <p:xfrm>
          <a:off x="107503" y="3462467"/>
          <a:ext cx="8640961" cy="322427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80120">
                  <a:extLst>
                    <a:ext uri="{9D8B030D-6E8A-4147-A177-3AD203B41FA5}">
                      <a16:colId xmlns:a16="http://schemas.microsoft.com/office/drawing/2014/main" val="3913847775"/>
                    </a:ext>
                  </a:extLst>
                </a:gridCol>
                <a:gridCol w="1395487">
                  <a:extLst>
                    <a:ext uri="{9D8B030D-6E8A-4147-A177-3AD203B41FA5}">
                      <a16:colId xmlns:a16="http://schemas.microsoft.com/office/drawing/2014/main" val="2379995101"/>
                    </a:ext>
                  </a:extLst>
                </a:gridCol>
                <a:gridCol w="4444716">
                  <a:extLst>
                    <a:ext uri="{9D8B030D-6E8A-4147-A177-3AD203B41FA5}">
                      <a16:colId xmlns:a16="http://schemas.microsoft.com/office/drawing/2014/main" val="2074584496"/>
                    </a:ext>
                  </a:extLst>
                </a:gridCol>
                <a:gridCol w="1720638">
                  <a:extLst>
                    <a:ext uri="{9D8B030D-6E8A-4147-A177-3AD203B41FA5}">
                      <a16:colId xmlns:a16="http://schemas.microsoft.com/office/drawing/2014/main" val="3623342867"/>
                    </a:ext>
                  </a:extLst>
                </a:gridCol>
              </a:tblGrid>
              <a:tr h="99901">
                <a:tc rowSpan="8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ОБПОУ КПК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ПДФ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66" marR="9366" marT="0" marB="0"/>
                </a:tc>
                <a:tc rowSpan="8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</a:rPr>
                        <a:t>44.02.02 Преподавание в начальных класса</a:t>
                      </a: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х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66" marR="9366" marT="0" marB="0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4221480" algn="l"/>
                        </a:tabLst>
                      </a:pPr>
                      <a:r>
                        <a:rPr lang="ru-RU" sz="1400" b="0" u="none" strike="noStrike" spc="0" dirty="0">
                          <a:solidFill>
                            <a:schemeClr val="tx1"/>
                          </a:solidFill>
                          <a:effectLst/>
                        </a:rPr>
                        <a:t>ОУП.01 Русский язык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66" marR="9366" marT="0" marB="0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</a:rPr>
                        <a:t>Соломатина И.В., Яковлева Т.Н.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66" marR="9366" marT="0" marB="0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4908118"/>
                  </a:ext>
                </a:extLst>
              </a:tr>
              <a:tr h="2872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221480" algn="l"/>
                        </a:tabLst>
                      </a:pPr>
                      <a:r>
                        <a:rPr lang="ru-RU" sz="1400" dirty="0">
                          <a:effectLst/>
                        </a:rPr>
                        <a:t>ОУП. 02 Литература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66" marR="9366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Жданова Т.В.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66" marR="9366" marT="0" marB="0"/>
                </a:tc>
                <a:extLst>
                  <a:ext uri="{0D108BD9-81ED-4DB2-BD59-A6C34878D82A}">
                    <a16:rowId xmlns:a16="http://schemas.microsoft.com/office/drawing/2014/main" val="2315631869"/>
                  </a:ext>
                </a:extLst>
              </a:tr>
              <a:tr h="9990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1400" dirty="0">
                          <a:effectLst/>
                        </a:rPr>
                        <a:t>ОУП.03 Иностранный язык 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66" marR="9366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Задорожная Ю.И.(англ.), Морозова Н.В. (нем.)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66" marR="9366" marT="0" marB="0"/>
                </a:tc>
                <a:extLst>
                  <a:ext uri="{0D108BD9-81ED-4DB2-BD59-A6C34878D82A}">
                    <a16:rowId xmlns:a16="http://schemas.microsoft.com/office/drawing/2014/main" val="34452681"/>
                  </a:ext>
                </a:extLst>
              </a:tr>
              <a:tr h="4995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4221480" algn="l"/>
                        </a:tabLst>
                      </a:pPr>
                      <a:r>
                        <a:rPr lang="ru-RU" sz="1400" dirty="0">
                          <a:effectLst/>
                        </a:rPr>
                        <a:t>ОУП.04 Математика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66" marR="9366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Савченко И.В.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66" marR="9366" marT="0" marB="0"/>
                </a:tc>
                <a:extLst>
                  <a:ext uri="{0D108BD9-81ED-4DB2-BD59-A6C34878D82A}">
                    <a16:rowId xmlns:a16="http://schemas.microsoft.com/office/drawing/2014/main" val="1985097058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ОУП.  05  История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66" marR="9366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 err="1" smtClean="0">
                          <a:effectLst/>
                          <a:latin typeface="+mn-lt"/>
                          <a:ea typeface="+mn-ea"/>
                          <a:cs typeface="+mn-cs"/>
                        </a:rPr>
                        <a:t>Плюхина</a:t>
                      </a:r>
                      <a:r>
                        <a:rPr lang="ru-RU" sz="1400" baseline="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 А.В.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aseline="0" dirty="0" err="1" smtClean="0">
                          <a:effectLst/>
                          <a:latin typeface="+mn-lt"/>
                          <a:ea typeface="+mn-ea"/>
                          <a:cs typeface="+mn-cs"/>
                        </a:rPr>
                        <a:t>Руденцева</a:t>
                      </a:r>
                      <a:r>
                        <a:rPr lang="ru-RU" sz="1400" baseline="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 И.В.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aseline="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Артемьева Н.В.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66" marR="9366" marT="0" marB="0"/>
                </a:tc>
                <a:extLst>
                  <a:ext uri="{0D108BD9-81ED-4DB2-BD59-A6C34878D82A}">
                    <a16:rowId xmlns:a16="http://schemas.microsoft.com/office/drawing/2014/main" val="1577008243"/>
                  </a:ext>
                </a:extLst>
              </a:tr>
              <a:tr h="4995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ОУП.06 Физическая культура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66" marR="9366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effectLst/>
                        </a:rPr>
                        <a:t>Форопонова</a:t>
                      </a:r>
                      <a:r>
                        <a:rPr lang="ru-RU" sz="1400" dirty="0">
                          <a:effectLst/>
                        </a:rPr>
                        <a:t> О.А.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66" marR="9366" marT="0" marB="0"/>
                </a:tc>
                <a:extLst>
                  <a:ext uri="{0D108BD9-81ED-4DB2-BD59-A6C34878D82A}">
                    <a16:rowId xmlns:a16="http://schemas.microsoft.com/office/drawing/2014/main" val="2398740876"/>
                  </a:ext>
                </a:extLst>
              </a:tr>
              <a:tr h="9990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ОУП 07 Основы безопасности жизнедеятельности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66" marR="9366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Волочкова Н.Н.. </a:t>
                      </a:r>
                      <a:r>
                        <a:rPr lang="ru-RU" sz="1400" dirty="0" err="1">
                          <a:effectLst/>
                        </a:rPr>
                        <a:t>Карпилова</a:t>
                      </a:r>
                      <a:r>
                        <a:rPr lang="ru-RU" sz="1400" dirty="0">
                          <a:effectLst/>
                        </a:rPr>
                        <a:t> Н.В.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66" marR="9366" marT="0" marB="0"/>
                </a:tc>
                <a:extLst>
                  <a:ext uri="{0D108BD9-81ED-4DB2-BD59-A6C34878D82A}">
                    <a16:rowId xmlns:a16="http://schemas.microsoft.com/office/drawing/2014/main" val="2134719804"/>
                  </a:ext>
                </a:extLst>
              </a:tr>
              <a:tr h="4995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4221480" algn="l"/>
                        </a:tabLst>
                      </a:pPr>
                      <a:r>
                        <a:rPr lang="ru-RU" sz="1400" dirty="0">
                          <a:effectLst/>
                        </a:rPr>
                        <a:t>ОУП. 08 Астрономия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66" marR="9366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effectLst/>
                        </a:rPr>
                        <a:t>Карачевцева</a:t>
                      </a:r>
                      <a:r>
                        <a:rPr lang="ru-RU" sz="1400" dirty="0">
                          <a:effectLst/>
                        </a:rPr>
                        <a:t> А.П.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66" marR="9366" marT="0" marB="0"/>
                </a:tc>
                <a:extLst>
                  <a:ext uri="{0D108BD9-81ED-4DB2-BD59-A6C34878D82A}">
                    <a16:rowId xmlns:a16="http://schemas.microsoft.com/office/drawing/2014/main" val="11219442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6415641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5316879"/>
              </p:ext>
            </p:extLst>
          </p:nvPr>
        </p:nvGraphicFramePr>
        <p:xfrm>
          <a:off x="107504" y="1556792"/>
          <a:ext cx="8640960" cy="451637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36104">
                  <a:extLst>
                    <a:ext uri="{9D8B030D-6E8A-4147-A177-3AD203B41FA5}">
                      <a16:colId xmlns:a16="http://schemas.microsoft.com/office/drawing/2014/main" val="1758003679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3646563236"/>
                    </a:ext>
                  </a:extLst>
                </a:gridCol>
                <a:gridCol w="4464496">
                  <a:extLst>
                    <a:ext uri="{9D8B030D-6E8A-4147-A177-3AD203B41FA5}">
                      <a16:colId xmlns:a16="http://schemas.microsoft.com/office/drawing/2014/main" val="1527717112"/>
                    </a:ext>
                  </a:extLst>
                </a:gridCol>
                <a:gridCol w="1800200">
                  <a:extLst>
                    <a:ext uri="{9D8B030D-6E8A-4147-A177-3AD203B41FA5}">
                      <a16:colId xmlns:a16="http://schemas.microsoft.com/office/drawing/2014/main" val="3349654514"/>
                    </a:ext>
                  </a:extLst>
                </a:gridCol>
              </a:tblGrid>
              <a:tr h="49951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 err="1" smtClean="0">
                          <a:effectLst/>
                        </a:rPr>
                        <a:t>Наимено-вание</a:t>
                      </a:r>
                      <a:r>
                        <a:rPr lang="ru-RU" sz="1400" dirty="0" smtClean="0">
                          <a:effectLst/>
                        </a:rPr>
                        <a:t>  </a:t>
                      </a:r>
                      <a:r>
                        <a:rPr lang="ru-RU" sz="1400" dirty="0">
                          <a:effectLst/>
                        </a:rPr>
                        <a:t>ОО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66" marR="9366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Профессия</a:t>
                      </a:r>
                      <a:r>
                        <a:rPr lang="ru-RU" sz="1400" dirty="0" smtClean="0">
                          <a:effectLst/>
                        </a:rPr>
                        <a:t>/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специальность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66" marR="9366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4221480" algn="l"/>
                        </a:tabLst>
                      </a:pPr>
                      <a:r>
                        <a:rPr lang="ru-RU" sz="1400" u="none" strike="noStrike" spc="0">
                          <a:effectLst/>
                        </a:rPr>
                        <a:t>Наименование ОУП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66" marR="9366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ФИО </a:t>
                      </a:r>
                      <a:r>
                        <a:rPr lang="ru-RU" sz="1400" dirty="0" smtClean="0">
                          <a:effectLst/>
                        </a:rPr>
                        <a:t>разработчика РП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66" marR="9366" marT="0" marB="0"/>
                </a:tc>
                <a:extLst>
                  <a:ext uri="{0D108BD9-81ED-4DB2-BD59-A6C34878D82A}">
                    <a16:rowId xmlns:a16="http://schemas.microsoft.com/office/drawing/2014/main" val="3805690171"/>
                  </a:ext>
                </a:extLst>
              </a:tr>
              <a:tr h="0">
                <a:tc rowSpan="8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ОАПОУ ДАТК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66" marR="9366" marT="0" marB="0"/>
                </a:tc>
                <a:tc rowSpan="8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35.02.05 Агрономия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66" marR="9366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4221480" algn="l"/>
                        </a:tabLst>
                      </a:pPr>
                      <a:r>
                        <a:rPr lang="ru-RU" sz="1400" u="none" strike="noStrike" spc="0">
                          <a:effectLst/>
                        </a:rPr>
                        <a:t>ОУП.01 Русский язык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66" marR="9366" marT="0" marB="0"/>
                </a:tc>
                <a:tc rowSpan="2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Полтева Н.В. 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66" marR="9366" marT="0" marB="0"/>
                </a:tc>
                <a:extLst>
                  <a:ext uri="{0D108BD9-81ED-4DB2-BD59-A6C34878D82A}">
                    <a16:rowId xmlns:a16="http://schemas.microsoft.com/office/drawing/2014/main" val="2648881231"/>
                  </a:ext>
                </a:extLst>
              </a:tr>
              <a:tr h="2872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221480" algn="l"/>
                        </a:tabLst>
                      </a:pPr>
                      <a:r>
                        <a:rPr lang="ru-RU" sz="1400">
                          <a:effectLst/>
                        </a:rPr>
                        <a:t>ОУП. 02 Литература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66" marR="9366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9463936"/>
                  </a:ext>
                </a:extLst>
              </a:tr>
              <a:tr h="4995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1400">
                          <a:effectLst/>
                        </a:rPr>
                        <a:t>ОУП.03 Иностранный язык (английский)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66" marR="9366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Селявко Е.Н. 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66" marR="9366" marT="0" marB="0"/>
                </a:tc>
                <a:extLst>
                  <a:ext uri="{0D108BD9-81ED-4DB2-BD59-A6C34878D82A}">
                    <a16:rowId xmlns:a16="http://schemas.microsoft.com/office/drawing/2014/main" val="2075015289"/>
                  </a:ext>
                </a:extLst>
              </a:tr>
              <a:tr h="2872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4221480" algn="l"/>
                        </a:tabLst>
                      </a:pPr>
                      <a:r>
                        <a:rPr lang="ru-RU" sz="1400" dirty="0">
                          <a:effectLst/>
                        </a:rPr>
                        <a:t>ОУП.04 Математика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66" marR="9366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Ревазов В.Б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66" marR="9366" marT="0" marB="0"/>
                </a:tc>
                <a:extLst>
                  <a:ext uri="{0D108BD9-81ED-4DB2-BD59-A6C34878D82A}">
                    <a16:rowId xmlns:a16="http://schemas.microsoft.com/office/drawing/2014/main" val="2229630559"/>
                  </a:ext>
                </a:extLst>
              </a:tr>
              <a:tr h="4995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ОУП.  05  История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66" marR="9366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Середенко А.А. 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66" marR="9366" marT="0" marB="0"/>
                </a:tc>
                <a:extLst>
                  <a:ext uri="{0D108BD9-81ED-4DB2-BD59-A6C34878D82A}">
                    <a16:rowId xmlns:a16="http://schemas.microsoft.com/office/drawing/2014/main" val="3284080216"/>
                  </a:ext>
                </a:extLst>
              </a:tr>
              <a:tr h="4995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ОУП.06 Физическая культура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66" marR="9366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Куба А.А.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66" marR="9366" marT="0" marB="0"/>
                </a:tc>
                <a:extLst>
                  <a:ext uri="{0D108BD9-81ED-4DB2-BD59-A6C34878D82A}">
                    <a16:rowId xmlns:a16="http://schemas.microsoft.com/office/drawing/2014/main" val="708569927"/>
                  </a:ext>
                </a:extLst>
              </a:tr>
              <a:tr h="7492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ОУП 07 Основы безопасности жизнедеятельности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66" marR="9366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Шимановский В.В. 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66" marR="9366" marT="0" marB="0"/>
                </a:tc>
                <a:extLst>
                  <a:ext uri="{0D108BD9-81ED-4DB2-BD59-A6C34878D82A}">
                    <a16:rowId xmlns:a16="http://schemas.microsoft.com/office/drawing/2014/main" val="3086748386"/>
                  </a:ext>
                </a:extLst>
              </a:tr>
              <a:tr h="4995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4221480" algn="l"/>
                        </a:tabLst>
                      </a:pPr>
                      <a:r>
                        <a:rPr lang="ru-RU" sz="1400" dirty="0">
                          <a:effectLst/>
                        </a:rPr>
                        <a:t>ОУП. 08 Астрономия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66" marR="9366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Платонова А. Е. 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66" marR="9366" marT="0" marB="0"/>
                </a:tc>
                <a:extLst>
                  <a:ext uri="{0D108BD9-81ED-4DB2-BD59-A6C34878D82A}">
                    <a16:rowId xmlns:a16="http://schemas.microsoft.com/office/drawing/2014/main" val="778617035"/>
                  </a:ext>
                </a:extLst>
              </a:tr>
              <a:tr h="74926">
                <a:tc rowSpan="8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ОБПОУ ЖПК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66" marR="9366" marT="0" marB="0"/>
                </a:tc>
                <a:tc rowSpan="8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13.02.11 Техническая эксплуатация и обслуживание электрического и электромеханического оборудования (по отраслям)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66" marR="9366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4221480" algn="l"/>
                        </a:tabLst>
                      </a:pPr>
                      <a:r>
                        <a:rPr lang="ru-RU" sz="1400" dirty="0">
                          <a:effectLst/>
                        </a:rPr>
                        <a:t>ОУП 01.   «Русский язык»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66" marR="9366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Болтенкова Л.Ф., Ильина И. Е.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66" marR="9366" marT="0" marB="0"/>
                </a:tc>
                <a:extLst>
                  <a:ext uri="{0D108BD9-81ED-4DB2-BD59-A6C34878D82A}">
                    <a16:rowId xmlns:a16="http://schemas.microsoft.com/office/drawing/2014/main" val="3155294681"/>
                  </a:ext>
                </a:extLst>
              </a:tr>
              <a:tr h="7492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ОУП.02 «Литература</a:t>
                      </a:r>
                      <a:r>
                        <a:rPr lang="ru-RU" sz="1400" dirty="0" smtClean="0">
                          <a:effectLst/>
                        </a:rPr>
                        <a:t>»</a:t>
                      </a:r>
                      <a:r>
                        <a:rPr lang="ru-RU" sz="1400" dirty="0">
                          <a:effectLst/>
                        </a:rPr>
                        <a:t> 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66" marR="9366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Ильина И.Е., Болтенкова Л.Ф.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66" marR="9366" marT="0" marB="0"/>
                </a:tc>
                <a:extLst>
                  <a:ext uri="{0D108BD9-81ED-4DB2-BD59-A6C34878D82A}">
                    <a16:rowId xmlns:a16="http://schemas.microsoft.com/office/drawing/2014/main" val="4039168373"/>
                  </a:ext>
                </a:extLst>
              </a:tr>
              <a:tr h="4995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4221480" algn="l"/>
                        </a:tabLst>
                      </a:pPr>
                      <a:r>
                        <a:rPr lang="ru-RU" sz="1400" dirty="0">
                          <a:effectLst/>
                        </a:rPr>
                        <a:t>ОУД «Иностранный язык»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66" marR="9366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 Минаева А.М.  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66" marR="9366" marT="0" marB="0"/>
                </a:tc>
                <a:extLst>
                  <a:ext uri="{0D108BD9-81ED-4DB2-BD59-A6C34878D82A}">
                    <a16:rowId xmlns:a16="http://schemas.microsoft.com/office/drawing/2014/main" val="255923693"/>
                  </a:ext>
                </a:extLst>
              </a:tr>
              <a:tr h="4995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4221480" algn="l"/>
                        </a:tabLst>
                      </a:pPr>
                      <a:r>
                        <a:rPr lang="ru-RU" sz="1400" dirty="0">
                          <a:effectLst/>
                        </a:rPr>
                        <a:t>ОУП.04 «Математика»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66" marR="9366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Тупиков Ю.Н.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66" marR="9366" marT="0" marB="0"/>
                </a:tc>
                <a:extLst>
                  <a:ext uri="{0D108BD9-81ED-4DB2-BD59-A6C34878D82A}">
                    <a16:rowId xmlns:a16="http://schemas.microsoft.com/office/drawing/2014/main" val="3581774314"/>
                  </a:ext>
                </a:extLst>
              </a:tr>
              <a:tr h="4995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ОУП 05.   «История</a:t>
                      </a:r>
                      <a:r>
                        <a:rPr lang="ru-RU" sz="1400" dirty="0" smtClean="0">
                          <a:effectLst/>
                        </a:rPr>
                        <a:t>»</a:t>
                      </a:r>
                      <a:r>
                        <a:rPr lang="ru-RU" sz="1400" dirty="0">
                          <a:effectLst/>
                        </a:rPr>
                        <a:t> 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66" marR="9366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effectLst/>
                        </a:rPr>
                        <a:t>Олянина</a:t>
                      </a:r>
                      <a:r>
                        <a:rPr lang="ru-RU" sz="1400" dirty="0">
                          <a:effectLst/>
                        </a:rPr>
                        <a:t> Т.И.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66" marR="9366" marT="0" marB="0"/>
                </a:tc>
                <a:extLst>
                  <a:ext uri="{0D108BD9-81ED-4DB2-BD59-A6C34878D82A}">
                    <a16:rowId xmlns:a16="http://schemas.microsoft.com/office/drawing/2014/main" val="3435584336"/>
                  </a:ext>
                </a:extLst>
              </a:tr>
              <a:tr h="4995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ОУП. 06 Физическая культура  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66" marR="9366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effectLst/>
                        </a:rPr>
                        <a:t>Юдаков</a:t>
                      </a:r>
                      <a:r>
                        <a:rPr lang="ru-RU" sz="1400" dirty="0">
                          <a:effectLst/>
                        </a:rPr>
                        <a:t> А.А.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66" marR="9366" marT="0" marB="0"/>
                </a:tc>
                <a:extLst>
                  <a:ext uri="{0D108BD9-81ED-4DB2-BD59-A6C34878D82A}">
                    <a16:rowId xmlns:a16="http://schemas.microsoft.com/office/drawing/2014/main" val="1403649384"/>
                  </a:ext>
                </a:extLst>
              </a:tr>
              <a:tr h="8616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ОУП. 07  Основы безопасности жизнедеятельности 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66" marR="9366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Зубкова  О. П.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66" marR="9366" marT="0" marB="0"/>
                </a:tc>
                <a:extLst>
                  <a:ext uri="{0D108BD9-81ED-4DB2-BD59-A6C34878D82A}">
                    <a16:rowId xmlns:a16="http://schemas.microsoft.com/office/drawing/2014/main" val="3782200713"/>
                  </a:ext>
                </a:extLst>
              </a:tr>
              <a:tr h="9990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  ОУП. 08 АСТРОНОМИЯ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66" marR="9366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effectLst/>
                        </a:rPr>
                        <a:t>Левшакова</a:t>
                      </a:r>
                      <a:r>
                        <a:rPr lang="ru-RU" sz="1400" dirty="0">
                          <a:effectLst/>
                        </a:rPr>
                        <a:t> И. Ю., Сальникова С.А.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66" marR="9366" marT="0" marB="0"/>
                </a:tc>
                <a:extLst>
                  <a:ext uri="{0D108BD9-81ED-4DB2-BD59-A6C34878D82A}">
                    <a16:rowId xmlns:a16="http://schemas.microsoft.com/office/drawing/2014/main" val="4051946583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323528" y="116632"/>
            <a:ext cx="6264696" cy="12413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ru-RU" sz="28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Информационно-аналитический отчет по результатам мониторинга внедрения методик преподавания </a:t>
            </a:r>
            <a:r>
              <a:rPr lang="ru-RU" sz="28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ООД с </a:t>
            </a:r>
            <a:r>
              <a:rPr lang="ru-RU" sz="28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учетом </a:t>
            </a:r>
            <a:r>
              <a:rPr lang="ru-RU" sz="28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проф. </a:t>
            </a:r>
            <a:r>
              <a:rPr lang="ru-RU" sz="28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направленности </a:t>
            </a:r>
            <a:r>
              <a:rPr lang="ru-RU" sz="28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программ СПО на 30.09.2022 г.</a:t>
            </a:r>
            <a:endParaRPr lang="ru-RU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677361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620688"/>
            <a:ext cx="619268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ru-RU" sz="32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ОБЛАСТНОЙ КОНКУРС ЛУЧШИХ ПРАКТИК ПОДГОТОВКИ РАБОЧИХ КАДРОВ. </a:t>
            </a:r>
          </a:p>
          <a:p>
            <a:pPr algn="l"/>
            <a:r>
              <a:rPr lang="ru-RU" sz="32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Срок </a:t>
            </a:r>
            <a:r>
              <a:rPr lang="ru-RU" sz="3200" b="1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проведения  сентябрь -  ноябрь </a:t>
            </a:r>
            <a:r>
              <a:rPr lang="ru-RU" sz="32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2022 г</a:t>
            </a:r>
            <a:r>
              <a:rPr lang="ru-RU" sz="32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ru-RU" sz="3200" dirty="0">
              <a:solidFill>
                <a:schemeClr val="bg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35200" y="2051785"/>
            <a:ext cx="8136904" cy="13644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ru-RU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dirty="0" smtClean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НОМИНАЦИЯ: </a:t>
            </a:r>
          </a:p>
          <a:p>
            <a:pPr algn="l"/>
            <a:r>
              <a:rPr lang="ru-RU" sz="3200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ФГОС СОО – инструмент повышения качества подготовки будущих профессионалов»</a:t>
            </a:r>
            <a:r>
              <a:rPr lang="ru-RU" sz="32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ru-RU" sz="3200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«Практикоориентированное  обучение – шаг в будущее</a:t>
            </a:r>
            <a:r>
              <a:rPr lang="ru-RU" sz="2800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endParaRPr lang="ru-RU" sz="28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071686" y="3638698"/>
            <a:ext cx="6696744" cy="2821285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just"/>
            <a:r>
              <a:rPr lang="ru-RU" sz="28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Учебно-программный контент внедрения </a:t>
            </a:r>
            <a:r>
              <a:rPr lang="ru-RU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методик преподавания общеобразовательных дисциплин с учетом профессиональной направленности </a:t>
            </a:r>
            <a:r>
              <a:rPr lang="ru-RU" sz="28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программ СПО, </a:t>
            </a:r>
            <a:r>
              <a:rPr lang="ru-RU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реализуемым на </a:t>
            </a:r>
            <a:r>
              <a:rPr lang="ru-RU" sz="28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базе ООО, </a:t>
            </a:r>
            <a:r>
              <a:rPr lang="ru-RU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предусматривающих интенсивную общеобразовательную подготовку обучающихся с включением прикладных </a:t>
            </a:r>
            <a:r>
              <a:rPr lang="ru-RU" sz="28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модулей (комплект</a:t>
            </a:r>
            <a:r>
              <a:rPr lang="ru-RU" sz="2800" baseline="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рабочих программ и методические рекомендации по их реализации в</a:t>
            </a:r>
            <a:r>
              <a:rPr lang="ru-RU" sz="2800" baseline="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ОО по конкретной профессии/специальности)</a:t>
            </a:r>
            <a:r>
              <a:rPr lang="ru-RU" sz="2800" baseline="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2800" dirty="0"/>
          </a:p>
        </p:txBody>
      </p:sp>
      <p:sp>
        <p:nvSpPr>
          <p:cNvPr id="5" name="Стрелка вправо 4"/>
          <p:cNvSpPr/>
          <p:nvPr/>
        </p:nvSpPr>
        <p:spPr bwMode="auto">
          <a:xfrm>
            <a:off x="1979712" y="4725144"/>
            <a:ext cx="72008" cy="45719"/>
          </a:xfrm>
          <a:prstGeom prst="rightArrow">
            <a:avLst/>
          </a:prstGeom>
          <a:gradFill rotWithShape="1">
            <a:gsLst>
              <a:gs pos="0">
                <a:schemeClr val="bg2">
                  <a:gamma/>
                  <a:tint val="26667"/>
                  <a:invGamma/>
                </a:schemeClr>
              </a:gs>
              <a:gs pos="100000">
                <a:schemeClr val="bg2">
                  <a:alpha val="14999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-2500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" name="Стрелка вправо 5"/>
          <p:cNvSpPr/>
          <p:nvPr/>
        </p:nvSpPr>
        <p:spPr bwMode="auto">
          <a:xfrm>
            <a:off x="251520" y="3992577"/>
            <a:ext cx="1872208" cy="1465134"/>
          </a:xfrm>
          <a:prstGeom prst="rightArrow">
            <a:avLst>
              <a:gd name="adj1" fmla="val 83457"/>
              <a:gd name="adj2" fmla="val 50000"/>
            </a:avLst>
          </a:prstGeom>
          <a:gradFill rotWithShape="1">
            <a:gsLst>
              <a:gs pos="0">
                <a:schemeClr val="bg2">
                  <a:gamma/>
                  <a:tint val="26667"/>
                  <a:invGamma/>
                </a:schemeClr>
              </a:gs>
              <a:gs pos="100000">
                <a:schemeClr val="bg2">
                  <a:alpha val="14999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-25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     </a:t>
            </a:r>
            <a:r>
              <a:rPr kumimoji="0" lang="ru-RU" sz="3200" b="0" i="0" u="none" strike="noStrike" cap="none" normalizeH="0" baseline="-2500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charset="0"/>
              </a:rPr>
              <a:t>ВКЛЮЧАЕТ:</a:t>
            </a:r>
            <a:endParaRPr kumimoji="0" lang="ru-RU" sz="3200" b="0" i="0" u="none" strike="noStrike" cap="none" normalizeH="0" baseline="-25000" dirty="0" smtClean="0">
              <a:ln>
                <a:noFill/>
              </a:ln>
              <a:solidFill>
                <a:srgbClr val="C00000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936675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99655" y="3105834"/>
            <a:ext cx="7344703" cy="1323439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spc="300" baseline="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Спасибо </a:t>
            </a:r>
            <a:r>
              <a:rPr lang="ru-RU" sz="4000" b="1" spc="300" baseline="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за внимание!</a:t>
            </a:r>
          </a:p>
          <a:p>
            <a:pPr algn="ctr"/>
            <a:r>
              <a:rPr lang="ru-RU" sz="4000" b="1" cap="none" spc="300" baseline="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Новых творческих идей!</a:t>
            </a:r>
            <a:endParaRPr lang="ru-RU" sz="40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9695482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/>
          <p:nvPr/>
        </p:nvPicPr>
        <p:blipFill rotWithShape="1">
          <a:blip r:embed="rId2"/>
          <a:srcRect l="32337" t="22996" r="10779" b="17944"/>
          <a:stretch/>
        </p:blipFill>
        <p:spPr bwMode="auto">
          <a:xfrm>
            <a:off x="163036" y="1268760"/>
            <a:ext cx="4705509" cy="280831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79512" y="188640"/>
            <a:ext cx="6577717" cy="9130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l" hangingPunct="0">
              <a:spcAft>
                <a:spcPts val="0"/>
              </a:spcAft>
            </a:pPr>
            <a:r>
              <a:rPr lang="ru-RU" sz="4000" b="1" dirty="0">
                <a:solidFill>
                  <a:schemeClr val="bg1"/>
                </a:solidFill>
              </a:rPr>
              <a:t>О</a:t>
            </a:r>
            <a:r>
              <a:rPr lang="ru-RU" sz="4000" b="1" dirty="0" smtClean="0">
                <a:solidFill>
                  <a:schemeClr val="bg1"/>
                </a:solidFill>
              </a:rPr>
              <a:t>рганизационно-методические мероприятия - 2022</a:t>
            </a:r>
            <a:endParaRPr lang="ru-RU" sz="4000" b="1" dirty="0">
              <a:solidFill>
                <a:schemeClr val="bg1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/>
          <a:srcRect l="12413" t="30554" r="36985" b="6644"/>
          <a:stretch/>
        </p:blipFill>
        <p:spPr>
          <a:xfrm>
            <a:off x="251520" y="3856604"/>
            <a:ext cx="4536504" cy="286537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/>
          <a:srcRect l="48814" t="23435" r="17119"/>
          <a:stretch/>
        </p:blipFill>
        <p:spPr>
          <a:xfrm>
            <a:off x="5148064" y="1300231"/>
            <a:ext cx="3744416" cy="4733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72144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67744" y="260648"/>
            <a:ext cx="6552728" cy="7489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Федеральные пилотные площадки ФГБОУ ДПО ИРПО</a:t>
            </a:r>
          </a:p>
        </p:txBody>
      </p:sp>
      <p:pic>
        <p:nvPicPr>
          <p:cNvPr id="2050" name="Picture 2" descr="Курский монтажный техникум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1061473"/>
            <a:ext cx="5514706" cy="13017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 descr="https://kg-college.ru/images/kg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3740696"/>
            <a:ext cx="3830375" cy="1562100"/>
          </a:xfrm>
          <a:prstGeom prst="rect">
            <a:avLst/>
          </a:prstGeom>
          <a:solidFill>
            <a:schemeClr val="bg2"/>
          </a:solidFill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6"/>
          <a:srcRect l="16685" t="6884" r="64325" b="84676"/>
          <a:stretch/>
        </p:blipFill>
        <p:spPr>
          <a:xfrm>
            <a:off x="3411759" y="2363202"/>
            <a:ext cx="5370690" cy="1207814"/>
          </a:xfrm>
          <a:prstGeom prst="rect">
            <a:avLst/>
          </a:prstGeom>
        </p:spPr>
      </p:pic>
      <p:pic>
        <p:nvPicPr>
          <p:cNvPr id="2064" name="Picture 16" descr="VK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4867" y="5345433"/>
            <a:ext cx="3287582" cy="13802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41784" y="1728273"/>
            <a:ext cx="8280920" cy="625812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РАЗРАБОТАНЫ 152 </a:t>
            </a:r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ТЕХНОЛОГИЧЕСКИЕ </a:t>
            </a:r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КАРТЫ:</a:t>
            </a:r>
            <a:endParaRPr lang="ru-RU" sz="2800" b="1" dirty="0" smtClean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ru-RU" b="1" dirty="0" smtClean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07031" y="2492896"/>
            <a:ext cx="8136904" cy="3539430"/>
          </a:xfrm>
          <a:prstGeom prst="rect">
            <a:avLst/>
          </a:prstGeom>
          <a:solidFill>
            <a:schemeClr val="accent3">
              <a:lumMod val="95000"/>
            </a:schemeClr>
          </a:solidFill>
        </p:spPr>
        <p:txBody>
          <a:bodyPr wrap="square">
            <a:spAutoFit/>
          </a:bodyPr>
          <a:lstStyle/>
          <a:p>
            <a:pPr marL="90170" indent="629920" algn="just" hangingPunct="0">
              <a:spcAft>
                <a:spcPts val="0"/>
              </a:spcAft>
            </a:pPr>
            <a:r>
              <a:rPr lang="ru-RU" sz="2800" b="1" i="1" u="sng" dirty="0" smtClean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специальности</a:t>
            </a:r>
            <a:r>
              <a:rPr lang="ru-RU" i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: </a:t>
            </a:r>
            <a:r>
              <a:rPr lang="ru-RU" sz="20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13.02.11 Техническая эксплуатация и обслуживание электрического и электромеханического оборудования (по отраслям)), 35.02.16 Эксплуатация и ремонт сельскохозяйственной техники и оборудования, 09.02.07 Информационные системы и программирование (программист и специалист по тестированию в области информационных технологий), 11.02.15 Инфокоммуникационные сети и системы связи (специалист по обслуживанию телекоммуникаций), 44.02.01 Дошкольное образование, 44.02.02  Преподавание в начальных классах, 53.02.01 Музыкальное образование, 44.02.05  Коррекционная педагогика в начальном образовании, 49.02.01 Физическая культура,  08.02.01 Строительство и эксплуатация зданий и сооружений, 35.02.12 Садово-парковое и ландшафтное строительство, 35.02.05 Агрономия, 22.02.01 Металлургия черных металлов, 38.02.06 Финансы, 33.02.01 Фармация, 40.02.01 Право и организация социального обеспечения, 40.02.02 Правоохранительная деятельность, 51.02.02 Социально-культурная деятельность, 38.02.01 Экономика и бухгалтерский учет (по отраслям); 23.02.07 Техническое обслуживание и ремонт двигателей, систем и агрегатов автомобилей</a:t>
            </a:r>
            <a:r>
              <a:rPr lang="ru-RU" sz="20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).</a:t>
            </a:r>
          </a:p>
          <a:p>
            <a:pPr marL="90170" indent="629920" algn="just" hangingPunct="0">
              <a:spcAft>
                <a:spcPts val="0"/>
              </a:spcAft>
            </a:pPr>
            <a:r>
              <a:rPr lang="ru-RU" sz="2800" b="1" i="1" u="sng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профессии</a:t>
            </a:r>
            <a:r>
              <a:rPr lang="ru-RU" sz="2800" b="1" i="1" u="sng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: </a:t>
            </a:r>
            <a:r>
              <a:rPr lang="ru-RU" sz="2000" b="1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19.01.04 </a:t>
            </a:r>
            <a:r>
              <a:rPr lang="ru-RU" sz="20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Пекарь, 08.01.25 Мастер отделочных строительных и декоративных работ, 15.01.21 </a:t>
            </a:r>
            <a:r>
              <a:rPr lang="ru-RU" sz="2000" b="1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Электромонтер охранно-пожарной сигнализации, 09.01.01 </a:t>
            </a:r>
            <a:r>
              <a:rPr lang="ru-RU" sz="20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Наладчик аппаратного и программного обеспечения, 23.01.17 Мастер по ремонту и обслуживанию автомобилей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-12181" y="188640"/>
            <a:ext cx="8964488" cy="12413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l" hangingPunct="0">
              <a:spcAft>
                <a:spcPts val="0"/>
              </a:spcAft>
            </a:pPr>
            <a:r>
              <a:rPr lang="ru-RU" sz="32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ОБОБЩЕННЫЕ РЕЗУЛЬТАТЫ </a:t>
            </a:r>
            <a:r>
              <a:rPr lang="ru-RU" sz="32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реализации ИП </a:t>
            </a:r>
          </a:p>
          <a:p>
            <a:pPr indent="450215" algn="l" hangingPunct="0">
              <a:spcAft>
                <a:spcPts val="0"/>
              </a:spcAft>
            </a:pPr>
            <a:r>
              <a:rPr lang="ru-RU" sz="32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«Разработка</a:t>
            </a:r>
            <a:r>
              <a:rPr lang="ru-RU" sz="3200" b="1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32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технологической </a:t>
            </a:r>
            <a:r>
              <a:rPr lang="ru-RU" sz="32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карты по синхронизации содержания </a:t>
            </a:r>
            <a:r>
              <a:rPr lang="ru-RU" sz="32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ООД с </a:t>
            </a:r>
            <a:r>
              <a:rPr lang="ru-RU" sz="32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содержанием профессионального модуля»</a:t>
            </a:r>
            <a:endParaRPr lang="ru-RU" sz="3200" dirty="0">
              <a:solidFill>
                <a:schemeClr val="bg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7841128"/>
              </p:ext>
            </p:extLst>
          </p:nvPr>
        </p:nvGraphicFramePr>
        <p:xfrm>
          <a:off x="208342" y="2493727"/>
          <a:ext cx="8964488" cy="10046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964488">
                  <a:extLst>
                    <a:ext uri="{9D8B030D-6E8A-4147-A177-3AD203B41FA5}">
                      <a16:colId xmlns:a16="http://schemas.microsoft.com/office/drawing/2014/main" val="683485768"/>
                    </a:ext>
                  </a:extLst>
                </a:gridCol>
              </a:tblGrid>
              <a:tr h="16238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профессия 19.01.04 Пекарь</a:t>
                      </a:r>
                      <a:endParaRPr lang="ru-RU" sz="1800" b="1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08030374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algn="l" hangingPunct="0"/>
                      <a:r>
                        <a:rPr lang="ru-RU" sz="1800" b="1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специальность 35.02.12 Садово-парковое и ландшафтное строительство</a:t>
                      </a:r>
                      <a:endParaRPr lang="ru-RU" sz="1800" b="1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58543928"/>
                  </a:ext>
                </a:extLst>
              </a:tr>
              <a:tr h="370304">
                <a:tc>
                  <a:txBody>
                    <a:bodyPr/>
                    <a:lstStyle/>
                    <a:p>
                      <a:pPr algn="l" hangingPunct="0">
                        <a:spcAft>
                          <a:spcPts val="0"/>
                        </a:spcAft>
                      </a:pPr>
                      <a:r>
                        <a:rPr lang="ru-RU" sz="1800" b="1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специальность 38.02.01 Экономика и бухгалтерский учет (по отраслям</a:t>
                      </a:r>
                      <a:r>
                        <a:rPr lang="ru-RU" sz="1800" b="1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ru-RU" sz="1800" b="1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0562779"/>
                  </a:ext>
                </a:extLst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227406" y="1878161"/>
            <a:ext cx="8163838" cy="420628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</p:spPr>
        <p:txBody>
          <a:bodyPr wrap="none">
            <a:spAutoFit/>
          </a:bodyPr>
          <a:lstStyle/>
          <a:p>
            <a:r>
              <a:rPr lang="ru-RU" sz="32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ОБПОУ «</a:t>
            </a:r>
            <a:r>
              <a:rPr lang="ru-RU" sz="32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Курский государственный политехнический колледж»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64261" y="3573016"/>
            <a:ext cx="5750357" cy="420628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</p:spPr>
        <p:txBody>
          <a:bodyPr wrap="none">
            <a:spAutoFit/>
          </a:bodyPr>
          <a:lstStyle/>
          <a:p>
            <a:r>
              <a:rPr lang="ru-RU" sz="32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ОБПОУ </a:t>
            </a:r>
            <a:r>
              <a:rPr lang="ru-RU" sz="32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«Курский педагогический колледж»</a:t>
            </a:r>
            <a:endParaRPr lang="ru-RU" sz="3200" b="1" dirty="0">
              <a:solidFill>
                <a:srgbClr val="C00000"/>
              </a:solidFill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689369"/>
              </p:ext>
            </p:extLst>
          </p:nvPr>
        </p:nvGraphicFramePr>
        <p:xfrm>
          <a:off x="333955" y="4149080"/>
          <a:ext cx="8496944" cy="10296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496944">
                  <a:extLst>
                    <a:ext uri="{9D8B030D-6E8A-4147-A177-3AD203B41FA5}">
                      <a16:colId xmlns:a16="http://schemas.microsoft.com/office/drawing/2014/main" val="683485768"/>
                    </a:ext>
                  </a:extLst>
                </a:gridCol>
              </a:tblGrid>
              <a:tr h="39529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специальность 53.02.01 Музыкальное образование</a:t>
                      </a:r>
                      <a:endParaRPr lang="ru-RU" sz="1800" b="1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08030374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ru-RU" sz="1800" b="1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специальность 49.02.01 Физическая культура</a:t>
                      </a:r>
                      <a:endParaRPr lang="ru-RU" sz="1800" b="1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58543928"/>
                  </a:ext>
                </a:extLst>
              </a:tr>
              <a:tr h="270872"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ru-RU" sz="1800" b="1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специальность 44.02.02  Преподавание в начальных классах</a:t>
                      </a:r>
                      <a:endParaRPr lang="ru-RU" sz="1800" b="1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82493382"/>
                  </a:ext>
                </a:extLst>
              </a:tr>
            </a:tbl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349715" y="5373216"/>
            <a:ext cx="7884402" cy="420628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</p:spPr>
        <p:txBody>
          <a:bodyPr wrap="none">
            <a:spAutoFit/>
          </a:bodyPr>
          <a:lstStyle/>
          <a:p>
            <a:r>
              <a:rPr lang="ru-RU" sz="32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ОБПОУ «</a:t>
            </a:r>
            <a:r>
              <a:rPr lang="ru-RU" sz="3200" b="1" dirty="0" err="1" smtClean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Обоянский</a:t>
            </a:r>
            <a:r>
              <a:rPr lang="ru-RU" sz="32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гуманитарно-технологический колледж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»</a:t>
            </a:r>
            <a:endParaRPr lang="ru-RU" dirty="0"/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8435725"/>
              </p:ext>
            </p:extLst>
          </p:nvPr>
        </p:nvGraphicFramePr>
        <p:xfrm>
          <a:off x="381664" y="6021288"/>
          <a:ext cx="8280920" cy="274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80920">
                  <a:extLst>
                    <a:ext uri="{9D8B030D-6E8A-4147-A177-3AD203B41FA5}">
                      <a16:colId xmlns:a16="http://schemas.microsoft.com/office/drawing/2014/main" val="683485768"/>
                    </a:ext>
                  </a:extLst>
                </a:gridCol>
              </a:tblGrid>
              <a:tr h="1923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специальность 44.02.01 Дошкольное образование</a:t>
                      </a:r>
                      <a:endParaRPr lang="ru-RU" sz="1800" b="1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08030374"/>
                  </a:ext>
                </a:extLst>
              </a:tr>
            </a:tbl>
          </a:graphicData>
        </a:graphic>
      </p:graphicFrame>
      <p:sp>
        <p:nvSpPr>
          <p:cNvPr id="12" name="Прямоугольник 11"/>
          <p:cNvSpPr/>
          <p:nvPr/>
        </p:nvSpPr>
        <p:spPr>
          <a:xfrm>
            <a:off x="-12181" y="188640"/>
            <a:ext cx="8964488" cy="12413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l" hangingPunct="0">
              <a:spcAft>
                <a:spcPts val="0"/>
              </a:spcAft>
            </a:pPr>
            <a:r>
              <a:rPr lang="ru-RU" sz="32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ОБОБЩЕННЫЕ РЕЗУЛЬТАТЫ </a:t>
            </a:r>
            <a:r>
              <a:rPr lang="ru-RU" sz="32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реализации ИП </a:t>
            </a:r>
          </a:p>
          <a:p>
            <a:pPr indent="450215" algn="l" hangingPunct="0">
              <a:spcAft>
                <a:spcPts val="0"/>
              </a:spcAft>
            </a:pPr>
            <a:r>
              <a:rPr lang="ru-RU" sz="32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«Разработка</a:t>
            </a:r>
            <a:r>
              <a:rPr lang="ru-RU" sz="3200" b="1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32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технологической </a:t>
            </a:r>
            <a:r>
              <a:rPr lang="ru-RU" sz="32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карты по синхронизации содержания </a:t>
            </a:r>
            <a:r>
              <a:rPr lang="ru-RU" sz="32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ООД с </a:t>
            </a:r>
            <a:r>
              <a:rPr lang="ru-RU" sz="32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содержанием профессионального модуля»</a:t>
            </a:r>
            <a:endParaRPr lang="ru-RU" sz="3200" dirty="0">
              <a:solidFill>
                <a:schemeClr val="bg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32410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204469" y="2615181"/>
            <a:ext cx="7766101" cy="420628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</p:spPr>
        <p:txBody>
          <a:bodyPr wrap="none">
            <a:spAutoFit/>
          </a:bodyPr>
          <a:lstStyle/>
          <a:p>
            <a:r>
              <a:rPr lang="ru-RU" sz="32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ОАПОУ</a:t>
            </a:r>
            <a:r>
              <a:rPr lang="ru-RU" sz="32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«Дмитриевский аграрно-технологический колледж»</a:t>
            </a:r>
            <a:endParaRPr lang="ru-RU" sz="3200" b="1" dirty="0">
              <a:solidFill>
                <a:srgbClr val="C00000"/>
              </a:solidFill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0727545"/>
              </p:ext>
            </p:extLst>
          </p:nvPr>
        </p:nvGraphicFramePr>
        <p:xfrm>
          <a:off x="271095" y="3128888"/>
          <a:ext cx="7632848" cy="28803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32848">
                  <a:extLst>
                    <a:ext uri="{9D8B030D-6E8A-4147-A177-3AD203B41FA5}">
                      <a16:colId xmlns:a16="http://schemas.microsoft.com/office/drawing/2014/main" val="2322577658"/>
                    </a:ext>
                  </a:extLst>
                </a:gridCol>
              </a:tblGrid>
              <a:tr h="28803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Специальность </a:t>
                      </a:r>
                      <a:r>
                        <a:rPr lang="ru-RU" sz="1800" b="1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35.02.05 Агрономия</a:t>
                      </a:r>
                      <a:endParaRPr lang="ru-RU" sz="1800" b="1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08030374"/>
                  </a:ext>
                </a:extLst>
              </a:tr>
            </a:tbl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-12181" y="188640"/>
            <a:ext cx="8964488" cy="12413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l" hangingPunct="0">
              <a:spcAft>
                <a:spcPts val="0"/>
              </a:spcAft>
            </a:pPr>
            <a:r>
              <a:rPr lang="ru-RU" sz="32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ОБОБЩЕННЫЕ РЕЗУЛЬТАТЫ </a:t>
            </a:r>
            <a:r>
              <a:rPr lang="ru-RU" sz="32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реализации ИП </a:t>
            </a:r>
          </a:p>
          <a:p>
            <a:pPr indent="450215" algn="l" hangingPunct="0">
              <a:spcAft>
                <a:spcPts val="0"/>
              </a:spcAft>
            </a:pPr>
            <a:r>
              <a:rPr lang="ru-RU" sz="32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«Разработка</a:t>
            </a:r>
            <a:r>
              <a:rPr lang="ru-RU" sz="3200" b="1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32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технологической </a:t>
            </a:r>
            <a:r>
              <a:rPr lang="ru-RU" sz="32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карты по синхронизации содержания </a:t>
            </a:r>
            <a:r>
              <a:rPr lang="ru-RU" sz="32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ООД с </a:t>
            </a:r>
            <a:r>
              <a:rPr lang="ru-RU" sz="32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содержанием профессионального модуля»</a:t>
            </a:r>
            <a:endParaRPr lang="ru-RU" sz="3200" dirty="0">
              <a:solidFill>
                <a:schemeClr val="bg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23436" y="5025707"/>
            <a:ext cx="6946838" cy="420628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</p:spPr>
        <p:txBody>
          <a:bodyPr wrap="none">
            <a:spAutoFit/>
          </a:bodyPr>
          <a:lstStyle/>
          <a:p>
            <a:r>
              <a:rPr lang="ru-RU" sz="32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ОАПОУ</a:t>
            </a:r>
            <a:r>
              <a:rPr lang="ru-RU" sz="32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«Железногорский политехнический колледж»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92905" y="3478957"/>
            <a:ext cx="5902000" cy="420628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ОБПОУ «Курский автотехнический колледж»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79512" y="1772816"/>
            <a:ext cx="6886117" cy="420628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</p:spPr>
        <p:txBody>
          <a:bodyPr wrap="none">
            <a:spAutoFit/>
          </a:bodyPr>
          <a:lstStyle/>
          <a:p>
            <a:r>
              <a:rPr lang="ru-RU" sz="32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ОБПОУ </a:t>
            </a:r>
            <a:r>
              <a:rPr lang="ru-RU" sz="32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«Курский электромеханический техникум»</a:t>
            </a:r>
            <a:endParaRPr lang="ru-RU" sz="3200" b="1" dirty="0">
              <a:solidFill>
                <a:srgbClr val="C00000"/>
              </a:solidFill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0862535"/>
              </p:ext>
            </p:extLst>
          </p:nvPr>
        </p:nvGraphicFramePr>
        <p:xfrm>
          <a:off x="292905" y="2254658"/>
          <a:ext cx="8496944" cy="274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496944">
                  <a:extLst>
                    <a:ext uri="{9D8B030D-6E8A-4147-A177-3AD203B41FA5}">
                      <a16:colId xmlns:a16="http://schemas.microsoft.com/office/drawing/2014/main" val="683485768"/>
                    </a:ext>
                  </a:extLst>
                </a:gridCol>
              </a:tblGrid>
              <a:tr h="46876">
                <a:tc>
                  <a:txBody>
                    <a:bodyPr/>
                    <a:lstStyle/>
                    <a:p>
                      <a:pPr algn="l" hangingPunct="0">
                        <a:spcAft>
                          <a:spcPts val="0"/>
                        </a:spcAft>
                      </a:pPr>
                      <a:r>
                        <a:rPr lang="ru-RU" sz="1800" b="1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</a:t>
                      </a:r>
                      <a:r>
                        <a:rPr lang="ru-RU" sz="1800" b="1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пециальность </a:t>
                      </a:r>
                      <a:r>
                        <a:rPr lang="ru-RU" sz="1800" b="1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13.02.11 </a:t>
                      </a:r>
                      <a:r>
                        <a:rPr lang="ru-RU" sz="1800" b="1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ТЭ и О Э и ЭМ оборудования </a:t>
                      </a:r>
                      <a:r>
                        <a:rPr lang="ru-RU" sz="1800" b="1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(по отраслям</a:t>
                      </a:r>
                      <a:r>
                        <a:rPr lang="ru-RU" sz="1800" b="1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))</a:t>
                      </a:r>
                      <a:endParaRPr lang="ru-RU" sz="1800" b="1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08030374"/>
                  </a:ext>
                </a:extLst>
              </a:tr>
            </a:tbl>
          </a:graphicData>
        </a:graphic>
      </p:graphicFrame>
      <p:sp>
        <p:nvSpPr>
          <p:cNvPr id="2" name="Прямоугольник 1"/>
          <p:cNvSpPr/>
          <p:nvPr/>
        </p:nvSpPr>
        <p:spPr>
          <a:xfrm>
            <a:off x="337937" y="4344155"/>
            <a:ext cx="7848872" cy="584775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>
            <a:spAutoFit/>
          </a:bodyPr>
          <a:lstStyle/>
          <a:p>
            <a:pPr algn="just"/>
            <a:r>
              <a:rPr lang="ru-RU" b="1" dirty="0">
                <a:solidFill>
                  <a:srgbClr val="000000"/>
                </a:solidFill>
                <a:latin typeface="+mn-lt"/>
              </a:rPr>
              <a:t>С</a:t>
            </a:r>
            <a:r>
              <a:rPr lang="ru-RU" b="1" dirty="0" smtClean="0">
                <a:solidFill>
                  <a:srgbClr val="000000"/>
                </a:solidFill>
                <a:latin typeface="+mn-lt"/>
              </a:rPr>
              <a:t>пециальность </a:t>
            </a:r>
            <a:r>
              <a:rPr lang="ru-RU" b="1" dirty="0">
                <a:solidFill>
                  <a:srgbClr val="000000"/>
                </a:solidFill>
                <a:latin typeface="+mn-lt"/>
              </a:rPr>
              <a:t>23.02.07 Техническое обслуживание и ремонт двигателей, систем и агрегатов автомобилей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23436" y="5589240"/>
            <a:ext cx="8245091" cy="658642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b="1" dirty="0">
                <a:solidFill>
                  <a:srgbClr val="000000"/>
                </a:solidFill>
                <a:latin typeface="+mn-lt"/>
              </a:rPr>
              <a:t>С</a:t>
            </a:r>
            <a:r>
              <a:rPr lang="ru-RU" b="1" dirty="0" smtClean="0">
                <a:solidFill>
                  <a:srgbClr val="000000"/>
                </a:solidFill>
                <a:latin typeface="+mn-lt"/>
              </a:rPr>
              <a:t>пециальность </a:t>
            </a:r>
            <a:r>
              <a:rPr lang="ru-RU" b="1" dirty="0">
                <a:solidFill>
                  <a:srgbClr val="000000"/>
                </a:solidFill>
                <a:latin typeface="+mn-lt"/>
              </a:rPr>
              <a:t>13.02.11 Техническая эксплуатация и обслуживание электрического и электромеханического оборудования (по отраслям))</a:t>
            </a: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287461"/>
              </p:ext>
            </p:extLst>
          </p:nvPr>
        </p:nvGraphicFramePr>
        <p:xfrm>
          <a:off x="323436" y="3928006"/>
          <a:ext cx="8363975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363975">
                  <a:extLst>
                    <a:ext uri="{9D8B030D-6E8A-4147-A177-3AD203B41FA5}">
                      <a16:colId xmlns:a16="http://schemas.microsoft.com/office/drawing/2014/main" val="2447769209"/>
                    </a:ext>
                  </a:extLst>
                </a:gridCol>
              </a:tblGrid>
              <a:tr h="34998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solidFill>
                            <a:srgbClr val="000000"/>
                          </a:solidFill>
                          <a:latin typeface="+mn-lt"/>
                        </a:rPr>
                        <a:t>Профессия 23.01.17 Мастер по ремонту и обслуживанию автомобилей</a:t>
                      </a:r>
                      <a:endParaRPr lang="ru-RU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1520874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888226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3798551"/>
              </p:ext>
            </p:extLst>
          </p:nvPr>
        </p:nvGraphicFramePr>
        <p:xfrm>
          <a:off x="233772" y="2060848"/>
          <a:ext cx="8712968" cy="5868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712968">
                  <a:extLst>
                    <a:ext uri="{9D8B030D-6E8A-4147-A177-3AD203B41FA5}">
                      <a16:colId xmlns:a16="http://schemas.microsoft.com/office/drawing/2014/main" val="683485768"/>
                    </a:ext>
                  </a:extLst>
                </a:gridCol>
              </a:tblGrid>
              <a:tr h="302388"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0"/>
                        </a:spcAft>
                      </a:pPr>
                      <a:r>
                        <a:rPr lang="ru-RU" sz="1800" b="1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Специальность 40.02.02 Правоохранительная деятельность</a:t>
                      </a:r>
                      <a:endParaRPr lang="ru-RU" sz="1800" b="1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08030374"/>
                  </a:ext>
                </a:extLst>
              </a:tr>
              <a:tr h="284504"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0"/>
                        </a:spcAft>
                      </a:pPr>
                      <a:r>
                        <a:rPr lang="ru-RU" sz="1800" b="1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Специальность 22.02.01Металлургия черных металлов</a:t>
                      </a:r>
                      <a:endParaRPr lang="ru-RU" sz="1800" b="1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79452509"/>
                  </a:ext>
                </a:extLst>
              </a:tr>
            </a:tbl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0" y="2642622"/>
            <a:ext cx="9143999" cy="420628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rgbClr val="C00000"/>
                </a:solidFill>
              </a:rPr>
              <a:t>ОБПОУ «Советский социально-аграрный техникум </a:t>
            </a:r>
            <a:r>
              <a:rPr lang="ru-RU" b="1" dirty="0">
                <a:solidFill>
                  <a:srgbClr val="C00000"/>
                </a:solidFill>
              </a:rPr>
              <a:t>им. В.М. Клыкова»</a:t>
            </a: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9848049"/>
              </p:ext>
            </p:extLst>
          </p:nvPr>
        </p:nvGraphicFramePr>
        <p:xfrm>
          <a:off x="241888" y="3298630"/>
          <a:ext cx="8722600" cy="720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722600">
                  <a:extLst>
                    <a:ext uri="{9D8B030D-6E8A-4147-A177-3AD203B41FA5}">
                      <a16:colId xmlns:a16="http://schemas.microsoft.com/office/drawing/2014/main" val="683485768"/>
                    </a:ext>
                  </a:extLst>
                </a:gridCol>
              </a:tblGrid>
              <a:tr h="3600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Специальность: 35.02.16 Эксплуатация и ремонт С\Х техники и оборудования</a:t>
                      </a:r>
                      <a:endParaRPr lang="ru-RU" sz="1800" b="1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08030374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algn="ctr" hangingPunct="0"/>
                      <a:r>
                        <a:rPr lang="ru-RU" sz="1800" b="1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Специальность 44.02.05.  Коррекционная педагогика в начальном образовании</a:t>
                      </a:r>
                      <a:endParaRPr lang="ru-RU" sz="1800" b="1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58543928"/>
                  </a:ext>
                </a:extLst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233772" y="1522530"/>
            <a:ext cx="8641083" cy="420628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</a:rPr>
              <a:t>ОБПОУ «Железногорский </a:t>
            </a:r>
            <a:r>
              <a:rPr lang="ru-RU" sz="3200" b="1" dirty="0">
                <a:solidFill>
                  <a:srgbClr val="C00000"/>
                </a:solidFill>
              </a:rPr>
              <a:t>горно-металлургический колледж</a:t>
            </a:r>
            <a:r>
              <a:rPr lang="ru-RU" sz="3200" b="1" dirty="0" smtClean="0">
                <a:solidFill>
                  <a:srgbClr val="C00000"/>
                </a:solidFill>
              </a:rPr>
              <a:t>»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11560" y="4437112"/>
            <a:ext cx="4563878" cy="420628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</p:spPr>
        <p:txBody>
          <a:bodyPr wrap="none">
            <a:spAutoFit/>
          </a:bodyPr>
          <a:lstStyle/>
          <a:p>
            <a:r>
              <a:rPr lang="ru-RU" sz="32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ОБПОУ «Курский </a:t>
            </a:r>
            <a:r>
              <a:rPr lang="ru-RU" sz="32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техникум связи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»</a:t>
            </a:r>
            <a:endParaRPr lang="ru-RU" dirty="0"/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3407621"/>
              </p:ext>
            </p:extLst>
          </p:nvPr>
        </p:nvGraphicFramePr>
        <p:xfrm>
          <a:off x="323529" y="4437112"/>
          <a:ext cx="8409064" cy="22119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409064">
                  <a:extLst>
                    <a:ext uri="{9D8B030D-6E8A-4147-A177-3AD203B41FA5}">
                      <a16:colId xmlns:a16="http://schemas.microsoft.com/office/drawing/2014/main" val="683485768"/>
                    </a:ext>
                  </a:extLst>
                </a:gridCol>
              </a:tblGrid>
              <a:tr h="360040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Профессия 15.01.21 Электромонтер охранно-пожарной сигнализации </a:t>
                      </a:r>
                      <a:endParaRPr lang="ru-RU" sz="1800" b="1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08030374"/>
                  </a:ext>
                </a:extLst>
              </a:tr>
              <a:tr h="477013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Профессии  09.01.01. Наладчик аппаратного и программного обеспечения</a:t>
                      </a:r>
                      <a:endParaRPr lang="ru-RU" sz="1800" b="1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92473940"/>
                  </a:ext>
                </a:extLst>
              </a:tr>
              <a:tr h="571546">
                <a:tc>
                  <a:txBody>
                    <a:bodyPr/>
                    <a:lstStyle/>
                    <a:p>
                      <a:pPr algn="just" hangingPunct="0"/>
                      <a:r>
                        <a:rPr lang="ru-RU" sz="1800" b="1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Специальности 11.02.15 Инфокоммуникационные сети и системы связи (специалист по обслуживанию телекоммуникаций)</a:t>
                      </a:r>
                      <a:endParaRPr lang="ru-RU" sz="1800" b="1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19443999"/>
                  </a:ext>
                </a:extLst>
              </a:tr>
              <a:tr h="734845">
                <a:tc>
                  <a:txBody>
                    <a:bodyPr/>
                    <a:lstStyle/>
                    <a:p>
                      <a:pPr algn="just" hangingPunct="0"/>
                      <a:r>
                        <a:rPr lang="ru-RU" sz="1800" b="1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Специальность 09.02.07 Информационные системы и программирование </a:t>
                      </a:r>
                    </a:p>
                    <a:p>
                      <a:pPr algn="just"/>
                      <a:r>
                        <a:rPr lang="ru-RU" sz="1800" b="1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(программист и специалист по тестированию в области ИТ)</a:t>
                      </a:r>
                      <a:endParaRPr lang="ru-RU" sz="1800" b="1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62053397"/>
                  </a:ext>
                </a:extLst>
              </a:tr>
            </a:tbl>
          </a:graphicData>
        </a:graphic>
      </p:graphicFrame>
      <p:sp>
        <p:nvSpPr>
          <p:cNvPr id="10" name="Прямоугольник 9"/>
          <p:cNvSpPr/>
          <p:nvPr/>
        </p:nvSpPr>
        <p:spPr>
          <a:xfrm>
            <a:off x="331163" y="3996996"/>
            <a:ext cx="4844275" cy="420628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</a:rPr>
              <a:t>ОБПОУ «</a:t>
            </a:r>
            <a:r>
              <a:rPr lang="ru-RU" sz="3200" b="1" dirty="0">
                <a:solidFill>
                  <a:srgbClr val="C00000"/>
                </a:solidFill>
              </a:rPr>
              <a:t>Курский техникум связи»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-12181" y="188640"/>
            <a:ext cx="8964488" cy="12413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l" hangingPunct="0">
              <a:spcAft>
                <a:spcPts val="0"/>
              </a:spcAft>
            </a:pPr>
            <a:r>
              <a:rPr lang="ru-RU" sz="32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ОБОБЩЕННЫЕ РЕЗУЛЬТАТЫ </a:t>
            </a:r>
            <a:r>
              <a:rPr lang="ru-RU" sz="32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реализации ИП </a:t>
            </a:r>
          </a:p>
          <a:p>
            <a:pPr indent="450215" algn="l" hangingPunct="0">
              <a:spcAft>
                <a:spcPts val="0"/>
              </a:spcAft>
            </a:pPr>
            <a:r>
              <a:rPr lang="ru-RU" sz="32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«Разработка</a:t>
            </a:r>
            <a:r>
              <a:rPr lang="ru-RU" sz="3200" b="1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32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технологической </a:t>
            </a:r>
            <a:r>
              <a:rPr lang="ru-RU" sz="32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карты по синхронизации содержания </a:t>
            </a:r>
            <a:r>
              <a:rPr lang="ru-RU" sz="32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ООД с </a:t>
            </a:r>
            <a:r>
              <a:rPr lang="ru-RU" sz="32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содержанием профессионального модуля»</a:t>
            </a:r>
            <a:endParaRPr lang="ru-RU" sz="3200" dirty="0">
              <a:solidFill>
                <a:schemeClr val="bg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942148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2515794"/>
              </p:ext>
            </p:extLst>
          </p:nvPr>
        </p:nvGraphicFramePr>
        <p:xfrm>
          <a:off x="239339" y="2564904"/>
          <a:ext cx="8712968" cy="10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712968">
                  <a:extLst>
                    <a:ext uri="{9D8B030D-6E8A-4147-A177-3AD203B41FA5}">
                      <a16:colId xmlns:a16="http://schemas.microsoft.com/office/drawing/2014/main" val="683485768"/>
                    </a:ext>
                  </a:extLst>
                </a:gridCol>
              </a:tblGrid>
              <a:tr h="255216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Специальность 08.02.01 Строительство и эксплуатация зданий и сооружений</a:t>
                      </a:r>
                      <a:endParaRPr lang="ru-RU" sz="18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0803037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just"/>
                      <a:r>
                        <a:rPr lang="ru-RU" sz="1800" b="1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Специальность 38.02.06 Финансы</a:t>
                      </a:r>
                      <a:endParaRPr lang="ru-RU" sz="1400" b="1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9247394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just" hangingPunct="0"/>
                      <a:r>
                        <a:rPr lang="ru-RU" sz="1800" b="1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Профессия 08.01.25 Мастер отделочных строительных и декоративных  работ</a:t>
                      </a:r>
                      <a:endParaRPr lang="ru-RU" sz="1400" b="1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19443999"/>
                  </a:ext>
                </a:extLst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403607" y="1865606"/>
            <a:ext cx="5640968" cy="420628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</p:spPr>
        <p:txBody>
          <a:bodyPr wrap="none">
            <a:spAutoFit/>
          </a:bodyPr>
          <a:lstStyle/>
          <a:p>
            <a:r>
              <a:rPr lang="ru-RU" sz="3200" b="1" dirty="0">
                <a:solidFill>
                  <a:srgbClr val="C00000"/>
                </a:solidFill>
              </a:rPr>
              <a:t>ОБПОУ «Курский монтажный техникум»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504484" y="3705816"/>
            <a:ext cx="6672661" cy="420628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</p:spPr>
        <p:txBody>
          <a:bodyPr wrap="none">
            <a:spAutoFit/>
          </a:bodyPr>
          <a:lstStyle/>
          <a:p>
            <a:r>
              <a:rPr lang="ru-RU" sz="3200" b="1" dirty="0">
                <a:solidFill>
                  <a:srgbClr val="C00000"/>
                </a:solidFill>
              </a:rPr>
              <a:t>Колледж коммерции, технологий и сервиса КГУ</a:t>
            </a: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6807392"/>
              </p:ext>
            </p:extLst>
          </p:nvPr>
        </p:nvGraphicFramePr>
        <p:xfrm>
          <a:off x="403607" y="4329530"/>
          <a:ext cx="8548700" cy="3236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548700">
                  <a:extLst>
                    <a:ext uri="{9D8B030D-6E8A-4147-A177-3AD203B41FA5}">
                      <a16:colId xmlns:a16="http://schemas.microsoft.com/office/drawing/2014/main" val="683485768"/>
                    </a:ext>
                  </a:extLst>
                </a:gridCol>
              </a:tblGrid>
              <a:tr h="323606"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0"/>
                        </a:spcAft>
                      </a:pPr>
                      <a:r>
                        <a:rPr lang="ru-RU" sz="1800" b="1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Специальность 40.02.01 Право и организация социального обеспечения</a:t>
                      </a:r>
                      <a:endParaRPr lang="ru-RU" sz="1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08030374"/>
                  </a:ext>
                </a:extLst>
              </a:tr>
            </a:tbl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426723" y="4730854"/>
            <a:ext cx="5254259" cy="420628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</p:spPr>
        <p:txBody>
          <a:bodyPr wrap="none">
            <a:spAutoFit/>
          </a:bodyPr>
          <a:lstStyle/>
          <a:p>
            <a:r>
              <a:rPr lang="ru-RU" sz="3200" b="1" dirty="0">
                <a:solidFill>
                  <a:srgbClr val="C00000"/>
                </a:solidFill>
              </a:rPr>
              <a:t>ОБПОУ «Курский колледж культуры»</a:t>
            </a: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539198"/>
              </p:ext>
            </p:extLst>
          </p:nvPr>
        </p:nvGraphicFramePr>
        <p:xfrm>
          <a:off x="427584" y="5229200"/>
          <a:ext cx="8104856" cy="46913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104856">
                  <a:extLst>
                    <a:ext uri="{9D8B030D-6E8A-4147-A177-3AD203B41FA5}">
                      <a16:colId xmlns:a16="http://schemas.microsoft.com/office/drawing/2014/main" val="683485768"/>
                    </a:ext>
                  </a:extLst>
                </a:gridCol>
              </a:tblGrid>
              <a:tr h="469136"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0"/>
                        </a:spcAft>
                      </a:pPr>
                      <a:r>
                        <a:rPr lang="ru-RU" sz="1800" b="1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</a:t>
                      </a:r>
                      <a:r>
                        <a:rPr lang="ru-RU" sz="1800" b="1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пециальность </a:t>
                      </a:r>
                      <a:r>
                        <a:rPr lang="ru-RU" sz="1800" b="1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51.02.02 Социально-культурная </a:t>
                      </a:r>
                      <a:r>
                        <a:rPr lang="ru-RU" sz="1800" b="1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деятельность</a:t>
                      </a:r>
                      <a:endParaRPr lang="ru-RU" sz="1800" b="1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08030374"/>
                  </a:ext>
                </a:extLst>
              </a:tr>
            </a:tbl>
          </a:graphicData>
        </a:graphic>
      </p:graphicFrame>
      <p:sp>
        <p:nvSpPr>
          <p:cNvPr id="10" name="Прямоугольник 9"/>
          <p:cNvSpPr/>
          <p:nvPr/>
        </p:nvSpPr>
        <p:spPr>
          <a:xfrm>
            <a:off x="539552" y="5721836"/>
            <a:ext cx="4830682" cy="420628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</p:spPr>
        <p:txBody>
          <a:bodyPr wrap="none">
            <a:spAutoFit/>
          </a:bodyPr>
          <a:lstStyle/>
          <a:p>
            <a:r>
              <a:rPr lang="ru-RU" sz="3200" b="1" dirty="0">
                <a:solidFill>
                  <a:srgbClr val="C00000"/>
                </a:solidFill>
              </a:rPr>
              <a:t>Фармацевтический колледж КГМУ</a:t>
            </a:r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9985327"/>
              </p:ext>
            </p:extLst>
          </p:nvPr>
        </p:nvGraphicFramePr>
        <p:xfrm>
          <a:off x="300608" y="6237312"/>
          <a:ext cx="7871792" cy="274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871792">
                  <a:extLst>
                    <a:ext uri="{9D8B030D-6E8A-4147-A177-3AD203B41FA5}">
                      <a16:colId xmlns:a16="http://schemas.microsoft.com/office/drawing/2014/main" val="683485768"/>
                    </a:ext>
                  </a:extLst>
                </a:gridCol>
              </a:tblGrid>
              <a:tr h="274320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Специальность 33.02.01 Фармация</a:t>
                      </a:r>
                      <a:endParaRPr lang="ru-RU" sz="1800" b="1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08030374"/>
                  </a:ext>
                </a:extLst>
              </a:tr>
            </a:tbl>
          </a:graphicData>
        </a:graphic>
      </p:graphicFrame>
      <p:sp>
        <p:nvSpPr>
          <p:cNvPr id="12" name="Прямоугольник 11"/>
          <p:cNvSpPr/>
          <p:nvPr/>
        </p:nvSpPr>
        <p:spPr>
          <a:xfrm>
            <a:off x="-12181" y="188640"/>
            <a:ext cx="8964488" cy="12413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l" hangingPunct="0">
              <a:spcAft>
                <a:spcPts val="0"/>
              </a:spcAft>
            </a:pPr>
            <a:r>
              <a:rPr lang="ru-RU" sz="32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ОБОБЩЕННЫЕ РЕЗУЛЬТАТЫ </a:t>
            </a:r>
            <a:r>
              <a:rPr lang="ru-RU" sz="32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реализации ИП </a:t>
            </a:r>
          </a:p>
          <a:p>
            <a:pPr indent="450215" algn="l" hangingPunct="0">
              <a:spcAft>
                <a:spcPts val="0"/>
              </a:spcAft>
            </a:pPr>
            <a:r>
              <a:rPr lang="ru-RU" sz="32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«Разработка</a:t>
            </a:r>
            <a:r>
              <a:rPr lang="ru-RU" sz="3200" b="1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32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технологической </a:t>
            </a:r>
            <a:r>
              <a:rPr lang="ru-RU" sz="32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карты по синхронизации содержания </a:t>
            </a:r>
            <a:r>
              <a:rPr lang="ru-RU" sz="32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ООД с </a:t>
            </a:r>
            <a:r>
              <a:rPr lang="ru-RU" sz="32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содержанием профессионального модуля»</a:t>
            </a:r>
            <a:endParaRPr lang="ru-RU" sz="3200" dirty="0">
              <a:solidFill>
                <a:schemeClr val="bg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761658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188640"/>
            <a:ext cx="6552728" cy="10361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</a:t>
            </a:r>
            <a:r>
              <a:rPr lang="ru-RU" sz="28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бластной конкурс </a:t>
            </a:r>
            <a:r>
              <a:rPr lang="ru-RU" sz="2800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педагогической и методической продукции </a:t>
            </a:r>
            <a:r>
              <a:rPr lang="ru-RU" sz="28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ПОО </a:t>
            </a:r>
            <a:r>
              <a:rPr lang="ru-RU" sz="32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«Ярмарка </a:t>
            </a:r>
            <a:r>
              <a:rPr lang="ru-RU" sz="3200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педагогических достижений – 2022</a:t>
            </a:r>
            <a:r>
              <a:rPr lang="ru-RU" sz="32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» </a:t>
            </a:r>
            <a:endParaRPr lang="ru-RU" sz="3200" b="1" dirty="0">
              <a:solidFill>
                <a:schemeClr val="bg1"/>
              </a:solidFill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9284144"/>
              </p:ext>
            </p:extLst>
          </p:nvPr>
        </p:nvGraphicFramePr>
        <p:xfrm>
          <a:off x="179512" y="1484784"/>
          <a:ext cx="8964488" cy="471830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160240">
                  <a:extLst>
                    <a:ext uri="{9D8B030D-6E8A-4147-A177-3AD203B41FA5}">
                      <a16:colId xmlns:a16="http://schemas.microsoft.com/office/drawing/2014/main" val="1523081165"/>
                    </a:ext>
                  </a:extLst>
                </a:gridCol>
                <a:gridCol w="6804248">
                  <a:extLst>
                    <a:ext uri="{9D8B030D-6E8A-4147-A177-3AD203B41FA5}">
                      <a16:colId xmlns:a16="http://schemas.microsoft.com/office/drawing/2014/main" val="1439962242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ru-RU" sz="1800" b="1" dirty="0" smtClean="0">
                          <a:effectLst/>
                        </a:rPr>
                        <a:t>ОБПОУ «КПК»</a:t>
                      </a:r>
                      <a:endParaRPr lang="ru-RU" sz="18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929" marR="62929" marT="0" marB="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ru-RU" sz="1800" b="1" dirty="0">
                          <a:solidFill>
                            <a:schemeClr val="tx1"/>
                          </a:solidFill>
                          <a:effectLst/>
                        </a:rPr>
                        <a:t>Сопровождение  ПР по родному языку» </a:t>
                      </a:r>
                      <a:r>
                        <a:rPr lang="ru-RU" sz="1800" b="1" dirty="0" smtClean="0">
                          <a:solidFill>
                            <a:schemeClr val="tx1"/>
                          </a:solidFill>
                          <a:effectLst/>
                        </a:rPr>
                        <a:t>по </a:t>
                      </a:r>
                      <a:r>
                        <a:rPr lang="ru-RU" sz="1800" b="1" dirty="0">
                          <a:solidFill>
                            <a:schemeClr val="tx1"/>
                          </a:solidFill>
                          <a:effectLst/>
                        </a:rPr>
                        <a:t>специальностям 44.02.02 «Преподавание в начальных классах» </a:t>
                      </a:r>
                      <a:r>
                        <a:rPr lang="ru-RU" sz="1800" b="1" dirty="0" smtClean="0">
                          <a:solidFill>
                            <a:schemeClr val="tx1"/>
                          </a:solidFill>
                          <a:effectLst/>
                        </a:rPr>
                        <a:t>, 53.02.01 </a:t>
                      </a:r>
                      <a:r>
                        <a:rPr lang="ru-RU" sz="1800" b="1" dirty="0">
                          <a:solidFill>
                            <a:schemeClr val="tx1"/>
                          </a:solidFill>
                          <a:effectLst/>
                        </a:rPr>
                        <a:t>«Музыкальное образование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929" marR="62929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1031859"/>
                  </a:ext>
                </a:extLst>
              </a:tr>
              <a:tr h="385966">
                <a:tc>
                  <a:txBody>
                    <a:bodyPr/>
                    <a:lstStyle/>
                    <a:p>
                      <a:pPr indent="2349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effectLst/>
                        </a:rPr>
                        <a:t>ОБПОУ </a:t>
                      </a:r>
                      <a:r>
                        <a:rPr lang="ru-RU" sz="1800" b="1" dirty="0">
                          <a:effectLst/>
                        </a:rPr>
                        <a:t>«ССАТ </a:t>
                      </a:r>
                      <a:r>
                        <a:rPr lang="ru-RU" sz="1800" b="1" dirty="0" smtClean="0">
                          <a:effectLst/>
                        </a:rPr>
                        <a:t>им. </a:t>
                      </a:r>
                      <a:r>
                        <a:rPr lang="ru-RU" sz="1800" b="1" dirty="0">
                          <a:effectLst/>
                        </a:rPr>
                        <a:t>В.М. Клыкова»</a:t>
                      </a:r>
                      <a:endParaRPr lang="ru-RU" sz="18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929" marR="62929" marT="0" marB="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ru-RU" sz="1800" b="1" dirty="0">
                          <a:solidFill>
                            <a:schemeClr val="tx1"/>
                          </a:solidFill>
                          <a:effectLst/>
                        </a:rPr>
                        <a:t>МУ по выполнению практических и ЛР по ЕН.02 Информатика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929" marR="62929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31332783"/>
                  </a:ext>
                </a:extLst>
              </a:tr>
              <a:tr h="60539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dirty="0" smtClean="0">
                          <a:effectLst/>
                        </a:rPr>
                        <a:t>ОБПОУ </a:t>
                      </a:r>
                      <a:r>
                        <a:rPr lang="ru-RU" sz="1800" b="1" dirty="0">
                          <a:effectLst/>
                        </a:rPr>
                        <a:t>«КЭМТ»</a:t>
                      </a:r>
                      <a:endParaRPr lang="ru-RU" sz="18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929" marR="62929" marT="0" marB="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dirty="0">
                          <a:solidFill>
                            <a:schemeClr val="tx1"/>
                          </a:solidFill>
                          <a:effectLst/>
                        </a:rPr>
                        <a:t>УП по дисциплине ОГСЭ.04 Иностранный язык в проф. деятельности (английский) </a:t>
                      </a:r>
                      <a:r>
                        <a:rPr lang="ru-RU" sz="1800" b="1" dirty="0" smtClean="0">
                          <a:solidFill>
                            <a:schemeClr val="tx1"/>
                          </a:solidFill>
                          <a:effectLst/>
                        </a:rPr>
                        <a:t>специальности </a:t>
                      </a:r>
                      <a:r>
                        <a:rPr lang="ru-RU" sz="1800" b="1" dirty="0">
                          <a:solidFill>
                            <a:schemeClr val="tx1"/>
                          </a:solidFill>
                          <a:effectLst/>
                        </a:rPr>
                        <a:t>38.02.01 Экономика и бух. учет (по отраслям)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929" marR="62929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09821383"/>
                  </a:ext>
                </a:extLst>
              </a:tr>
              <a:tr h="50343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effectLst/>
                        </a:rPr>
                        <a:t>ОБПОУ </a:t>
                      </a:r>
                      <a:r>
                        <a:rPr lang="ru-RU" sz="1800" b="1" dirty="0">
                          <a:effectLst/>
                        </a:rPr>
                        <a:t>«КЭМТ»</a:t>
                      </a:r>
                      <a:endParaRPr lang="ru-RU" sz="1800" b="1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929" marR="62929" marT="0" marB="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1"/>
                          </a:solidFill>
                          <a:effectLst/>
                        </a:rPr>
                        <a:t>УП по учебному предмету ООПб.01 Русский язык «Изучение лексики профессиональной направленности </a:t>
                      </a:r>
                      <a:r>
                        <a:rPr lang="ru-RU" sz="1800" b="1" dirty="0" smtClean="0">
                          <a:solidFill>
                            <a:schemeClr val="tx1"/>
                          </a:solidFill>
                          <a:effectLst/>
                        </a:rPr>
                        <a:t>по </a:t>
                      </a:r>
                      <a:r>
                        <a:rPr lang="ru-RU" sz="1800" b="1" dirty="0">
                          <a:solidFill>
                            <a:schemeClr val="tx1"/>
                          </a:solidFill>
                          <a:effectLst/>
                        </a:rPr>
                        <a:t>русскому языку»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929" marR="62929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40427262"/>
                  </a:ext>
                </a:extLst>
              </a:tr>
              <a:tr h="33562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</a:rPr>
                        <a:t>Дягилева А.В., ОБПОУ ОМК им. </a:t>
                      </a:r>
                      <a:r>
                        <a:rPr lang="ru-RU" sz="1800" b="1" dirty="0" err="1">
                          <a:effectLst/>
                        </a:rPr>
                        <a:t>Д.Гранина</a:t>
                      </a:r>
                      <a:endParaRPr lang="ru-RU" sz="1800" b="1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929" marR="62929" marT="0" marB="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2413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1"/>
                          </a:solidFill>
                          <a:effectLst/>
                        </a:rPr>
                        <a:t>УП по выполнению ЛР УП ФИЗИКА (раздел Оптика)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929" marR="62929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645031"/>
                  </a:ext>
                </a:extLst>
              </a:tr>
              <a:tr h="38596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effectLst/>
                        </a:rPr>
                        <a:t>ОБПОУ </a:t>
                      </a:r>
                      <a:r>
                        <a:rPr lang="ru-RU" sz="1800" b="1" dirty="0">
                          <a:effectLst/>
                        </a:rPr>
                        <a:t>ОМК им. </a:t>
                      </a:r>
                      <a:r>
                        <a:rPr lang="ru-RU" sz="1800" b="1" dirty="0" err="1">
                          <a:effectLst/>
                        </a:rPr>
                        <a:t>Д.Гранина</a:t>
                      </a:r>
                      <a:endParaRPr lang="ru-RU" sz="1800" b="1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929" marR="62929" marT="0" marB="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1"/>
                          </a:solidFill>
                          <a:effectLst/>
                        </a:rPr>
                        <a:t>Проект </a:t>
                      </a:r>
                      <a:r>
                        <a:rPr lang="ru-RU" sz="1800" b="1" dirty="0" err="1">
                          <a:solidFill>
                            <a:schemeClr val="tx1"/>
                          </a:solidFill>
                          <a:effectLst/>
                        </a:rPr>
                        <a:t>практикоориентированного</a:t>
                      </a:r>
                      <a:r>
                        <a:rPr lang="ru-RU" sz="1800" b="1" dirty="0">
                          <a:solidFill>
                            <a:schemeClr val="tx1"/>
                          </a:solidFill>
                          <a:effectLst/>
                        </a:rPr>
                        <a:t> урока по теме «Промежутки возрастания (убывания) функции»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929" marR="62929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177573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2087404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30f0ea40ec0d45ec3cdd371d97ca3443b7b57da"/>
</p:tagLst>
</file>

<file path=ppt/theme/theme1.xml><?xml version="1.0" encoding="utf-8"?>
<a:theme xmlns:a="http://schemas.openxmlformats.org/drawingml/2006/main" name="gaechnie klyuchi">
  <a:themeElements>
    <a:clrScheme name="powerpoint-template 9">
      <a:dk1>
        <a:srgbClr val="4D4D4D"/>
      </a:dk1>
      <a:lt1>
        <a:srgbClr val="FFFFFF"/>
      </a:lt1>
      <a:dk2>
        <a:srgbClr val="4D4D4D"/>
      </a:dk2>
      <a:lt2>
        <a:srgbClr val="0072C3"/>
      </a:lt2>
      <a:accent1>
        <a:srgbClr val="4DDAFE"/>
      </a:accent1>
      <a:accent2>
        <a:srgbClr val="0084CB"/>
      </a:accent2>
      <a:accent3>
        <a:srgbClr val="FFFFFF"/>
      </a:accent3>
      <a:accent4>
        <a:srgbClr val="404040"/>
      </a:accent4>
      <a:accent5>
        <a:srgbClr val="B2EAFE"/>
      </a:accent5>
      <a:accent6>
        <a:srgbClr val="0077B8"/>
      </a:accent6>
      <a:hlink>
        <a:srgbClr val="009CD5"/>
      </a:hlink>
      <a:folHlink>
        <a:srgbClr val="DDDDDD"/>
      </a:folHlink>
    </a:clrScheme>
    <a:fontScheme name="powerpoint-template">
      <a:majorFont>
        <a:latin typeface="Microsoft Sans Serif"/>
        <a:ea typeface=""/>
        <a:cs typeface=""/>
      </a:majorFont>
      <a:minorFont>
        <a:latin typeface="Microsoft Sans Serif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1">
          <a:gsLst>
            <a:gs pos="0">
              <a:schemeClr val="bg2">
                <a:gamma/>
                <a:tint val="26667"/>
                <a:invGamma/>
              </a:schemeClr>
            </a:gs>
            <a:gs pos="100000">
              <a:schemeClr val="bg2">
                <a:alpha val="14999"/>
              </a:schemeClr>
            </a:gs>
          </a:gsLst>
          <a:lin ang="5400000" scaled="1"/>
        </a:gra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-2500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1">
          <a:gsLst>
            <a:gs pos="0">
              <a:schemeClr val="bg2">
                <a:gamma/>
                <a:tint val="26667"/>
                <a:invGamma/>
              </a:schemeClr>
            </a:gs>
            <a:gs pos="100000">
              <a:schemeClr val="bg2">
                <a:alpha val="14999"/>
              </a:schemeClr>
            </a:gs>
          </a:gsLst>
          <a:lin ang="5400000" scaled="1"/>
        </a:gra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-2500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powerpoint-template 1">
        <a:dk1>
          <a:srgbClr val="4D4D4D"/>
        </a:dk1>
        <a:lt1>
          <a:srgbClr val="FFFFFF"/>
        </a:lt1>
        <a:dk2>
          <a:srgbClr val="4D4D4D"/>
        </a:dk2>
        <a:lt2>
          <a:srgbClr val="800000"/>
        </a:lt2>
        <a:accent1>
          <a:srgbClr val="FF9933"/>
        </a:accent1>
        <a:accent2>
          <a:srgbClr val="009900"/>
        </a:accent2>
        <a:accent3>
          <a:srgbClr val="FFFFFF"/>
        </a:accent3>
        <a:accent4>
          <a:srgbClr val="404040"/>
        </a:accent4>
        <a:accent5>
          <a:srgbClr val="FFCAAD"/>
        </a:accent5>
        <a:accent6>
          <a:srgbClr val="008A00"/>
        </a:accent6>
        <a:hlink>
          <a:srgbClr val="3366F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 2">
        <a:dk1>
          <a:srgbClr val="4D4D4D"/>
        </a:dk1>
        <a:lt1>
          <a:srgbClr val="FFFFFF"/>
        </a:lt1>
        <a:dk2>
          <a:srgbClr val="4D4D4D"/>
        </a:dk2>
        <a:lt2>
          <a:srgbClr val="0C209B"/>
        </a:lt2>
        <a:accent1>
          <a:srgbClr val="2167BF"/>
        </a:accent1>
        <a:accent2>
          <a:srgbClr val="C60C0D"/>
        </a:accent2>
        <a:accent3>
          <a:srgbClr val="FFFFFF"/>
        </a:accent3>
        <a:accent4>
          <a:srgbClr val="404040"/>
        </a:accent4>
        <a:accent5>
          <a:srgbClr val="ABB8DC"/>
        </a:accent5>
        <a:accent6>
          <a:srgbClr val="B30A0B"/>
        </a:accent6>
        <a:hlink>
          <a:srgbClr val="1FAAE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 3">
        <a:dk1>
          <a:srgbClr val="4D4D4D"/>
        </a:dk1>
        <a:lt1>
          <a:srgbClr val="FFFFFF"/>
        </a:lt1>
        <a:dk2>
          <a:srgbClr val="4D4D4D"/>
        </a:dk2>
        <a:lt2>
          <a:srgbClr val="1376BA"/>
        </a:lt2>
        <a:accent1>
          <a:srgbClr val="2091CB"/>
        </a:accent1>
        <a:accent2>
          <a:srgbClr val="2D76E4"/>
        </a:accent2>
        <a:accent3>
          <a:srgbClr val="FFFFFF"/>
        </a:accent3>
        <a:accent4>
          <a:srgbClr val="404040"/>
        </a:accent4>
        <a:accent5>
          <a:srgbClr val="ABC7E2"/>
        </a:accent5>
        <a:accent6>
          <a:srgbClr val="286ACF"/>
        </a:accent6>
        <a:hlink>
          <a:srgbClr val="3BAEDB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 4">
        <a:dk1>
          <a:srgbClr val="4D4D4D"/>
        </a:dk1>
        <a:lt1>
          <a:srgbClr val="FFFFFF"/>
        </a:lt1>
        <a:dk2>
          <a:srgbClr val="4D4D4D"/>
        </a:dk2>
        <a:lt2>
          <a:srgbClr val="105A5B"/>
        </a:lt2>
        <a:accent1>
          <a:srgbClr val="167C7E"/>
        </a:accent1>
        <a:accent2>
          <a:srgbClr val="1C9495"/>
        </a:accent2>
        <a:accent3>
          <a:srgbClr val="FFFFFF"/>
        </a:accent3>
        <a:accent4>
          <a:srgbClr val="404040"/>
        </a:accent4>
        <a:accent5>
          <a:srgbClr val="ABBFC0"/>
        </a:accent5>
        <a:accent6>
          <a:srgbClr val="188687"/>
        </a:accent6>
        <a:hlink>
          <a:srgbClr val="28ACB0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 5">
        <a:dk1>
          <a:srgbClr val="4D4D4D"/>
        </a:dk1>
        <a:lt1>
          <a:srgbClr val="FFFFFF"/>
        </a:lt1>
        <a:dk2>
          <a:srgbClr val="4D4D4D"/>
        </a:dk2>
        <a:lt2>
          <a:srgbClr val="165A8B"/>
        </a:lt2>
        <a:accent1>
          <a:srgbClr val="27759B"/>
        </a:accent1>
        <a:accent2>
          <a:srgbClr val="3991B5"/>
        </a:accent2>
        <a:accent3>
          <a:srgbClr val="FFFFFF"/>
        </a:accent3>
        <a:accent4>
          <a:srgbClr val="404040"/>
        </a:accent4>
        <a:accent5>
          <a:srgbClr val="ACBDCB"/>
        </a:accent5>
        <a:accent6>
          <a:srgbClr val="3383A4"/>
        </a:accent6>
        <a:hlink>
          <a:srgbClr val="40A3E7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 6">
        <a:dk1>
          <a:srgbClr val="4D4D4D"/>
        </a:dk1>
        <a:lt1>
          <a:srgbClr val="FFFFFF"/>
        </a:lt1>
        <a:dk2>
          <a:srgbClr val="4D4D4D"/>
        </a:dk2>
        <a:lt2>
          <a:srgbClr val="42A5BC"/>
        </a:lt2>
        <a:accent1>
          <a:srgbClr val="0B70D4"/>
        </a:accent1>
        <a:accent2>
          <a:srgbClr val="61D9E4"/>
        </a:accent2>
        <a:accent3>
          <a:srgbClr val="FFFFFF"/>
        </a:accent3>
        <a:accent4>
          <a:srgbClr val="404040"/>
        </a:accent4>
        <a:accent5>
          <a:srgbClr val="AABBE6"/>
        </a:accent5>
        <a:accent6>
          <a:srgbClr val="57C4CF"/>
        </a:accent6>
        <a:hlink>
          <a:srgbClr val="2091E2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 7">
        <a:dk1>
          <a:srgbClr val="4D4D4D"/>
        </a:dk1>
        <a:lt1>
          <a:srgbClr val="FFFFFF"/>
        </a:lt1>
        <a:dk2>
          <a:srgbClr val="4D4D4D"/>
        </a:dk2>
        <a:lt2>
          <a:srgbClr val="05D3FC"/>
        </a:lt2>
        <a:accent1>
          <a:srgbClr val="1C50E2"/>
        </a:accent1>
        <a:accent2>
          <a:srgbClr val="0390F5"/>
        </a:accent2>
        <a:accent3>
          <a:srgbClr val="FFFFFF"/>
        </a:accent3>
        <a:accent4>
          <a:srgbClr val="404040"/>
        </a:accent4>
        <a:accent5>
          <a:srgbClr val="ABB3EE"/>
        </a:accent5>
        <a:accent6>
          <a:srgbClr val="0282DE"/>
        </a:accent6>
        <a:hlink>
          <a:srgbClr val="5E9AFC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 8">
        <a:dk1>
          <a:srgbClr val="4D4D4D"/>
        </a:dk1>
        <a:lt1>
          <a:srgbClr val="FFFFFF"/>
        </a:lt1>
        <a:dk2>
          <a:srgbClr val="4D4D4D"/>
        </a:dk2>
        <a:lt2>
          <a:srgbClr val="05D3FC"/>
        </a:lt2>
        <a:accent1>
          <a:srgbClr val="1C50E2"/>
        </a:accent1>
        <a:accent2>
          <a:srgbClr val="5E90FC"/>
        </a:accent2>
        <a:accent3>
          <a:srgbClr val="FFFFFF"/>
        </a:accent3>
        <a:accent4>
          <a:srgbClr val="404040"/>
        </a:accent4>
        <a:accent5>
          <a:srgbClr val="ABB3EE"/>
        </a:accent5>
        <a:accent6>
          <a:srgbClr val="5482E4"/>
        </a:accent6>
        <a:hlink>
          <a:srgbClr val="0390F5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 9">
        <a:dk1>
          <a:srgbClr val="4D4D4D"/>
        </a:dk1>
        <a:lt1>
          <a:srgbClr val="FFFFFF"/>
        </a:lt1>
        <a:dk2>
          <a:srgbClr val="4D4D4D"/>
        </a:dk2>
        <a:lt2>
          <a:srgbClr val="0072C3"/>
        </a:lt2>
        <a:accent1>
          <a:srgbClr val="4DDAFE"/>
        </a:accent1>
        <a:accent2>
          <a:srgbClr val="0084CB"/>
        </a:accent2>
        <a:accent3>
          <a:srgbClr val="FFFFFF"/>
        </a:accent3>
        <a:accent4>
          <a:srgbClr val="404040"/>
        </a:accent4>
        <a:accent5>
          <a:srgbClr val="B2EAFE"/>
        </a:accent5>
        <a:accent6>
          <a:srgbClr val="0077B8"/>
        </a:accent6>
        <a:hlink>
          <a:srgbClr val="009CD5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gaechnie klyuchi</Template>
  <TotalTime>1584</TotalTime>
  <Words>1740</Words>
  <Application>Microsoft Office PowerPoint</Application>
  <PresentationFormat>Экран (4:3)</PresentationFormat>
  <Paragraphs>294</Paragraphs>
  <Slides>17</Slides>
  <Notes>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3" baseType="lpstr">
      <vt:lpstr>Arial</vt:lpstr>
      <vt:lpstr>Calibri</vt:lpstr>
      <vt:lpstr>Microsoft Sans Serif</vt:lpstr>
      <vt:lpstr>Raleway SemiBold</vt:lpstr>
      <vt:lpstr>Times New Roman</vt:lpstr>
      <vt:lpstr>gaechnie klyuchi</vt:lpstr>
      <vt:lpstr>Реализация РП «Современная школа»  в части выполнения результата 1.6  «Внедрены методики преподавания  ООД с учетом профессиональной направленности программ СПО»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Название презентации</dc:title>
  <dc:creator>Юра</dc:creator>
  <cp:lastModifiedBy>Acer</cp:lastModifiedBy>
  <cp:revision>115</cp:revision>
  <cp:lastPrinted>2022-08-29T06:58:06Z</cp:lastPrinted>
  <dcterms:created xsi:type="dcterms:W3CDTF">2016-08-26T18:10:36Z</dcterms:created>
  <dcterms:modified xsi:type="dcterms:W3CDTF">2022-08-29T07:11:00Z</dcterms:modified>
</cp:coreProperties>
</file>