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handoutMasterIdLst>
    <p:handoutMasterId r:id="rId13"/>
  </p:handoutMasterIdLst>
  <p:sldIdLst>
    <p:sldId id="256" r:id="rId2"/>
    <p:sldId id="275" r:id="rId3"/>
    <p:sldId id="276" r:id="rId4"/>
    <p:sldId id="277" r:id="rId5"/>
    <p:sldId id="278" r:id="rId6"/>
    <p:sldId id="279" r:id="rId7"/>
    <p:sldId id="284" r:id="rId8"/>
    <p:sldId id="281" r:id="rId9"/>
    <p:sldId id="285" r:id="rId10"/>
    <p:sldId id="282" r:id="rId11"/>
    <p:sldId id="283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Раздел по умолчанию" id="{74360B64-F9FC-4295-94B2-C80A96034472}">
          <p14:sldIdLst>
            <p14:sldId id="256"/>
            <p14:sldId id="275"/>
            <p14:sldId id="276"/>
            <p14:sldId id="277"/>
            <p14:sldId id="278"/>
            <p14:sldId id="279"/>
            <p14:sldId id="281"/>
            <p14:sldId id="282"/>
            <p14:sldId id="283"/>
          </p14:sldIdLst>
        </p14:section>
        <p14:section name="Раздел без заголовка" id="{7EA6000F-21E7-4B5A-92D9-69888AEB5A5F}">
          <p14:sldIdLst/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85592"/>
    <a:srgbClr val="003374"/>
    <a:srgbClr val="332319"/>
    <a:srgbClr val="173A8D"/>
    <a:srgbClr val="C9A093"/>
    <a:srgbClr val="F1F1F1"/>
    <a:srgbClr val="3A5896"/>
    <a:srgbClr val="1D3C7A"/>
    <a:srgbClr val="213969"/>
    <a:srgbClr val="FF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9632" autoAdjust="0"/>
    <p:restoredTop sz="94660"/>
  </p:normalViewPr>
  <p:slideViewPr>
    <p:cSldViewPr snapToGrid="0">
      <p:cViewPr>
        <p:scale>
          <a:sx n="100" d="100"/>
          <a:sy n="100" d="100"/>
        </p:scale>
        <p:origin x="-144" y="-2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603315" y="4105276"/>
            <a:ext cx="7937370" cy="2419350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 smtClean="0"/>
              <a:t>Новая модель ускоренной практикоориентированной подготовки кадров для предприятий строительной индустрии в рамках ФП «Профессионалитет»</a:t>
            </a:r>
            <a:br>
              <a:rPr lang="ru-RU" sz="2400" b="1" i="1" dirty="0" smtClean="0"/>
            </a:b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000" b="1" i="1" cap="none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олодова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Т.Л., </a:t>
            </a:r>
            <a:r>
              <a:rPr lang="ru-RU" sz="2000" b="1" i="1" cap="none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заместитель директора 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ОБПОУ «</a:t>
            </a:r>
            <a:r>
              <a:rPr lang="ru-RU" sz="2000" b="1" i="1" cap="none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000" b="1" i="1" cap="none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урский монтажный техникум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en-US" sz="2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E:\Документы\эмблема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1085" y="38207"/>
            <a:ext cx="1558035" cy="157867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740812" y="82141"/>
            <a:ext cx="45823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ОБПОУ «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Курский монтажный техникум»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19513" y="1443608"/>
            <a:ext cx="434340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ВЫПУСКНИКИ, ОСВОИВШИЕ НОВЫЕ ОБРАЗОВАТЕЛЬНЫЕ ПРОГРАММЫ ФП «ПРОФЕССИОНАЛИТЕТ» ПОЛУЧАТ ВОЗМОЖНОСТЬ ГАРАНТИРОВАННОГО ТРУДОУСТРОЙСТВА ПО ОКОНЧАНИИ ОБУЧЕНИЯ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33084" y="3364473"/>
            <a:ext cx="411625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ПАРТНЕРСТВО ОБРАЗОВАНИЯ И  БИЗНЕСА ПОЗВОЛИТ РЕАЛИЗОВАТЬ НОВЫЙ УРОВЕНЬ ОБРАЗОВАНИЯ НА ОСНОВЕ СОВРЕМЕННЫХ МЕТОДОВ ОБУЧЕНИЯ И СВЯЗАННЫХ С НИМИ ИНФРАСТРУКТУРНЫХ И ТЕХНОЛОГИЧЕСКИХ РЕШЕНИЙ 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https://sun9-10.userapi.com/impg/3wHggsq35s6znZokXqHcfAT1Cj4li6_xXgAcXQ/rT9FhBxdHS4.jpg?size=586x604&amp;quality=96&amp;sign=a0144a639debc46dfcc2798c37789457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2142"/>
          <a:stretch/>
        </p:blipFill>
        <p:spPr bwMode="auto">
          <a:xfrm>
            <a:off x="363489" y="2320771"/>
            <a:ext cx="3018324" cy="27333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Методист\Downloads\2022-02-08_14-41-11.png"/>
          <p:cNvPicPr>
            <a:picLocks noChangeAspect="1" noChangeArrowheads="1"/>
          </p:cNvPicPr>
          <p:nvPr/>
        </p:nvPicPr>
        <p:blipFill>
          <a:blip r:embed="rId3"/>
          <a:srcRect r="3093" b="43705"/>
          <a:stretch>
            <a:fillRect/>
          </a:stretch>
        </p:blipFill>
        <p:spPr bwMode="auto">
          <a:xfrm>
            <a:off x="123825" y="409575"/>
            <a:ext cx="8239027" cy="781050"/>
          </a:xfrm>
          <a:prstGeom prst="rect">
            <a:avLst/>
          </a:prstGeom>
          <a:noFill/>
        </p:spPr>
      </p:pic>
      <p:sp>
        <p:nvSpPr>
          <p:cNvPr id="4" name="Выноска со стрелкой вправо 3"/>
          <p:cNvSpPr/>
          <p:nvPr/>
        </p:nvSpPr>
        <p:spPr>
          <a:xfrm>
            <a:off x="3381813" y="2408858"/>
            <a:ext cx="832027" cy="2411972"/>
          </a:xfrm>
          <a:prstGeom prst="rightArrowCallout">
            <a:avLst>
              <a:gd name="adj1" fmla="val 25000"/>
              <a:gd name="adj2" fmla="val 69048"/>
              <a:gd name="adj3" fmla="val 25000"/>
              <a:gd name="adj4" fmla="val 64977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7987144" y="1443608"/>
            <a:ext cx="1156856" cy="1156856"/>
          </a:xfrm>
          <a:prstGeom prst="ellipse">
            <a:avLst/>
          </a:prstGeom>
          <a:blipFill rotWithShape="0">
            <a:blip r:embed="rId4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Овал 8"/>
          <p:cNvSpPr/>
          <p:nvPr/>
        </p:nvSpPr>
        <p:spPr>
          <a:xfrm>
            <a:off x="7770915" y="4156858"/>
            <a:ext cx="1156856" cy="1156856"/>
          </a:xfrm>
          <a:prstGeom prst="ellipse">
            <a:avLst/>
          </a:prstGeom>
          <a:blipFill rotWithShape="0">
            <a:blip r:embed="rId5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="" xmlns:p14="http://schemas.microsoft.com/office/powerpoint/2010/main" val="2000292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5049" y="2967335"/>
            <a:ext cx="77339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Благодарю за внимание!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6335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68828" y="2035627"/>
            <a:ext cx="722811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dirty="0" smtClean="0"/>
              <a:t>    </a:t>
            </a:r>
            <a:r>
              <a:rPr lang="ru-RU" b="1" dirty="0" smtClean="0"/>
              <a:t>разработка </a:t>
            </a:r>
            <a:r>
              <a:rPr lang="ru-RU" b="1" dirty="0"/>
              <a:t>новой образовательной технологии автоматизированного конструирования экспериментальных образовательных программ, в </a:t>
            </a:r>
            <a:r>
              <a:rPr lang="ru-RU" b="1" dirty="0" smtClean="0"/>
              <a:t>том числе </a:t>
            </a:r>
            <a:r>
              <a:rPr lang="ru-RU" b="1" dirty="0" smtClean="0"/>
              <a:t>на</a:t>
            </a:r>
            <a:r>
              <a:rPr lang="ru-RU" b="1" dirty="0"/>
              <a:t> основе лучших образовательных практик, применяемых предприятиями-работодателями и разработки типовых образовательных программ;</a:t>
            </a:r>
          </a:p>
          <a:p>
            <a:pPr lvl="0" algn="just"/>
            <a:r>
              <a:rPr lang="ru-RU" b="1" dirty="0" smtClean="0"/>
              <a:t>      разработка</a:t>
            </a:r>
            <a:r>
              <a:rPr lang="ru-RU" b="1" dirty="0"/>
              <a:t>, апробация и внедрение федеральной цифровой платформы, в том числе с учетом потребностей конкретных работодателей;</a:t>
            </a:r>
          </a:p>
          <a:p>
            <a:pPr lvl="0" algn="just"/>
            <a:r>
              <a:rPr lang="ru-RU" b="1" dirty="0" smtClean="0"/>
              <a:t>     совершенствование </a:t>
            </a:r>
            <a:r>
              <a:rPr lang="ru-RU" b="1" dirty="0"/>
              <a:t>механизмов сетевой формы реализации экспериментальных образовательных программ и др.</a:t>
            </a:r>
          </a:p>
          <a:p>
            <a:r>
              <a:rPr lang="ru-RU" b="1" dirty="0" smtClean="0"/>
              <a:t>     ускоренное</a:t>
            </a:r>
            <a:r>
              <a:rPr lang="ru-RU" b="1" dirty="0"/>
              <a:t>, интенсивное освоения основных образовательных программ </a:t>
            </a:r>
            <a:r>
              <a:rPr lang="ru-RU" b="1" dirty="0" smtClean="0"/>
              <a:t> СПО в </a:t>
            </a:r>
            <a:r>
              <a:rPr lang="ru-RU" b="1" dirty="0"/>
              <a:t>сокращенные сроки обучения </a:t>
            </a:r>
            <a:r>
              <a:rPr lang="ru-RU" b="1" dirty="0" smtClean="0"/>
              <a:t> и др.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733800" y="701629"/>
            <a:ext cx="476778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ФП «ПРОФЕССИОНАЛИТЕТ»:  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 ЗАДАЧИ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6" name="Выноска с четырьмя стрелками 5"/>
          <p:cNvSpPr/>
          <p:nvPr/>
        </p:nvSpPr>
        <p:spPr>
          <a:xfrm>
            <a:off x="581024" y="4295775"/>
            <a:ext cx="322487" cy="257175"/>
          </a:xfrm>
          <a:prstGeom prst="quadArrowCallout">
            <a:avLst>
              <a:gd name="adj1" fmla="val 37030"/>
              <a:gd name="adj2" fmla="val 18515"/>
              <a:gd name="adj3" fmla="val 18515"/>
              <a:gd name="adj4" fmla="val 48123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https://riapo.ru/upload/0penza/Beliakov/2021/1308-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086" y="236695"/>
            <a:ext cx="2259119" cy="14955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Выноска с четырьмя стрелками 7"/>
          <p:cNvSpPr/>
          <p:nvPr/>
        </p:nvSpPr>
        <p:spPr>
          <a:xfrm>
            <a:off x="600075" y="2155370"/>
            <a:ext cx="292551" cy="254455"/>
          </a:xfrm>
          <a:prstGeom prst="quadArrowCallout">
            <a:avLst>
              <a:gd name="adj1" fmla="val 37030"/>
              <a:gd name="adj2" fmla="val 18515"/>
              <a:gd name="adj3" fmla="val 18515"/>
              <a:gd name="adj4" fmla="val 48123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Выноска с четырьмя стрелками 8"/>
          <p:cNvSpPr/>
          <p:nvPr/>
        </p:nvSpPr>
        <p:spPr>
          <a:xfrm>
            <a:off x="609600" y="4924424"/>
            <a:ext cx="321128" cy="285751"/>
          </a:xfrm>
          <a:prstGeom prst="quadArrowCallout">
            <a:avLst>
              <a:gd name="adj1" fmla="val 37030"/>
              <a:gd name="adj2" fmla="val 18515"/>
              <a:gd name="adj3" fmla="val 18515"/>
              <a:gd name="adj4" fmla="val 48123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Выноска с четырьмя стрелками 9"/>
          <p:cNvSpPr/>
          <p:nvPr/>
        </p:nvSpPr>
        <p:spPr>
          <a:xfrm>
            <a:off x="552450" y="3476625"/>
            <a:ext cx="351062" cy="276225"/>
          </a:xfrm>
          <a:prstGeom prst="quadArrowCallout">
            <a:avLst>
              <a:gd name="adj1" fmla="val 37030"/>
              <a:gd name="adj2" fmla="val 18515"/>
              <a:gd name="adj3" fmla="val 18515"/>
              <a:gd name="adj4" fmla="val 48123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683802" y="508559"/>
            <a:ext cx="1512168" cy="13480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  <a:defRPr/>
            </a:pPr>
            <a:r>
              <a:rPr lang="ru-RU" sz="9600" b="1" dirty="0">
                <a:solidFill>
                  <a:srgbClr val="B6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!</a:t>
            </a:r>
          </a:p>
        </p:txBody>
      </p:sp>
    </p:spTree>
    <p:extLst>
      <p:ext uri="{BB962C8B-B14F-4D97-AF65-F5344CB8AC3E}">
        <p14:creationId xmlns="" xmlns:p14="http://schemas.microsoft.com/office/powerpoint/2010/main" val="3515748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92286" y="235021"/>
            <a:ext cx="440871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УСКОРЕННАЯ ПРАКТИКО-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ОРИЕНТИРОВАННАЯ 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 ПОДГОТОВКА: ЦЕЛИ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6315" y="1778398"/>
            <a:ext cx="81316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- внедрение краткосрочных программ профессионального обучения по наиболее востребованным и перспективным профессиям;</a:t>
            </a:r>
          </a:p>
          <a:p>
            <a:r>
              <a:rPr lang="ru-RU" sz="2400" b="1" dirty="0"/>
              <a:t>- подготовка профессионалов с широким набором навыков, готовых к выполнению </a:t>
            </a:r>
            <a:r>
              <a:rPr lang="ru-RU" sz="2400" b="1" dirty="0" smtClean="0"/>
              <a:t>разных, </a:t>
            </a:r>
            <a:r>
              <a:rPr lang="ru-RU" sz="2400" b="1" dirty="0"/>
              <a:t>сложных задач;</a:t>
            </a:r>
          </a:p>
          <a:p>
            <a:r>
              <a:rPr lang="ru-RU" sz="2400" b="1" dirty="0"/>
              <a:t>- плановое трудоустройство выпускников на базе предприятия-партнера на основе объективного анализа кадровой потребности.</a:t>
            </a:r>
            <a:r>
              <a:rPr lang="ru-RU" dirty="0"/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360715" y="4980019"/>
            <a:ext cx="7293428" cy="646331"/>
          </a:xfrm>
          <a:prstGeom prst="rect">
            <a:avLst/>
          </a:prstGeom>
          <a:ln w="28575">
            <a:solidFill>
              <a:srgbClr val="003374"/>
            </a:solidFill>
            <a:prstDash val="sysDash"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РЕЗУЛЬТАТЫ ОСВОЕНИЯ ОБРАЗОВАТЕЛЬНЫХ ПРОГРАММ ДОЛЖНЫ БЫТЬ НЕ НИЖЕ, УСТАНОВЛЕННЫХ В ФГОС СПО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5" name="Picture 2" descr="https://riapo.ru/upload/0penza/Beliakov/2021/1308-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086" y="236695"/>
            <a:ext cx="2259119" cy="14955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653136" y="310432"/>
            <a:ext cx="1512168" cy="13480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  <a:defRPr/>
            </a:pPr>
            <a:r>
              <a:rPr lang="ru-RU" sz="9600" b="1" dirty="0">
                <a:solidFill>
                  <a:srgbClr val="B6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!</a:t>
            </a:r>
          </a:p>
        </p:txBody>
      </p:sp>
      <p:sp>
        <p:nvSpPr>
          <p:cNvPr id="8" name="Выноска со стрелкой вправо 7"/>
          <p:cNvSpPr/>
          <p:nvPr/>
        </p:nvSpPr>
        <p:spPr>
          <a:xfrm>
            <a:off x="718456" y="4874065"/>
            <a:ext cx="512808" cy="858238"/>
          </a:xfrm>
          <a:prstGeom prst="rightArrowCallout">
            <a:avLst>
              <a:gd name="adj1" fmla="val 25000"/>
              <a:gd name="adj2" fmla="val 69048"/>
              <a:gd name="adj3" fmla="val 25000"/>
              <a:gd name="adj4" fmla="val 64977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52379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42657" y="395292"/>
            <a:ext cx="41692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РЕАЛИЗАЦИЯ ФП 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«ПРОФЕССИОНАЛИТЕТ»: 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ЭКСПЕРИМЕНТ 2022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8456" y="1732232"/>
            <a:ext cx="77179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Д</a:t>
            </a:r>
            <a:r>
              <a:rPr lang="ru-RU" dirty="0" smtClean="0"/>
              <a:t>еловая программа </a:t>
            </a:r>
            <a:r>
              <a:rPr lang="ru-RU" dirty="0"/>
              <a:t>VII Открытого </a:t>
            </a:r>
            <a:r>
              <a:rPr lang="ru-RU" dirty="0" smtClean="0"/>
              <a:t>РЧ «Молодые </a:t>
            </a:r>
            <a:r>
              <a:rPr lang="ru-RU" dirty="0"/>
              <a:t>профессионалы» (</a:t>
            </a:r>
            <a:r>
              <a:rPr lang="ru-RU" dirty="0" err="1"/>
              <a:t>Worldskills</a:t>
            </a:r>
            <a:r>
              <a:rPr lang="ru-RU" dirty="0"/>
              <a:t> </a:t>
            </a:r>
            <a:r>
              <a:rPr lang="ru-RU" dirty="0" err="1"/>
              <a:t>Russia</a:t>
            </a:r>
            <a:r>
              <a:rPr lang="ru-RU" dirty="0"/>
              <a:t>) Курской </a:t>
            </a:r>
            <a:r>
              <a:rPr lang="ru-RU" dirty="0" smtClean="0"/>
              <a:t>области: </a:t>
            </a:r>
            <a:r>
              <a:rPr lang="ru-RU" b="1" dirty="0" smtClean="0">
                <a:solidFill>
                  <a:srgbClr val="C00000"/>
                </a:solidFill>
              </a:rPr>
              <a:t>ЭКСПЕРТНАЯ СЕССИЯ «</a:t>
            </a:r>
            <a:r>
              <a:rPr lang="ru-RU" b="1" dirty="0">
                <a:solidFill>
                  <a:srgbClr val="C00000"/>
                </a:solidFill>
              </a:rPr>
              <a:t>Перспективы сотрудничества бизнеса и образования по подготовке кадров для строительной индустрии в рамках реализации </a:t>
            </a:r>
            <a:r>
              <a:rPr lang="ru-RU" b="1" dirty="0" smtClean="0">
                <a:solidFill>
                  <a:srgbClr val="C00000"/>
                </a:solidFill>
              </a:rPr>
              <a:t> ФП «Профессионалитет</a:t>
            </a:r>
            <a:r>
              <a:rPr lang="ru-RU" b="1" dirty="0">
                <a:solidFill>
                  <a:srgbClr val="C00000"/>
                </a:solidFill>
              </a:rPr>
              <a:t>»»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8693" y="2915093"/>
            <a:ext cx="9056913" cy="954107"/>
          </a:xfrm>
          <a:prstGeom prst="rect">
            <a:avLst/>
          </a:prstGeom>
          <a:ln w="19050">
            <a:solidFill>
              <a:srgbClr val="003374"/>
            </a:solidFill>
            <a:prstDash val="dashDot"/>
          </a:ln>
        </p:spPr>
        <p:txBody>
          <a:bodyPr wrap="square">
            <a:spAutoFit/>
          </a:bodyPr>
          <a:lstStyle/>
          <a:p>
            <a:r>
              <a:rPr lang="ru-RU" sz="2000" b="1" dirty="0" smtClean="0"/>
              <a:t>НА ПЛОЩАДКЕ ОБПОУ « КМТ» в качестве экспертов работали</a:t>
            </a:r>
            <a:r>
              <a:rPr lang="ru-RU" b="1" dirty="0" smtClean="0">
                <a:solidFill>
                  <a:srgbClr val="C00000"/>
                </a:solidFill>
              </a:rPr>
              <a:t> специалисты </a:t>
            </a:r>
            <a:r>
              <a:rPr lang="ru-RU" b="1" dirty="0">
                <a:solidFill>
                  <a:srgbClr val="C00000"/>
                </a:solidFill>
              </a:rPr>
              <a:t>филиала АО «Концерн Росэнергоатом» Курская АЭС-2, представители ООО «Трест РосСЭМ», АО «НИКИМТАтомстрой», АО 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>
                <a:solidFill>
                  <a:srgbClr val="C00000"/>
                </a:solidFill>
              </a:rPr>
              <a:t>«Атомстройэкспорт» 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8" name="Picture 3" descr="C:\Users\chernovolig\AppData\Local\Microsoft\Windows\Temporary Internet Files\Content.IE5\YN1CBTUX\the_leader_wallpaper_6fbc9[1]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7156"/>
          <a:stretch/>
        </p:blipFill>
        <p:spPr bwMode="auto">
          <a:xfrm>
            <a:off x="218693" y="236695"/>
            <a:ext cx="851936" cy="14955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Давыдова\Documents\работа 2021\WSR\для Кряжева\для Кряжева\DSCN53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629" y="76585"/>
            <a:ext cx="2260400" cy="16953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Давыдова\Documents\работа 2021\WSR\для Кряжева\для Кряжева\DSCN545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780" y="4446916"/>
            <a:ext cx="2625147" cy="19688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C:\Users\Давыдова\Documents\работа 2021\WSR\для Кряжева\для Кряжева\DSCN543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638" y="3970667"/>
            <a:ext cx="2625146" cy="19688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Users\Давыдова\Documents\работа 2021\WSR\для Кряжева\для Кряжева\DSCN542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3033" y="4465966"/>
            <a:ext cx="2625145" cy="19688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50734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82991" y="250158"/>
            <a:ext cx="58070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ОБПОУ «</a:t>
            </a:r>
            <a:r>
              <a:rPr lang="ru-RU" sz="2400" b="1" dirty="0" smtClean="0">
                <a:solidFill>
                  <a:srgbClr val="C00000"/>
                </a:solidFill>
              </a:rPr>
              <a:t>Курский монтажный техникум» -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3" name="Picture 2" descr="E:\Документы\эмблема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6027" y="107153"/>
            <a:ext cx="1558035" cy="157867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873195" y="1122607"/>
            <a:ext cx="6226630" cy="369332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 wrap="square">
            <a:spAutoFit/>
          </a:bodyPr>
          <a:lstStyle/>
          <a:p>
            <a:r>
              <a:rPr lang="ru-RU" b="1" dirty="0" smtClean="0"/>
              <a:t>- готовит </a:t>
            </a:r>
            <a:r>
              <a:rPr lang="ru-RU" b="1" dirty="0"/>
              <a:t>кадры для </a:t>
            </a:r>
            <a:r>
              <a:rPr lang="ru-RU" b="1" dirty="0" smtClean="0"/>
              <a:t>строительной </a:t>
            </a:r>
            <a:r>
              <a:rPr lang="ru-RU" b="1" dirty="0"/>
              <a:t>индустрии с 1944 года</a:t>
            </a:r>
            <a:r>
              <a:rPr lang="ru-RU" dirty="0"/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1885" y="1795149"/>
            <a:ext cx="84581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b="1" dirty="0" smtClean="0"/>
              <a:t>- заключил  </a:t>
            </a:r>
            <a:r>
              <a:rPr lang="ru-RU" b="1" dirty="0" smtClean="0"/>
              <a:t>договоры </a:t>
            </a:r>
            <a:r>
              <a:rPr lang="ru-RU" b="1" dirty="0"/>
              <a:t>о социальном партнерстве с предприятиями ГК «РОСАТОМ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828799" y="711823"/>
            <a:ext cx="69450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УЧРЕДИТЕЛЬ комитет </a:t>
            </a:r>
            <a:r>
              <a:rPr lang="ru-RU" sz="2000" b="1" dirty="0">
                <a:solidFill>
                  <a:srgbClr val="C00000"/>
                </a:solidFill>
              </a:rPr>
              <a:t>строительства Курской </a:t>
            </a:r>
            <a:r>
              <a:rPr lang="ru-RU" sz="2000" b="1" dirty="0" smtClean="0">
                <a:solidFill>
                  <a:srgbClr val="C00000"/>
                </a:solidFill>
              </a:rPr>
              <a:t>области: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9291" y="2316881"/>
            <a:ext cx="830579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- имеет современные мастерские по </a:t>
            </a:r>
            <a:r>
              <a:rPr lang="ru-RU" b="1" dirty="0"/>
              <a:t>компетенциям</a:t>
            </a:r>
            <a:r>
              <a:rPr lang="ru-RU" dirty="0"/>
              <a:t>: «</a:t>
            </a:r>
            <a:r>
              <a:rPr lang="ru-RU" dirty="0" err="1"/>
              <a:t>Геопространственные</a:t>
            </a:r>
            <a:r>
              <a:rPr lang="ru-RU" dirty="0"/>
              <a:t> технологии», «Электромонтаж», «Сантехника и отопление</a:t>
            </a:r>
            <a:r>
              <a:rPr lang="ru-RU" dirty="0" smtClean="0"/>
              <a:t>», «Кирпичная кладка», «Кровельные работы по металлу», «Облицовка плиткой»,  «Сухое строительство»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53188" y="4438079"/>
            <a:ext cx="7871901" cy="1631216"/>
          </a:xfrm>
          <a:prstGeom prst="rect">
            <a:avLst/>
          </a:prstGeom>
          <a:ln w="28575">
            <a:solidFill>
              <a:srgbClr val="003374"/>
            </a:solidFill>
            <a:prstDash val="sysDash"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Стратегическое партнерство с АО «НИКИМТ-</a:t>
            </a:r>
            <a:r>
              <a:rPr lang="ru-RU" sz="2000" b="1" dirty="0" err="1">
                <a:solidFill>
                  <a:srgbClr val="C00000"/>
                </a:solidFill>
              </a:rPr>
              <a:t>Атомстрой</a:t>
            </a:r>
            <a:r>
              <a:rPr lang="ru-RU" sz="2000" b="1" dirty="0">
                <a:solidFill>
                  <a:srgbClr val="C00000"/>
                </a:solidFill>
              </a:rPr>
              <a:t>» открывает дальнейшие перспективы для включения ОБПОУ «КМТ» в сеть образовательных организаций СПО, которые планируют осуществлять ускоренную </a:t>
            </a:r>
            <a:r>
              <a:rPr lang="ru-RU" sz="2000" b="1" dirty="0" err="1">
                <a:solidFill>
                  <a:srgbClr val="C00000"/>
                </a:solidFill>
              </a:rPr>
              <a:t>практикоориентированную</a:t>
            </a:r>
            <a:r>
              <a:rPr lang="ru-RU" sz="2000" b="1" dirty="0">
                <a:solidFill>
                  <a:srgbClr val="C00000"/>
                </a:solidFill>
              </a:rPr>
              <a:t> подготовку </a:t>
            </a:r>
            <a:r>
              <a:rPr lang="ru-RU" sz="2000" b="1" dirty="0" smtClean="0">
                <a:solidFill>
                  <a:srgbClr val="C00000"/>
                </a:solidFill>
              </a:rPr>
              <a:t>обучающихся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67586" y="3413048"/>
            <a:ext cx="8131628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ru-RU" dirty="0" smtClean="0"/>
              <a:t>- </a:t>
            </a:r>
            <a:r>
              <a:rPr lang="ru-RU" b="1" dirty="0"/>
              <a:t>ежегодно выпускает более 1200 молодых  специалистов по 7 профессиям и 12 специальностям СПО</a:t>
            </a:r>
          </a:p>
        </p:txBody>
      </p:sp>
    </p:spTree>
    <p:extLst>
      <p:ext uri="{BB962C8B-B14F-4D97-AF65-F5344CB8AC3E}">
        <p14:creationId xmlns="" xmlns:p14="http://schemas.microsoft.com/office/powerpoint/2010/main" val="102270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94113" y="559558"/>
            <a:ext cx="682680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В ЭКСПЕРИМЕНТ </a:t>
            </a:r>
            <a:r>
              <a:rPr lang="ru-RU" sz="2000" b="1" dirty="0" smtClean="0"/>
              <a:t>по внедрению </a:t>
            </a:r>
            <a:r>
              <a:rPr lang="ru-RU" sz="2000" b="1" dirty="0"/>
              <a:t>новых образовательных </a:t>
            </a:r>
            <a:r>
              <a:rPr lang="ru-RU" sz="2000" b="1" dirty="0" smtClean="0"/>
              <a:t>программ</a:t>
            </a:r>
            <a:r>
              <a:rPr lang="ru-RU" sz="2000" b="1" dirty="0" smtClean="0">
                <a:solidFill>
                  <a:srgbClr val="C00000"/>
                </a:solidFill>
              </a:rPr>
              <a:t> (ПРОФЕССИОНАЛИТЕТ)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ВКЛЮЧЕНЫ ОБРАЗОВАТЕЛЬНЫЕ </a:t>
            </a:r>
            <a:r>
              <a:rPr lang="ru-RU" sz="2400" b="1" dirty="0" smtClean="0">
                <a:solidFill>
                  <a:srgbClr val="C00000"/>
                </a:solidFill>
              </a:rPr>
              <a:t>ПРОГРАММЫ:</a:t>
            </a:r>
            <a:endParaRPr lang="ru-RU" sz="2400" b="1" dirty="0">
              <a:solidFill>
                <a:srgbClr val="C00000"/>
              </a:solidFill>
            </a:endParaRPr>
          </a:p>
          <a:p>
            <a:r>
              <a:rPr lang="ru-RU" b="1" dirty="0"/>
              <a:t>08.02.01 Строительство и эксплуатация зданий и сооружений; </a:t>
            </a:r>
          </a:p>
          <a:p>
            <a:r>
              <a:rPr lang="ru-RU" b="1" dirty="0"/>
              <a:t>08.01.07 Мастер общестроительных работ;  </a:t>
            </a:r>
          </a:p>
          <a:p>
            <a:r>
              <a:rPr lang="ru-RU" b="1" dirty="0" smtClean="0"/>
              <a:t>08.01.25</a:t>
            </a:r>
            <a:r>
              <a:rPr lang="ru-RU" b="1" dirty="0"/>
              <a:t> Мастер отделочных строительных работ;</a:t>
            </a:r>
          </a:p>
          <a:p>
            <a:r>
              <a:rPr lang="ru-RU" b="1" dirty="0" smtClean="0"/>
              <a:t>15.01.05</a:t>
            </a:r>
            <a:r>
              <a:rPr lang="ru-RU" b="1" dirty="0"/>
              <a:t> Сварщик ручной, частично механизированной сварки (наплавки</a:t>
            </a:r>
            <a:r>
              <a:rPr lang="ru-RU" dirty="0"/>
              <a:t>). </a:t>
            </a:r>
          </a:p>
        </p:txBody>
      </p:sp>
      <p:pic>
        <p:nvPicPr>
          <p:cNvPr id="3" name="Picture 2" descr="E:\Документы\эмблема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6027" y="107153"/>
            <a:ext cx="1558035" cy="157867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071257" y="3498768"/>
            <a:ext cx="4572000" cy="2246769"/>
          </a:xfrm>
          <a:prstGeom prst="rect">
            <a:avLst/>
          </a:prstGeom>
          <a:solidFill>
            <a:schemeClr val="bg2"/>
          </a:solidFill>
          <a:ln>
            <a:solidFill>
              <a:srgbClr val="385592"/>
            </a:solidFill>
          </a:ln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r>
              <a:rPr lang="ru-RU" sz="2000" b="1" dirty="0"/>
              <a:t>С 2016 года мы активно взаимодействуем с ФУМО </a:t>
            </a:r>
            <a:r>
              <a:rPr lang="ru-RU" sz="2000" b="1" dirty="0" smtClean="0"/>
              <a:t>СПО</a:t>
            </a:r>
            <a:r>
              <a:rPr lang="ru-RU" sz="2000" b="1" dirty="0"/>
              <a:t> 08.00.00 ТЕХНИКА И ТЕХНОЛОГИИ </a:t>
            </a:r>
            <a:r>
              <a:rPr lang="ru-RU" sz="2000" b="1" dirty="0" smtClean="0"/>
              <a:t>СТРОИТЕЛЬСТВА </a:t>
            </a:r>
            <a:r>
              <a:rPr lang="ru-RU" sz="2000" b="1" dirty="0"/>
              <a:t>по </a:t>
            </a:r>
            <a:r>
              <a:rPr lang="ru-RU" sz="2000" b="1" dirty="0" smtClean="0"/>
              <a:t>вопросам разработки </a:t>
            </a:r>
            <a:r>
              <a:rPr lang="ru-RU" sz="2000" b="1" dirty="0"/>
              <a:t>и экспертизе ФГОС, примерных ОПОП, учебно-программного </a:t>
            </a:r>
            <a:r>
              <a:rPr lang="ru-RU" sz="2000" b="1" dirty="0" smtClean="0"/>
              <a:t>контента </a:t>
            </a:r>
            <a:endParaRPr lang="ru-RU" sz="2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29785" y="3606491"/>
            <a:ext cx="2128656" cy="2031325"/>
          </a:xfrm>
          <a:prstGeom prst="rect">
            <a:avLst/>
          </a:prstGeom>
          <a:solidFill>
            <a:schemeClr val="bg2"/>
          </a:solidFill>
          <a:ln>
            <a:solidFill>
              <a:srgbClr val="385592"/>
            </a:solidFill>
          </a:ln>
        </p:spPr>
        <p:txBody>
          <a:bodyPr wrap="square">
            <a:spAutoFit/>
          </a:bodyPr>
          <a:lstStyle/>
          <a:p>
            <a:pPr algn="r"/>
            <a:r>
              <a:rPr lang="ru-RU" b="1" dirty="0" smtClean="0">
                <a:solidFill>
                  <a:srgbClr val="C00000"/>
                </a:solidFill>
              </a:rPr>
              <a:t>Научно-методические и проектировочные возможности</a:t>
            </a:r>
          </a:p>
          <a:p>
            <a:pPr algn="r"/>
            <a:r>
              <a:rPr lang="ru-RU" b="1" dirty="0" smtClean="0">
                <a:solidFill>
                  <a:srgbClr val="C00000"/>
                </a:solidFill>
              </a:rPr>
              <a:t> педагогического коллектива</a:t>
            </a:r>
          </a:p>
          <a:p>
            <a:pPr algn="r"/>
            <a:r>
              <a:rPr lang="ru-RU" b="1" dirty="0" smtClean="0">
                <a:solidFill>
                  <a:srgbClr val="C00000"/>
                </a:solidFill>
              </a:rPr>
              <a:t>ОБПОУ «КМТ»</a:t>
            </a:r>
            <a:endParaRPr lang="ru-RU" dirty="0"/>
          </a:p>
        </p:txBody>
      </p:sp>
      <p:sp>
        <p:nvSpPr>
          <p:cNvPr id="8" name="Штриховая стрелка вправо 7"/>
          <p:cNvSpPr/>
          <p:nvPr/>
        </p:nvSpPr>
        <p:spPr>
          <a:xfrm>
            <a:off x="3034641" y="3684771"/>
            <a:ext cx="1112816" cy="1856058"/>
          </a:xfrm>
          <a:prstGeom prst="stripedRightArrow">
            <a:avLst>
              <a:gd name="adj1" fmla="val 80498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83404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67886" y="241322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Новые элементы в структуре ПООП-П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E:\Документы\эмблема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6027" y="107153"/>
            <a:ext cx="1558035" cy="157867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499641" y="1752888"/>
            <a:ext cx="7071153" cy="400110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smtClean="0"/>
              <a:t>модель компетенции выпускника</a:t>
            </a:r>
            <a:endParaRPr lang="ru-RU" sz="2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501915" y="2519437"/>
            <a:ext cx="7071153" cy="707886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smtClean="0"/>
              <a:t> календарный учебный график учебной и производственной практик на предприятиях работодателя</a:t>
            </a:r>
            <a:endParaRPr lang="ru-RU" sz="20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460971" y="3502076"/>
            <a:ext cx="7071153" cy="707886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smtClean="0"/>
              <a:t>образовательный модуль по освоению ПК для цифровой экономики</a:t>
            </a:r>
            <a:endParaRPr lang="ru-RU" sz="2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460972" y="4525658"/>
            <a:ext cx="7071153" cy="707886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smtClean="0"/>
              <a:t>дополнительный профессиональный блок  под запрос работодателя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Документы\эмблема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6027" y="107153"/>
            <a:ext cx="1558035" cy="157867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72596" y="1220625"/>
            <a:ext cx="7071153" cy="400110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smtClean="0"/>
              <a:t>Управленческая команда</a:t>
            </a:r>
            <a:endParaRPr lang="ru-RU" sz="2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78002" y="1732247"/>
            <a:ext cx="8196942" cy="400110"/>
          </a:xfrm>
          <a:prstGeom prst="rect">
            <a:avLst/>
          </a:prstGeom>
          <a:ln>
            <a:solidFill>
              <a:srgbClr val="385592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smtClean="0"/>
              <a:t>Преподаватели и мастера производственного обучения</a:t>
            </a:r>
            <a:endParaRPr lang="ru-RU" sz="2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684061" y="107153"/>
            <a:ext cx="680679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ПОВЫШЕНИЕ КВАЛИФИКАЦИИ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ПЕДАГОГИЧЕСКОГО КОЛЛЕКТИВА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5092" y="2246027"/>
            <a:ext cx="8229600" cy="400110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smtClean="0"/>
              <a:t>Методисты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50706" y="2727597"/>
            <a:ext cx="8196942" cy="400110"/>
          </a:xfrm>
          <a:prstGeom prst="rect">
            <a:avLst/>
          </a:prstGeom>
          <a:ln>
            <a:solidFill>
              <a:srgbClr val="385592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smtClean="0"/>
              <a:t>Кураторы (классные руководители) групп</a:t>
            </a:r>
            <a:endParaRPr lang="ru-R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3998795" y="3220872"/>
            <a:ext cx="8739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Цели: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82672" y="3588084"/>
            <a:ext cx="8175009" cy="2308324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2400" dirty="0" smtClean="0"/>
              <a:t>- разработка </a:t>
            </a:r>
            <a:r>
              <a:rPr lang="ru-RU" sz="2400" dirty="0" smtClean="0"/>
              <a:t>программ с применением автоматизированных методов </a:t>
            </a:r>
            <a:r>
              <a:rPr lang="ru-RU" sz="2400" dirty="0" smtClean="0"/>
              <a:t>конструирования </a:t>
            </a:r>
          </a:p>
          <a:p>
            <a:r>
              <a:rPr lang="ru-RU" sz="2400" dirty="0" smtClean="0"/>
              <a:t>- разработка </a:t>
            </a:r>
            <a:r>
              <a:rPr lang="ru-RU" sz="2400" dirty="0" smtClean="0"/>
              <a:t>унифицированного тематического </a:t>
            </a:r>
            <a:r>
              <a:rPr lang="ru-RU" sz="2400" dirty="0" smtClean="0"/>
              <a:t>классификатора </a:t>
            </a:r>
          </a:p>
          <a:p>
            <a:r>
              <a:rPr lang="ru-RU" sz="2400" dirty="0" smtClean="0"/>
              <a:t>- прохождение </a:t>
            </a:r>
            <a:r>
              <a:rPr lang="ru-RU" sz="2400" dirty="0" smtClean="0"/>
              <a:t>обязательной </a:t>
            </a:r>
            <a:r>
              <a:rPr lang="ru-RU" sz="2400" dirty="0" smtClean="0"/>
              <a:t>стажировки </a:t>
            </a:r>
            <a:r>
              <a:rPr lang="ru-RU" sz="2400" dirty="0" smtClean="0"/>
              <a:t>на предприятиях Государственной корпорации «</a:t>
            </a:r>
            <a:r>
              <a:rPr lang="ru-RU" sz="2400" dirty="0" err="1" smtClean="0"/>
              <a:t>Росатом</a:t>
            </a:r>
            <a:r>
              <a:rPr lang="ru-RU" sz="2400" dirty="0" smtClean="0"/>
              <a:t>»</a:t>
            </a:r>
            <a:endParaRPr lang="ru-RU" sz="2400" b="1" dirty="0"/>
          </a:p>
        </p:txBody>
      </p:sp>
    </p:spTree>
    <p:extLst>
      <p:ext uri="{BB962C8B-B14F-4D97-AF65-F5344CB8AC3E}">
        <p14:creationId xmlns="" xmlns:p14="http://schemas.microsoft.com/office/powerpoint/2010/main" val="1477292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1-47.userapi.com/impg/pW9JjTZFdxZUlx2hEK661LmizVdGSFIHogu1ww/XFlcPu1CvfM.jpg?size=1280x853&amp;quality=96&amp;sign=a56de4abbbfb6d00426e3eb41eea46d0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2137" y="280824"/>
            <a:ext cx="3858667" cy="2571440"/>
          </a:xfrm>
          <a:prstGeom prst="rect">
            <a:avLst/>
          </a:prstGeom>
          <a:noFill/>
        </p:spPr>
      </p:pic>
      <p:pic>
        <p:nvPicPr>
          <p:cNvPr id="5" name="Picture 3" descr="C:\Users\Татьяна\Desktop\3fQ05J4dXnw.jpg"/>
          <p:cNvPicPr>
            <a:picLocks noChangeAspect="1" noChangeArrowheads="1"/>
          </p:cNvPicPr>
          <p:nvPr/>
        </p:nvPicPr>
        <p:blipFill>
          <a:blip r:embed="rId3" cstate="print"/>
          <a:srcRect t="8467"/>
          <a:stretch>
            <a:fillRect/>
          </a:stretch>
        </p:blipFill>
        <p:spPr bwMode="auto">
          <a:xfrm>
            <a:off x="846160" y="3113814"/>
            <a:ext cx="2784143" cy="3397874"/>
          </a:xfrm>
          <a:prstGeom prst="rect">
            <a:avLst/>
          </a:prstGeom>
          <a:noFill/>
        </p:spPr>
      </p:pic>
      <p:pic>
        <p:nvPicPr>
          <p:cNvPr id="1033" name="Picture 9" descr="C:\Users\Татьяна\Desktop\0pK-hyUPm9k.jpg"/>
          <p:cNvPicPr>
            <a:picLocks noChangeAspect="1" noChangeArrowheads="1"/>
          </p:cNvPicPr>
          <p:nvPr/>
        </p:nvPicPr>
        <p:blipFill>
          <a:blip r:embed="rId4" cstate="print"/>
          <a:srcRect l="7230" b="441"/>
          <a:stretch>
            <a:fillRect/>
          </a:stretch>
        </p:blipFill>
        <p:spPr bwMode="auto">
          <a:xfrm>
            <a:off x="5131558" y="245660"/>
            <a:ext cx="3340560" cy="3111689"/>
          </a:xfrm>
          <a:prstGeom prst="rect">
            <a:avLst/>
          </a:prstGeom>
          <a:noFill/>
        </p:spPr>
      </p:pic>
      <p:pic>
        <p:nvPicPr>
          <p:cNvPr id="1034" name="Picture 10" descr="C:\Users\Татьяна\Downloads\IMG_1119.jpg"/>
          <p:cNvPicPr>
            <a:picLocks noChangeAspect="1" noChangeArrowheads="1"/>
          </p:cNvPicPr>
          <p:nvPr/>
        </p:nvPicPr>
        <p:blipFill>
          <a:blip r:embed="rId5" cstate="print"/>
          <a:srcRect l="21476" r="19675"/>
          <a:stretch>
            <a:fillRect/>
          </a:stretch>
        </p:blipFill>
        <p:spPr bwMode="auto">
          <a:xfrm rot="5400000">
            <a:off x="5030707" y="3131739"/>
            <a:ext cx="2944901" cy="37531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795</TotalTime>
  <Words>486</Words>
  <Application>Microsoft Office PowerPoint</Application>
  <PresentationFormat>Экран (4:3)</PresentationFormat>
  <Paragraphs>56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Трек</vt:lpstr>
      <vt:lpstr>Новая модель ускоренной практикоориентированной подготовки кадров для предприятий строительной индустрии в рамках ФП «Профессионалитет»  Холодова Т.Л., заместитель директора  ОБПОУ «Курский монтажный техникум»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PJSC "New Engineering Technologies"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Татьяна</cp:lastModifiedBy>
  <cp:revision>106</cp:revision>
  <dcterms:created xsi:type="dcterms:W3CDTF">2016-11-18T14:12:19Z</dcterms:created>
  <dcterms:modified xsi:type="dcterms:W3CDTF">2022-08-22T12:44:16Z</dcterms:modified>
</cp:coreProperties>
</file>