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7" r:id="rId3"/>
    <p:sldId id="292" r:id="rId4"/>
    <p:sldId id="282" r:id="rId5"/>
    <p:sldId id="284" r:id="rId6"/>
    <p:sldId id="290" r:id="rId7"/>
    <p:sldId id="288" r:id="rId8"/>
    <p:sldId id="268" r:id="rId9"/>
    <p:sldId id="286" r:id="rId10"/>
    <p:sldId id="269" r:id="rId11"/>
    <p:sldId id="300" r:id="rId12"/>
    <p:sldId id="291" r:id="rId13"/>
    <p:sldId id="302" r:id="rId14"/>
    <p:sldId id="306" r:id="rId15"/>
    <p:sldId id="304" r:id="rId16"/>
    <p:sldId id="28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3A75"/>
    <a:srgbClr val="4773C0"/>
    <a:srgbClr val="2F5597"/>
    <a:srgbClr val="E3E7EA"/>
    <a:srgbClr val="C6CDD3"/>
    <a:srgbClr val="203864"/>
    <a:srgbClr val="FF9C9E"/>
    <a:srgbClr val="3168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9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9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23CC39-AA87-43EC-2B74-79DA6CB8E5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292C46-77D5-287D-DC57-0EB24B6F79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F63BF4-724C-4FC5-A044-3ACF8D155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135C52-34D6-49A3-690F-3D35E9A7B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4B7F0D-EBDE-2E2C-1DAF-5D20DD025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182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B60565-2D6F-9B62-858B-EABFB2B1A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531B34-0C7A-829E-04F1-A0E5326971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9D3AF7-9597-F881-A009-B254A8E62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83BE94-7A70-2B1C-9653-11A0A2AA9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3904FB-4BD9-2232-16D1-E3D0209ED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208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C38F5AC-CD7A-3A5F-387D-9E43838B44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631D9F-023F-B32C-82CC-CE9F11103E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D5EC3A-778B-75AA-2EE3-732C54545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0356C3-45FB-3952-A96E-F7F3435E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CF99CF-E108-6357-BD14-2187F871F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607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75368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6E9988-F371-C075-AAF7-445D8AFA0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4F66C1-847C-F2B7-2605-793DD29744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8B4C2C-2D59-9A28-3A7A-289C51065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A3ADA7-666A-CFA7-4FDB-B37FB8E9D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94A739-82B8-1F8C-2F3D-03C869BE3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468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C49A41-B4C7-E309-1673-AA144E8D4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C97419-FA77-8566-08AB-F0358F0217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4DF419-F68D-0B35-0E0D-48CCA87D7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01BE67-00A4-D994-C9F4-1EEBEBE55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7F0E20-2915-3947-9E2E-AECDD4E4D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543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A4B21F-DC81-5E6B-1023-2B404ED2C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B92255-EA8B-820C-73D4-288E5659F7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96D80BD-E156-59BB-E8BD-CB77376005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6C2517-0E98-C448-39F5-C93B3811D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D0DA4A7-0C54-C0CF-633C-9EBCB39CD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87E0E8-5774-FFF5-01CF-DA4892F7E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020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290E16-BF52-8ADF-2272-453C72155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6FDEDCE-9672-7A53-B382-D70FBA8CA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852ED9F-09ED-E477-F4B7-922C0D40D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573987B-975F-9482-438A-51ECCED99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EA15453-EE05-0712-01D0-653E8D57B2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AEBFABF-D22A-544A-CE9A-AEC3451DA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35B6741-14CA-5296-77CF-6F3343E01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0A4094C-8666-AFEF-3493-048E4C282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42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8B46DB-1BD6-F2B0-B520-141075A87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6FD9CAE-A837-57A6-19C5-E54EFC678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AB4C110-0A93-2110-E5AA-0F8A345E4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231DDEC-EAB2-5BF4-F6A3-43CCE9406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90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9FFC618-53BF-D239-5F7E-E4AE82DA2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E156A4E-5452-2873-1EB9-E64E4DE0E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18C04E-66E5-A69E-F2B9-3F03FE50D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557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BC1869-0A18-9353-D3B2-AEAF63ACE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4E81DF-77A0-8B82-475E-49E473B08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A244DB4-B679-0919-A45F-1E67A456C4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D193BB-8FF5-17AA-5B86-425F0C7DA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89A5C9-1762-A9D2-7683-2116AB8CD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9E9D392-9344-E197-FB6C-F11F00981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112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B4CB9-4606-6BC2-DF35-F8D568B4D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9427133-9E7F-245F-6BD2-4DD3CAA59D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72BA351-3EC9-D758-4DFF-C5B64F046D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A16E62-0D24-7BEE-5B1D-107CE43E3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8BFF2A6-DF92-EDB4-A1F6-4DE5D7A5C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148761-BE84-80B7-D5AD-6CB931E97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8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17294B-B776-7717-4866-DA1951613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A194D0-F935-D2F2-425C-D1255062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6ADE61-18EC-DC4C-A138-64FBEBAAF8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2C630-36C5-4F90-9B6C-1099202AB9EE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C4F903-66B3-B521-C28D-99715F21D1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0593BA-90FE-1F5B-288D-30221060E0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082C2-CAA9-4B5C-B675-E2905A66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94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A19797D-B9DC-8844-307E-023809B1589E}"/>
              </a:ext>
            </a:extLst>
          </p:cNvPr>
          <p:cNvSpPr/>
          <p:nvPr/>
        </p:nvSpPr>
        <p:spPr>
          <a:xfrm>
            <a:off x="0" y="0"/>
            <a:ext cx="2617365" cy="6858000"/>
          </a:xfrm>
          <a:prstGeom prst="rect">
            <a:avLst/>
          </a:prstGeom>
          <a:solidFill>
            <a:srgbClr val="2038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B8FD27-9DBC-D458-CBB1-A7513EA491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605" y="1045029"/>
            <a:ext cx="9166213" cy="2630684"/>
          </a:xfrm>
        </p:spPr>
        <p:txBody>
          <a:bodyPr>
            <a:noAutofit/>
          </a:bodyPr>
          <a:lstStyle/>
          <a:p>
            <a:r>
              <a:rPr lang="ru-RU" dirty="0">
                <a:latin typeface="Raleway ExtraBold" pitchFamily="2" charset="-52"/>
              </a:rPr>
              <a:t>Общеобразовательная подготовка в пределах СПО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6596FB-EC7F-D404-2421-BD0DCE43E8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71739" y="4712380"/>
            <a:ext cx="7053944" cy="1100591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latin typeface="Raleway SemiBold" pitchFamily="2" charset="-52"/>
              </a:rPr>
              <a:t>Макеева Галина Анатольевна</a:t>
            </a:r>
          </a:p>
          <a:p>
            <a:r>
              <a:rPr lang="ru-RU" b="0" i="0" dirty="0">
                <a:solidFill>
                  <a:srgbClr val="2A2C40"/>
                </a:solidFill>
                <a:effectLst/>
                <a:latin typeface="Raleway SemiBold" pitchFamily="2" charset="-52"/>
              </a:rPr>
              <a:t>Начальник Центра методического сопровождения среднего профессионального образования </a:t>
            </a:r>
            <a:r>
              <a:rPr lang="ru-RU" dirty="0">
                <a:solidFill>
                  <a:srgbClr val="2A2C40"/>
                </a:solidFill>
                <a:latin typeface="Raleway SemiBold" pitchFamily="2" charset="-52"/>
              </a:rPr>
              <a:t>федерального государственного бюджетного образовательного учреждения дополнительного профессионального образования «Институт развития профессионального образования»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59023F-FF8E-2EE4-BEBD-C8E1F3FCB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09" y="2907750"/>
            <a:ext cx="1156283" cy="1120203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0A55E77B-2268-D867-5961-132D013CE228}"/>
              </a:ext>
            </a:extLst>
          </p:cNvPr>
          <p:cNvCxnSpPr/>
          <p:nvPr/>
        </p:nvCxnSpPr>
        <p:spPr>
          <a:xfrm>
            <a:off x="5517658" y="4386943"/>
            <a:ext cx="3842657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0F3B092-CC03-91DA-8510-763ABC502F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68" y="4998281"/>
            <a:ext cx="1330962" cy="136468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B4A9FC8-FBC0-63A0-7CC9-FCACEF1F8DD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9" y="319663"/>
            <a:ext cx="2102439" cy="161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70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CBAF704-4515-09BE-2334-828054582A5A}"/>
              </a:ext>
            </a:extLst>
          </p:cNvPr>
          <p:cNvSpPr/>
          <p:nvPr/>
        </p:nvSpPr>
        <p:spPr>
          <a:xfrm>
            <a:off x="-351" y="0"/>
            <a:ext cx="12192000" cy="1949986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effectLst/>
              <a:latin typeface="Raleway Light" pitchFamily="2" charset="-52"/>
              <a:ea typeface="Droid Sans Fallback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71FAA6-8298-FB9F-6EFF-18CEF9D069B5}"/>
              </a:ext>
            </a:extLst>
          </p:cNvPr>
          <p:cNvSpPr txBox="1"/>
          <p:nvPr/>
        </p:nvSpPr>
        <p:spPr>
          <a:xfrm>
            <a:off x="0" y="5373061"/>
            <a:ext cx="12192000" cy="95410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>
                <a:latin typeface="Raleway Light" pitchFamily="2" charset="-52"/>
              </a:rPr>
              <a:t>Апробация </a:t>
            </a:r>
            <a:r>
              <a:rPr lang="ru-RU" sz="1800" dirty="0">
                <a:effectLst/>
                <a:latin typeface="Times New Roman" panose="02020603050405020304" pitchFamily="18" charset="0"/>
                <a:ea typeface="Droid Sans Fallback"/>
              </a:rPr>
              <a:t> </a:t>
            </a:r>
            <a:r>
              <a:rPr lang="ru-RU" dirty="0">
                <a:latin typeface="Raleway Light" pitchFamily="2" charset="-52"/>
              </a:rPr>
              <a:t>методик преподавания по 12 общеобразовательным дисциплинам проводится в 57 ПОО</a:t>
            </a:r>
            <a:r>
              <a:rPr lang="en-US" dirty="0">
                <a:latin typeface="Raleway Light" pitchFamily="2" charset="-52"/>
              </a:rPr>
              <a:t> </a:t>
            </a:r>
            <a:r>
              <a:rPr lang="ru-RU" dirty="0">
                <a:latin typeface="Raleway Light" pitchFamily="2" charset="-52"/>
              </a:rPr>
              <a:t>по всей стране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DB999C98-920A-DE9A-54D7-877CC7C15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77" y="-319885"/>
            <a:ext cx="7516510" cy="423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6E0024C-4F60-ABCD-807D-7F508A604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5808" y="1798996"/>
            <a:ext cx="634365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7E226DC-9DF7-9FA6-9406-D1C3D9D04524}"/>
              </a:ext>
            </a:extLst>
          </p:cNvPr>
          <p:cNvSpPr txBox="1"/>
          <p:nvPr/>
        </p:nvSpPr>
        <p:spPr>
          <a:xfrm>
            <a:off x="3702564" y="2481555"/>
            <a:ext cx="852566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rgbClr val="203864"/>
                </a:solidFill>
                <a:effectLst/>
                <a:latin typeface="Raleway SemiBold" pitchFamily="2" charset="-52"/>
                <a:ea typeface="Droid Sans Fallback"/>
              </a:rPr>
              <a:t>Осуществлена подготовка к апробации методик по 12 общеобразовательным (по выбору из обязательных предметных областей) дисциплинам с учетом профессиональной направленности программ СПО, реализуемых на базе основного общего образования, в том числе: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3AB02A-57E9-5612-F2E7-82D13C2DE2C0}"/>
              </a:ext>
            </a:extLst>
          </p:cNvPr>
          <p:cNvSpPr txBox="1"/>
          <p:nvPr/>
        </p:nvSpPr>
        <p:spPr>
          <a:xfrm>
            <a:off x="2436384" y="996951"/>
            <a:ext cx="30478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203864"/>
                </a:solidFill>
                <a:latin typeface="Raleway ExtraBold" pitchFamily="2" charset="-52"/>
              </a:rPr>
              <a:t>Апробация</a:t>
            </a:r>
            <a:endParaRPr lang="ru-RU" sz="4000" dirty="0">
              <a:solidFill>
                <a:srgbClr val="203864"/>
              </a:solidFill>
              <a:latin typeface="Raleway ExtraBold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F63271-FE04-BC45-CFB4-E9B5FB3F6B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1358" y="328358"/>
            <a:ext cx="1389180" cy="13458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46BAE4-9434-38E3-3CC0-D6A6F8666B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336" y="230566"/>
            <a:ext cx="3025358" cy="154141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6E50C74-7622-6944-473E-EF405D9B1928}"/>
              </a:ext>
            </a:extLst>
          </p:cNvPr>
          <p:cNvSpPr txBox="1"/>
          <p:nvPr/>
        </p:nvSpPr>
        <p:spPr>
          <a:xfrm>
            <a:off x="3658184" y="4004843"/>
            <a:ext cx="85256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Raleway SemiBold" pitchFamily="2" charset="-52"/>
                <a:ea typeface="Droid Sans Fallback"/>
              </a:rPr>
              <a:t>разработана программа апробации,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Raleway SemiBold" pitchFamily="2" charset="-52"/>
                <a:ea typeface="Droid Sans Fallback"/>
              </a:rPr>
              <a:t>сформирован список субъектов-участников апробации,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Raleway SemiBold" pitchFamily="2" charset="-52"/>
                <a:ea typeface="Droid Sans Fallback"/>
              </a:rPr>
              <a:t>разработаны методические рекомендации по проведению апробации,</a:t>
            </a:r>
            <a:endParaRPr lang="ru-RU" sz="2400" dirty="0">
              <a:effectLst/>
              <a:latin typeface="Raleway SemiBold" pitchFamily="2" charset="-52"/>
              <a:ea typeface="Droid Sans Fallback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Raleway SemiBold" pitchFamily="2" charset="-52"/>
              </a:rPr>
              <a:t>мониторинг.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564AE91-BD4A-1990-0B2F-548FCDA803BE}"/>
              </a:ext>
            </a:extLst>
          </p:cNvPr>
          <p:cNvSpPr/>
          <p:nvPr/>
        </p:nvSpPr>
        <p:spPr>
          <a:xfrm>
            <a:off x="11513127" y="6373128"/>
            <a:ext cx="478237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671743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4EFE703-73F2-893B-083F-FB0513987CEF}"/>
              </a:ext>
            </a:extLst>
          </p:cNvPr>
          <p:cNvSpPr/>
          <p:nvPr/>
        </p:nvSpPr>
        <p:spPr>
          <a:xfrm>
            <a:off x="197963" y="885825"/>
            <a:ext cx="3878737" cy="5779670"/>
          </a:xfrm>
          <a:prstGeom prst="rect">
            <a:avLst/>
          </a:prstGeom>
          <a:solidFill>
            <a:schemeClr val="bg1"/>
          </a:solidFill>
          <a:ln w="57150">
            <a:solidFill>
              <a:srgbClr val="213A75"/>
            </a:solidFill>
            <a:prstDash val="dash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Raleway SemiBold" pitchFamily="2" charset="-52"/>
                <a:cs typeface="Arial" panose="020B0604020202020204" pitchFamily="34" charset="0"/>
              </a:rPr>
              <a:t>Подтвердить эффективность Методики преподавания ОД, </a:t>
            </a:r>
            <a:r>
              <a:rPr lang="ru-RU" dirty="0">
                <a:effectLst/>
                <a:latin typeface="Raleway SemiBold" pitchFamily="2" charset="-52"/>
                <a:ea typeface="Times New Roman" panose="02020603050405020304" pitchFamily="18" charset="0"/>
              </a:rPr>
              <a:t>полученную в результате широкого обсуждения на уровне преподавателей и методистов образовательных организаций (57), региональных органов управления образованием (10), основанное на предложенных в Методике подходов к интенсификации общеобразовательной подготовки обучающихся с включением прикладных модулей, соответствующей профессиональной направленности, и цифровых образовательных технологий. </a:t>
            </a:r>
          </a:p>
          <a:p>
            <a:endParaRPr lang="ru-RU" sz="2000" b="1" dirty="0">
              <a:solidFill>
                <a:schemeClr val="dk1"/>
              </a:solidFill>
              <a:latin typeface="Raleway ExtraBold" pitchFamily="2" charset="-52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82FD8E4-AFDF-BEF6-1DA5-D61CC565EDEC}"/>
              </a:ext>
            </a:extLst>
          </p:cNvPr>
          <p:cNvSpPr/>
          <p:nvPr/>
        </p:nvSpPr>
        <p:spPr>
          <a:xfrm>
            <a:off x="4508504" y="807017"/>
            <a:ext cx="7469661" cy="10104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>
                <a:solidFill>
                  <a:srgbClr val="253356"/>
                </a:solidFill>
                <a:effectLst/>
                <a:latin typeface="Raleway SemiBold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1600" dirty="0">
                <a:solidFill>
                  <a:srgbClr val="253356"/>
                </a:solidFill>
                <a:effectLst/>
                <a:latin typeface="Raleway SemiBold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условий проведения апробации методик преподавания общеобразовательной дисциплины, включая методические, организационные, материально-технические и информационные, для участников апробации</a:t>
            </a:r>
            <a:endParaRPr lang="ru-RU" sz="1400" dirty="0">
              <a:solidFill>
                <a:srgbClr val="253356"/>
              </a:solidFill>
              <a:latin typeface="Raleway SemiBold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C7A4768-A13A-5068-E037-AFDB4834F4BB}"/>
              </a:ext>
            </a:extLst>
          </p:cNvPr>
          <p:cNvSpPr/>
          <p:nvPr/>
        </p:nvSpPr>
        <p:spPr>
          <a:xfrm>
            <a:off x="4508504" y="2031304"/>
            <a:ext cx="7485531" cy="12763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253356"/>
                </a:solidFill>
                <a:latin typeface="Raleway SemiBold" pitchFamily="2" charset="-52"/>
                <a:cs typeface="Times New Roman" panose="02020603050405020304" pitchFamily="18" charset="0"/>
              </a:rPr>
              <a:t>Выявление рисков при внедрении Методики преподавания для организации образовательного процесса при реализации ОД в образовательных организациях через проведение опросов, заполнения отчетов и форм, регулярного взаимодействия с участниками апробации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1AA6697-E84C-FDD1-6D82-96EF078CA8D8}"/>
              </a:ext>
            </a:extLst>
          </p:cNvPr>
          <p:cNvSpPr/>
          <p:nvPr/>
        </p:nvSpPr>
        <p:spPr>
          <a:xfrm>
            <a:off x="4524375" y="4751317"/>
            <a:ext cx="7453790" cy="9122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>
                <a:solidFill>
                  <a:srgbClr val="253356"/>
                </a:solidFill>
                <a:latin typeface="Raleway SemiBold" pitchFamily="2" charset="-52"/>
                <a:cs typeface="Times New Roman" panose="02020603050405020304" pitchFamily="18" charset="0"/>
              </a:rPr>
              <a:t>Привлечение к обсуждению предлагаемых методик профессионального сообщества для возможности ее доработки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84D88DD-726F-EE1C-74DC-AE4270B5799E}"/>
              </a:ext>
            </a:extLst>
          </p:cNvPr>
          <p:cNvSpPr/>
          <p:nvPr/>
        </p:nvSpPr>
        <p:spPr>
          <a:xfrm>
            <a:off x="4524375" y="6072796"/>
            <a:ext cx="7469661" cy="5926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253356"/>
                </a:solidFill>
                <a:latin typeface="Raleway SemiBold" pitchFamily="2" charset="-52"/>
                <a:cs typeface="Times New Roman" panose="02020603050405020304" pitchFamily="18" charset="0"/>
              </a:rPr>
              <a:t>Анализ и обобщение результатов апробации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96EAD71-887A-5D36-975D-ABD358A97F92}"/>
              </a:ext>
            </a:extLst>
          </p:cNvPr>
          <p:cNvSpPr/>
          <p:nvPr/>
        </p:nvSpPr>
        <p:spPr>
          <a:xfrm>
            <a:off x="0" y="0"/>
            <a:ext cx="12192000" cy="731757"/>
          </a:xfrm>
          <a:prstGeom prst="rect">
            <a:avLst/>
          </a:prstGeom>
          <a:solidFill>
            <a:srgbClr val="253356"/>
          </a:solidFill>
          <a:ln>
            <a:solidFill>
              <a:srgbClr val="2533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Raleway" pitchFamily="2" charset="0"/>
              </a:rPr>
              <a:t>Цели и задачи апробации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A7621227-1485-5845-211F-3E1A74BC1F34}"/>
              </a:ext>
            </a:extLst>
          </p:cNvPr>
          <p:cNvSpPr/>
          <p:nvPr/>
        </p:nvSpPr>
        <p:spPr>
          <a:xfrm>
            <a:off x="4508504" y="3624495"/>
            <a:ext cx="7533157" cy="82766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253356"/>
                </a:solidFill>
                <a:latin typeface="Raleway SemiBold" pitchFamily="2" charset="-52"/>
                <a:cs typeface="Times New Roman" panose="02020603050405020304" pitchFamily="18" charset="0"/>
              </a:rPr>
              <a:t>Проведение проверки практической применимости предлагаемой методики при реализации общеобразовательной подготовки в образовательных учреждениях СПО</a:t>
            </a:r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0707BDC7-8835-103C-4493-F8601C917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678" y="28349"/>
            <a:ext cx="731780" cy="75031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7180766-3C6D-429A-A99A-03B052B43AE5}"/>
              </a:ext>
            </a:extLst>
          </p:cNvPr>
          <p:cNvSpPr/>
          <p:nvPr/>
        </p:nvSpPr>
        <p:spPr>
          <a:xfrm>
            <a:off x="11752977" y="6373128"/>
            <a:ext cx="371481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502980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CBAF704-4515-09BE-2334-828054582A5A}"/>
              </a:ext>
            </a:extLst>
          </p:cNvPr>
          <p:cNvSpPr/>
          <p:nvPr/>
        </p:nvSpPr>
        <p:spPr>
          <a:xfrm>
            <a:off x="-351" y="0"/>
            <a:ext cx="12192000" cy="1949986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effectLst/>
              <a:latin typeface="Raleway Light" pitchFamily="2" charset="-52"/>
              <a:ea typeface="Droid Sans Fallback"/>
            </a:endParaRP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DB999C98-920A-DE9A-54D7-877CC7C15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77" y="-319885"/>
            <a:ext cx="7516510" cy="423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7E226DC-9DF7-9FA6-9406-D1C3D9D04524}"/>
              </a:ext>
            </a:extLst>
          </p:cNvPr>
          <p:cNvSpPr txBox="1"/>
          <p:nvPr/>
        </p:nvSpPr>
        <p:spPr>
          <a:xfrm>
            <a:off x="3769971" y="2576918"/>
            <a:ext cx="84216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75"/>
              </a:spcAft>
            </a:pPr>
            <a:r>
              <a:rPr lang="ru-RU" sz="1800" dirty="0">
                <a:solidFill>
                  <a:srgbClr val="203864"/>
                </a:solidFill>
                <a:effectLst/>
                <a:latin typeface="Raleway SemiBold" pitchFamily="2" charset="-52"/>
                <a:ea typeface="Droid Sans Fallback"/>
              </a:rPr>
              <a:t>Осуществлена подготовка к внедрению методик, примерных рабочих программ, УМК по 8 общеобразовательным (обязательным) дисциплинам с учетом профессиональной направленности программ СПО, реализуемых на базе основного общего образования, в том числе: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3AB02A-57E9-5612-F2E7-82D13C2DE2C0}"/>
              </a:ext>
            </a:extLst>
          </p:cNvPr>
          <p:cNvSpPr txBox="1"/>
          <p:nvPr/>
        </p:nvSpPr>
        <p:spPr>
          <a:xfrm>
            <a:off x="2436384" y="996951"/>
            <a:ext cx="30478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203864"/>
                </a:solidFill>
                <a:latin typeface="Raleway ExtraBold" pitchFamily="2" charset="-52"/>
              </a:rPr>
              <a:t>Внедрение</a:t>
            </a:r>
            <a:endParaRPr lang="ru-RU" sz="4000" dirty="0">
              <a:solidFill>
                <a:srgbClr val="203864"/>
              </a:solidFill>
              <a:latin typeface="Raleway ExtraBold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F63271-FE04-BC45-CFB4-E9B5FB3F6B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1358" y="328358"/>
            <a:ext cx="1389180" cy="13458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46BAE4-9434-38E3-3CC0-D6A6F8666B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336" y="230566"/>
            <a:ext cx="3025358" cy="1541417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54D806CB-514B-C06B-508D-F58ED313B0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6" r="35604" b="18580"/>
          <a:stretch/>
        </p:blipFill>
        <p:spPr bwMode="auto">
          <a:xfrm flipH="1">
            <a:off x="204401" y="2392263"/>
            <a:ext cx="4045497" cy="446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71FAA6-8298-FB9F-6EFF-18CEF9D069B5}"/>
              </a:ext>
            </a:extLst>
          </p:cNvPr>
          <p:cNvSpPr txBox="1"/>
          <p:nvPr/>
        </p:nvSpPr>
        <p:spPr>
          <a:xfrm>
            <a:off x="-351" y="5512550"/>
            <a:ext cx="12192000" cy="95410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>
                <a:latin typeface="Raleway Light" pitchFamily="2" charset="-52"/>
              </a:rPr>
              <a:t>Внедрение </a:t>
            </a:r>
            <a:r>
              <a:rPr lang="ru-RU" sz="1800" dirty="0">
                <a:effectLst/>
                <a:latin typeface="Times New Roman" panose="02020603050405020304" pitchFamily="18" charset="0"/>
                <a:ea typeface="Droid Sans Fallback"/>
              </a:rPr>
              <a:t> </a:t>
            </a:r>
            <a:r>
              <a:rPr lang="ru-RU" dirty="0">
                <a:latin typeface="Raleway Light" pitchFamily="2" charset="-52"/>
              </a:rPr>
              <a:t>методик преподавания по 8 общеобразовательным дисциплинам проводится в 393 ПОО</a:t>
            </a:r>
            <a:r>
              <a:rPr lang="en-US" dirty="0">
                <a:latin typeface="Raleway Light" pitchFamily="2" charset="-52"/>
              </a:rPr>
              <a:t> </a:t>
            </a:r>
            <a:r>
              <a:rPr lang="ru-RU" dirty="0">
                <a:latin typeface="Raleway Light" pitchFamily="2" charset="-52"/>
              </a:rPr>
              <a:t>по всей стране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BEE6627-4D5E-E709-579E-8DDE97A638FF}"/>
              </a:ext>
            </a:extLst>
          </p:cNvPr>
          <p:cNvSpPr/>
          <p:nvPr/>
        </p:nvSpPr>
        <p:spPr>
          <a:xfrm>
            <a:off x="11513127" y="6373128"/>
            <a:ext cx="478237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13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C17AEA-CF8C-67ED-AB88-4C4F20BD399E}"/>
              </a:ext>
            </a:extLst>
          </p:cNvPr>
          <p:cNvSpPr txBox="1"/>
          <p:nvPr/>
        </p:nvSpPr>
        <p:spPr>
          <a:xfrm>
            <a:off x="3769970" y="3857219"/>
            <a:ext cx="84220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Raleway SemiBold" pitchFamily="2" charset="-52"/>
                <a:ea typeface="Droid Sans Fallback"/>
              </a:rPr>
              <a:t>разработана программа внедрения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Raleway SemiBold" pitchFamily="2" charset="-52"/>
                <a:ea typeface="Droid Sans Fallback"/>
              </a:rPr>
              <a:t>сформирован список ПОО инновационных площадок от каждого региона (не менее 10 %  от общего числа ПОО в каждом регионе)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Raleway SemiBold" pitchFamily="2" charset="-52"/>
                <a:ea typeface="Droid Sans Fallback"/>
              </a:rPr>
              <a:t>разработаны методические рекомендации по реализации внедрения</a:t>
            </a:r>
            <a:endParaRPr lang="ru-RU" dirty="0">
              <a:latin typeface="Raleway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935454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84D88DD-726F-EE1C-74DC-AE4270B5799E}"/>
              </a:ext>
            </a:extLst>
          </p:cNvPr>
          <p:cNvSpPr/>
          <p:nvPr/>
        </p:nvSpPr>
        <p:spPr>
          <a:xfrm>
            <a:off x="552444" y="1076473"/>
            <a:ext cx="11366588" cy="100192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tabLst>
                <a:tab pos="586740" algn="l"/>
              </a:tabLst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Raleway SemiBold" pitchFamily="2" charset="-52"/>
                <a:cs typeface="Times New Roman" panose="02020603050405020304" pitchFamily="18" charset="0"/>
              </a:rPr>
              <a:t>Определение текущих условий и технологий, используемых для организации образовательного процесса при реализации общеобразовательной подготовки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96EAD71-887A-5D36-975D-ABD358A97F92}"/>
              </a:ext>
            </a:extLst>
          </p:cNvPr>
          <p:cNvSpPr/>
          <p:nvPr/>
        </p:nvSpPr>
        <p:spPr>
          <a:xfrm>
            <a:off x="0" y="0"/>
            <a:ext cx="12192000" cy="731757"/>
          </a:xfrm>
          <a:prstGeom prst="rect">
            <a:avLst/>
          </a:prstGeom>
          <a:solidFill>
            <a:srgbClr val="253356"/>
          </a:solidFill>
          <a:ln>
            <a:solidFill>
              <a:srgbClr val="2533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Raleway" pitchFamily="2" charset="0"/>
              </a:rPr>
              <a:t>Первый этап – сентябрь 2022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A7621227-1485-5845-211F-3E1A74BC1F34}"/>
              </a:ext>
            </a:extLst>
          </p:cNvPr>
          <p:cNvSpPr/>
          <p:nvPr/>
        </p:nvSpPr>
        <p:spPr>
          <a:xfrm>
            <a:off x="552444" y="4269366"/>
            <a:ext cx="11388889" cy="88805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tabLst>
                <a:tab pos="586740" algn="l"/>
              </a:tabLst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Raleway SemiBold" pitchFamily="2" charset="-52"/>
                <a:cs typeface="Times New Roman" panose="02020603050405020304" pitchFamily="18" charset="0"/>
              </a:rPr>
              <a:t> Обеспечение необходимых условий проведения процедуры внедрения</a:t>
            </a:r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0707BDC7-8835-103C-4493-F8601C917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678" y="28349"/>
            <a:ext cx="731780" cy="75031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9E6189F-C0A4-40EB-BEA5-287B3E4D7A29}"/>
              </a:ext>
            </a:extLst>
          </p:cNvPr>
          <p:cNvSpPr/>
          <p:nvPr/>
        </p:nvSpPr>
        <p:spPr>
          <a:xfrm>
            <a:off x="6810375" y="2331321"/>
            <a:ext cx="5108656" cy="1403989"/>
          </a:xfrm>
          <a:prstGeom prst="rect">
            <a:avLst/>
          </a:prstGeom>
          <a:solidFill>
            <a:schemeClr val="bg1"/>
          </a:solidFill>
          <a:ln w="28575">
            <a:solidFill>
              <a:srgbClr val="2F5597"/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Raleway SemiBold" pitchFamily="2" charset="-52"/>
                <a:cs typeface="Times New Roman" panose="02020603050405020304" pitchFamily="18" charset="0"/>
              </a:rPr>
              <a:t>Рабочая анкета для всех категорий участников внедрения: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Raleway SemiBold" pitchFamily="2" charset="-52"/>
                <a:cs typeface="Times New Roman" panose="02020603050405020304" pitchFamily="18" charset="0"/>
              </a:rPr>
              <a:t>Ответственные лица от ФПП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Raleway SemiBold" pitchFamily="2" charset="-52"/>
                <a:cs typeface="Times New Roman" panose="02020603050405020304" pitchFamily="18" charset="0"/>
              </a:rPr>
              <a:t>Региональные операторы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Raleway SemiBold" pitchFamily="2" charset="-52"/>
                <a:cs typeface="Times New Roman" panose="02020603050405020304" pitchFamily="18" charset="0"/>
              </a:rPr>
              <a:t>Преподаватели</a:t>
            </a:r>
          </a:p>
          <a:p>
            <a:endParaRPr lang="ru-RU" sz="1600" b="1" dirty="0">
              <a:solidFill>
                <a:schemeClr val="accent1">
                  <a:lumMod val="50000"/>
                </a:schemeClr>
              </a:solidFill>
              <a:effectLst/>
              <a:latin typeface="Raleway SemiBold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7ED192E-7893-4EA3-85AA-BD4367F40303}"/>
              </a:ext>
            </a:extLst>
          </p:cNvPr>
          <p:cNvSpPr/>
          <p:nvPr/>
        </p:nvSpPr>
        <p:spPr>
          <a:xfrm>
            <a:off x="622136" y="5455226"/>
            <a:ext cx="5086356" cy="1265955"/>
          </a:xfrm>
          <a:prstGeom prst="rect">
            <a:avLst/>
          </a:prstGeom>
          <a:solidFill>
            <a:schemeClr val="bg1"/>
          </a:solidFill>
          <a:ln w="28575">
            <a:solidFill>
              <a:srgbClr val="2F5597"/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tabLst>
                <a:tab pos="586740" algn="l"/>
              </a:tabLst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Raleway SemiBold" pitchFamily="2" charset="-52"/>
                <a:cs typeface="Times New Roman" panose="02020603050405020304" pitchFamily="18" charset="0"/>
              </a:rPr>
              <a:t>Запуск работы экспертных групп по 8 общеобразовательным дисциплинам 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E9D34113-127A-49A3-809B-2FD45C26BCF4}"/>
              </a:ext>
            </a:extLst>
          </p:cNvPr>
          <p:cNvSpPr/>
          <p:nvPr/>
        </p:nvSpPr>
        <p:spPr>
          <a:xfrm>
            <a:off x="552444" y="2342428"/>
            <a:ext cx="3990981" cy="126595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Raleway SemiBold" pitchFamily="2" charset="-52"/>
              </a:rPr>
              <a:t>Анкетирование участников апробации: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E4279B0-16CE-4212-A1F9-9D4E2EBDB427}"/>
              </a:ext>
            </a:extLst>
          </p:cNvPr>
          <p:cNvSpPr/>
          <p:nvPr/>
        </p:nvSpPr>
        <p:spPr>
          <a:xfrm>
            <a:off x="6832676" y="5455226"/>
            <a:ext cx="5086356" cy="1265955"/>
          </a:xfrm>
          <a:prstGeom prst="rect">
            <a:avLst/>
          </a:prstGeom>
          <a:solidFill>
            <a:schemeClr val="bg1"/>
          </a:solidFill>
          <a:ln w="28575">
            <a:solidFill>
              <a:srgbClr val="2F5597"/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tabLst>
                <a:tab pos="586740" algn="l"/>
              </a:tabLst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Raleway SemiBold" pitchFamily="2" charset="-52"/>
                <a:cs typeface="Times New Roman" panose="02020603050405020304" pitchFamily="18" charset="0"/>
              </a:rPr>
              <a:t>Сопровождение процесса ЦМС СПО ИРПО</a:t>
            </a: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A9BD93F4-2529-4121-9FC3-D31A4D1CD47C}"/>
              </a:ext>
            </a:extLst>
          </p:cNvPr>
          <p:cNvCxnSpPr>
            <a:stCxn id="9" idx="0"/>
          </p:cNvCxnSpPr>
          <p:nvPr/>
        </p:nvCxnSpPr>
        <p:spPr>
          <a:xfrm flipH="1" flipV="1">
            <a:off x="3162300" y="5157421"/>
            <a:ext cx="3014" cy="29780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5FE8C33B-02E0-45D8-91A3-33FB4F1E382C}"/>
              </a:ext>
            </a:extLst>
          </p:cNvPr>
          <p:cNvCxnSpPr>
            <a:cxnSpLocks/>
          </p:cNvCxnSpPr>
          <p:nvPr/>
        </p:nvCxnSpPr>
        <p:spPr>
          <a:xfrm flipH="1" flipV="1">
            <a:off x="9375854" y="5157421"/>
            <a:ext cx="3014" cy="29780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FA005092-FD8C-495B-8D47-7F8869AEEF01}"/>
              </a:ext>
            </a:extLst>
          </p:cNvPr>
          <p:cNvCxnSpPr>
            <a:cxnSpLocks/>
          </p:cNvCxnSpPr>
          <p:nvPr/>
        </p:nvCxnSpPr>
        <p:spPr>
          <a:xfrm>
            <a:off x="2965289" y="2078395"/>
            <a:ext cx="0" cy="33070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31C0500A-0463-4E1C-974C-5BD9E93FFF08}"/>
              </a:ext>
            </a:extLst>
          </p:cNvPr>
          <p:cNvCxnSpPr>
            <a:cxnSpLocks/>
          </p:cNvCxnSpPr>
          <p:nvPr/>
        </p:nvCxnSpPr>
        <p:spPr>
          <a:xfrm>
            <a:off x="4543425" y="3127083"/>
            <a:ext cx="226695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C1053634-E1E5-4E3E-BAF4-493B2032702A}"/>
              </a:ext>
            </a:extLst>
          </p:cNvPr>
          <p:cNvCxnSpPr/>
          <p:nvPr/>
        </p:nvCxnSpPr>
        <p:spPr>
          <a:xfrm>
            <a:off x="104775" y="3959517"/>
            <a:ext cx="120196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2D2F8EF7-6404-45C3-90CC-6464B05B754A}"/>
              </a:ext>
            </a:extLst>
          </p:cNvPr>
          <p:cNvSpPr/>
          <p:nvPr/>
        </p:nvSpPr>
        <p:spPr>
          <a:xfrm>
            <a:off x="11569865" y="6373128"/>
            <a:ext cx="421500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134988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трелка: вправо 32">
            <a:extLst>
              <a:ext uri="{FF2B5EF4-FFF2-40B4-BE49-F238E27FC236}">
                <a16:creationId xmlns:a16="http://schemas.microsoft.com/office/drawing/2014/main" id="{7E661311-2322-4A8E-AB0A-BFF657744464}"/>
              </a:ext>
            </a:extLst>
          </p:cNvPr>
          <p:cNvSpPr/>
          <p:nvPr/>
        </p:nvSpPr>
        <p:spPr>
          <a:xfrm rot="16200000">
            <a:off x="5757879" y="5668216"/>
            <a:ext cx="531264" cy="864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96EAD71-887A-5D36-975D-ABD358A97F92}"/>
              </a:ext>
            </a:extLst>
          </p:cNvPr>
          <p:cNvSpPr/>
          <p:nvPr/>
        </p:nvSpPr>
        <p:spPr>
          <a:xfrm>
            <a:off x="0" y="0"/>
            <a:ext cx="12192000" cy="731757"/>
          </a:xfrm>
          <a:prstGeom prst="rect">
            <a:avLst/>
          </a:prstGeom>
          <a:solidFill>
            <a:srgbClr val="253356"/>
          </a:solidFill>
          <a:ln>
            <a:solidFill>
              <a:srgbClr val="2533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Raleway" pitchFamily="2" charset="0"/>
              </a:rPr>
              <a:t>Основной этап </a:t>
            </a:r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0707BDC7-8835-103C-4493-F8601C917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678" y="28349"/>
            <a:ext cx="731780" cy="750319"/>
          </a:xfrm>
          <a:prstGeom prst="rect">
            <a:avLst/>
          </a:prstGeom>
        </p:spPr>
      </p:pic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0FCEC11F-0668-4A70-9AAF-ABCA41B4EB11}"/>
              </a:ext>
            </a:extLst>
          </p:cNvPr>
          <p:cNvSpPr/>
          <p:nvPr/>
        </p:nvSpPr>
        <p:spPr>
          <a:xfrm>
            <a:off x="67541" y="750560"/>
            <a:ext cx="6028459" cy="47648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МЕРОПРИЯТИЯ ПО СОПРОВОЖДЕНИЮ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F820A8D7-C899-45E6-8A5A-95D02BE596A2}"/>
              </a:ext>
            </a:extLst>
          </p:cNvPr>
          <p:cNvSpPr/>
          <p:nvPr/>
        </p:nvSpPr>
        <p:spPr>
          <a:xfrm>
            <a:off x="6241308" y="750560"/>
            <a:ext cx="5926694" cy="47648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ИНСТРУМЕНТЫ ДЛЯ РЕАЛИЗАЦИИ ЭТАПА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id="{95B11AD9-C3F9-416B-903A-8AD152878AED}"/>
              </a:ext>
            </a:extLst>
          </p:cNvPr>
          <p:cNvSpPr/>
          <p:nvPr/>
        </p:nvSpPr>
        <p:spPr>
          <a:xfrm>
            <a:off x="205359" y="6339643"/>
            <a:ext cx="11919099" cy="48240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ПАКЕТЫ РАБОЧИХ МАТЕРИАЛОВ ФПП ПО СПЕЦИАЛЬНОСТЯМ И ПРОФЕССИЯМ</a:t>
            </a:r>
          </a:p>
        </p:txBody>
      </p:sp>
      <p:graphicFrame>
        <p:nvGraphicFramePr>
          <p:cNvPr id="38" name="Таблица 5">
            <a:extLst>
              <a:ext uri="{FF2B5EF4-FFF2-40B4-BE49-F238E27FC236}">
                <a16:creationId xmlns:a16="http://schemas.microsoft.com/office/drawing/2014/main" id="{46885C16-3C3A-4D76-ADF7-AB051E0EB6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484509"/>
              </p:ext>
            </p:extLst>
          </p:nvPr>
        </p:nvGraphicFramePr>
        <p:xfrm>
          <a:off x="5771626" y="1260527"/>
          <a:ext cx="6352832" cy="4750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2476">
                  <a:extLst>
                    <a:ext uri="{9D8B030D-6E8A-4147-A177-3AD203B41FA5}">
                      <a16:colId xmlns:a16="http://schemas.microsoft.com/office/drawing/2014/main" val="1190248823"/>
                    </a:ext>
                  </a:extLst>
                </a:gridCol>
                <a:gridCol w="4230356">
                  <a:extLst>
                    <a:ext uri="{9D8B030D-6E8A-4147-A177-3AD203B41FA5}">
                      <a16:colId xmlns:a16="http://schemas.microsoft.com/office/drawing/2014/main" val="3427313550"/>
                    </a:ext>
                  </a:extLst>
                </a:gridCol>
              </a:tblGrid>
              <a:tr h="12449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Raleway SemiBold" pitchFamily="2" charset="-52"/>
                          <a:ea typeface="+mn-ea"/>
                          <a:cs typeface="+mn-cs"/>
                        </a:rPr>
                        <a:t>Выбор образовательной программы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dirty="0">
                          <a:solidFill>
                            <a:srgbClr val="213A75"/>
                          </a:solidFill>
                          <a:latin typeface="Raleway Light" pitchFamily="2" charset="-52"/>
                        </a:rPr>
                        <a:t>- ФПП в рамках внедрение выбирает не менее 2х образовательных программ по специальности и профессии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1584835"/>
                  </a:ext>
                </a:extLst>
              </a:tr>
              <a:tr h="12178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Raleway SemiBold" pitchFamily="2" charset="-52"/>
                          <a:ea typeface="+mn-ea"/>
                          <a:cs typeface="+mn-cs"/>
                        </a:rPr>
                        <a:t>Экспертное сопровождение участников апробации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1" u="sng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Raleway SemiBold" pitchFamily="2" charset="-52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1" u="sng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Raleway SemiBold" pitchFamily="2" charset="-52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600" b="0" dirty="0" err="1">
                          <a:solidFill>
                            <a:srgbClr val="213A75"/>
                          </a:solidFill>
                          <a:latin typeface="Raleway Light" pitchFamily="2" charset="-52"/>
                        </a:rPr>
                        <a:t>Взаимооценка</a:t>
                      </a:r>
                      <a:r>
                        <a:rPr lang="ru-RU" sz="1600" b="0" dirty="0">
                          <a:solidFill>
                            <a:srgbClr val="213A75"/>
                          </a:solidFill>
                          <a:latin typeface="Raleway Light" pitchFamily="2" charset="-52"/>
                        </a:rPr>
                        <a:t> рабочих методических материалов по УГПС</a:t>
                      </a:r>
                    </a:p>
                    <a:p>
                      <a:pPr marL="0" marR="0" lvl="0" indent="266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rgbClr val="213A75"/>
                          </a:solidFill>
                          <a:latin typeface="Raleway Light" pitchFamily="2" charset="-52"/>
                          <a:ea typeface="+mn-ea"/>
                          <a:cs typeface="+mn-cs"/>
                        </a:rPr>
                        <a:t>Проектно-аналитический интенсив «Перспективные модели преподавания ОД в СПО»</a:t>
                      </a:r>
                    </a:p>
                    <a:p>
                      <a:pPr marL="0" indent="2667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b="0" dirty="0">
                          <a:solidFill>
                            <a:srgbClr val="213A75"/>
                          </a:solidFill>
                          <a:latin typeface="Raleway Light" pitchFamily="2" charset="-52"/>
                        </a:rPr>
                        <a:t>Проведение круглого стола «Обсуждение результатов работы ФПП, определение лучших методических материалов по ОД по региону (</a:t>
                      </a:r>
                      <a:r>
                        <a:rPr lang="ru-RU" sz="1600" b="0" dirty="0" err="1">
                          <a:solidFill>
                            <a:srgbClr val="213A75"/>
                          </a:solidFill>
                          <a:latin typeface="Raleway Light" pitchFamily="2" charset="-52"/>
                        </a:rPr>
                        <a:t>ам</a:t>
                      </a:r>
                      <a:r>
                        <a:rPr lang="ru-RU" sz="1600" b="0" dirty="0">
                          <a:solidFill>
                            <a:srgbClr val="213A75"/>
                          </a:solidFill>
                          <a:latin typeface="Raleway Light" pitchFamily="2" charset="-52"/>
                        </a:rPr>
                        <a:t>)»</a:t>
                      </a:r>
                    </a:p>
                    <a:p>
                      <a:pPr marL="0" marR="0" lvl="0" indent="266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600" b="0" dirty="0">
                          <a:solidFill>
                            <a:srgbClr val="213A75"/>
                          </a:solidFill>
                          <a:latin typeface="Raleway Light" pitchFamily="2" charset="-52"/>
                        </a:rPr>
                        <a:t>Ответы экспертов на частные вопросы по реализации методической системы преподавания общеобразовательной дисциплины при реализации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600" b="0" dirty="0">
                        <a:solidFill>
                          <a:srgbClr val="213A75"/>
                        </a:solidFill>
                        <a:latin typeface="Raleway Light" pitchFamily="2" charset="-5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1732936"/>
                  </a:ext>
                </a:extLst>
              </a:tr>
            </a:tbl>
          </a:graphicData>
        </a:graphic>
      </p:graphicFrame>
      <p:graphicFrame>
        <p:nvGraphicFramePr>
          <p:cNvPr id="36" name="Таблица 35">
            <a:extLst>
              <a:ext uri="{FF2B5EF4-FFF2-40B4-BE49-F238E27FC236}">
                <a16:creationId xmlns:a16="http://schemas.microsoft.com/office/drawing/2014/main" id="{ACF3B457-4BE0-4746-8AAB-D29E8D7C7A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689724"/>
              </p:ext>
            </p:extLst>
          </p:nvPr>
        </p:nvGraphicFramePr>
        <p:xfrm>
          <a:off x="-1235" y="1241878"/>
          <a:ext cx="5933785" cy="4224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33785">
                  <a:extLst>
                    <a:ext uri="{9D8B030D-6E8A-4147-A177-3AD203B41FA5}">
                      <a16:colId xmlns:a16="http://schemas.microsoft.com/office/drawing/2014/main" val="1983344389"/>
                    </a:ext>
                  </a:extLst>
                </a:gridCol>
              </a:tblGrid>
              <a:tr h="42244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b="1" u="sng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Raleway SemiBold" pitchFamily="2" charset="-52"/>
                          <a:ea typeface="+mn-ea"/>
                          <a:cs typeface="+mn-cs"/>
                        </a:rPr>
                        <a:t>Курсы повышения квалификации: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Raleway Light" pitchFamily="2" charset="-52"/>
                          <a:ea typeface="+mn-ea"/>
                          <a:cs typeface="+mn-cs"/>
                        </a:rPr>
                        <a:t>По категориям участников внедрения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800" b="1" u="sng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Raleway SemiBold" pitchFamily="2" charset="-52"/>
                          <a:ea typeface="+mn-ea"/>
                          <a:cs typeface="+mn-cs"/>
                        </a:rPr>
                        <a:t>Серия семинаров: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Raleway Light" pitchFamily="2" charset="-52"/>
                          <a:ea typeface="+mn-ea"/>
                          <a:cs typeface="+mn-cs"/>
                        </a:rPr>
                        <a:t>«Реализация принципов интенсификации, профессионализации и цифровизации, заложенных в МПОД и ПРП, для разработки РУП и РП ОД»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Raleway Light" pitchFamily="2" charset="-52"/>
                          <a:ea typeface="+mn-ea"/>
                          <a:cs typeface="+mn-cs"/>
                        </a:rPr>
                        <a:t>«Применение технологических карт как элемента ПУМК для профессионализации»</a:t>
                      </a:r>
                    </a:p>
                    <a:p>
                      <a:pPr marL="19050" indent="-190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Raleway Light" pitchFamily="2" charset="-52"/>
                          <a:ea typeface="+mn-ea"/>
                          <a:cs typeface="+mn-cs"/>
                        </a:rPr>
                        <a:t>    «Механизмы реализации планируемых результатов в соответствии с ФГОС СОО и ФГОС СПО, реализуемые через ФОС»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b="1" u="sng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Raleway SemiBold" pitchFamily="2" charset="-52"/>
                          <a:ea typeface="+mn-ea"/>
                          <a:cs typeface="+mn-cs"/>
                        </a:rPr>
                        <a:t>Консультационное сопровождение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Raleway Light" pitchFamily="2" charset="-52"/>
                          <a:ea typeface="+mn-ea"/>
                          <a:cs typeface="+mn-cs"/>
                        </a:rPr>
                        <a:t>Запись видеороликов по наиболее часто задаваемым вопросам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Raleway Light" pitchFamily="2" charset="-52"/>
                          <a:ea typeface="+mn-ea"/>
                          <a:cs typeface="+mn-cs"/>
                        </a:rPr>
                        <a:t>Регулярные консультации (почта, соцсети, по телефону)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7684995"/>
                  </a:ext>
                </a:extLst>
              </a:tr>
            </a:tbl>
          </a:graphicData>
        </a:graphic>
      </p:graphicFrame>
      <p:sp>
        <p:nvSpPr>
          <p:cNvPr id="32" name="Левая круглая скобка 31">
            <a:extLst>
              <a:ext uri="{FF2B5EF4-FFF2-40B4-BE49-F238E27FC236}">
                <a16:creationId xmlns:a16="http://schemas.microsoft.com/office/drawing/2014/main" id="{7C063679-6488-4BA9-81A4-E3E88E42A82D}"/>
              </a:ext>
            </a:extLst>
          </p:cNvPr>
          <p:cNvSpPr/>
          <p:nvPr/>
        </p:nvSpPr>
        <p:spPr>
          <a:xfrm rot="16200000">
            <a:off x="5924515" y="-139521"/>
            <a:ext cx="126905" cy="11840852"/>
          </a:xfrm>
          <a:prstGeom prst="leftBracket">
            <a:avLst/>
          </a:prstGeom>
          <a:ln w="57150">
            <a:solidFill>
              <a:srgbClr val="4773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91E1AA0-E93C-4D37-81C0-CEF4C7A9E2B7}"/>
              </a:ext>
            </a:extLst>
          </p:cNvPr>
          <p:cNvSpPr/>
          <p:nvPr/>
        </p:nvSpPr>
        <p:spPr>
          <a:xfrm>
            <a:off x="11593585" y="6373128"/>
            <a:ext cx="397779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619854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96EAD71-887A-5D36-975D-ABD358A97F92}"/>
              </a:ext>
            </a:extLst>
          </p:cNvPr>
          <p:cNvSpPr/>
          <p:nvPr/>
        </p:nvSpPr>
        <p:spPr>
          <a:xfrm>
            <a:off x="0" y="0"/>
            <a:ext cx="12192000" cy="731757"/>
          </a:xfrm>
          <a:prstGeom prst="rect">
            <a:avLst/>
          </a:prstGeom>
          <a:solidFill>
            <a:srgbClr val="253356"/>
          </a:solidFill>
          <a:ln>
            <a:solidFill>
              <a:srgbClr val="2533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Raleway SemiBold" pitchFamily="2" charset="-52"/>
              </a:rPr>
              <a:t>Заключительный этап</a:t>
            </a:r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0707BDC7-8835-103C-4493-F8601C917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8278" y="28350"/>
            <a:ext cx="576179" cy="590776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1357D40-3690-4273-9425-E5766D23CC9E}"/>
              </a:ext>
            </a:extLst>
          </p:cNvPr>
          <p:cNvSpPr/>
          <p:nvPr/>
        </p:nvSpPr>
        <p:spPr>
          <a:xfrm>
            <a:off x="495300" y="843617"/>
            <a:ext cx="11629157" cy="1232833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kern="1200" dirty="0">
                <a:solidFill>
                  <a:srgbClr val="213A75"/>
                </a:solidFill>
                <a:effectLst/>
                <a:latin typeface="Raleway SemiBold" pitchFamily="2" charset="-52"/>
              </a:rPr>
              <a:t>Всероссийская научно-методическая конференция по вопросам внедрения М</a:t>
            </a:r>
            <a:r>
              <a:rPr lang="ru-RU" sz="1600" b="1" dirty="0">
                <a:solidFill>
                  <a:srgbClr val="213A75"/>
                </a:solidFill>
                <a:latin typeface="Raleway SemiBold" pitchFamily="2" charset="-52"/>
              </a:rPr>
              <a:t>етодических систем </a:t>
            </a:r>
            <a:r>
              <a:rPr lang="ru-RU" sz="1600" b="1" kern="1200" dirty="0">
                <a:solidFill>
                  <a:srgbClr val="213A75"/>
                </a:solidFill>
                <a:effectLst/>
                <a:latin typeface="Raleway SemiBold" pitchFamily="2" charset="-52"/>
              </a:rPr>
              <a:t>по 8 ОД с учетом профессиональной направленности программ СПО, реализуемым на базе основного общего образования</a:t>
            </a:r>
            <a:endParaRPr lang="ru-RU" sz="1600" b="1" dirty="0">
              <a:solidFill>
                <a:srgbClr val="213A75"/>
              </a:solidFill>
              <a:latin typeface="Raleway SemiBold" pitchFamily="2" charset="-52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F0D7EAE-1940-4B6D-9A8E-5EED79C62ACF}"/>
              </a:ext>
            </a:extLst>
          </p:cNvPr>
          <p:cNvSpPr/>
          <p:nvPr/>
        </p:nvSpPr>
        <p:spPr>
          <a:xfrm>
            <a:off x="495300" y="2156261"/>
            <a:ext cx="11629157" cy="121720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213A75"/>
                </a:solidFill>
                <a:latin typeface="Raleway SemiBold" pitchFamily="2" charset="-52"/>
              </a:rPr>
              <a:t>Конкурс методических материалов «Лучшие практики внедрения методической системы преподавания общеобразовательных дисциплин в ПОО»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DFCAAE5-B3FE-4EFD-8182-70F7D1E04789}"/>
              </a:ext>
            </a:extLst>
          </p:cNvPr>
          <p:cNvSpPr/>
          <p:nvPr/>
        </p:nvSpPr>
        <p:spPr>
          <a:xfrm>
            <a:off x="495301" y="3925915"/>
            <a:ext cx="6419850" cy="2739377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213A75"/>
                </a:solidFill>
                <a:latin typeface="Raleway SemiBold" pitchFamily="2" charset="-52"/>
              </a:rPr>
              <a:t>Проведение мониторинга: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rgbClr val="213A75"/>
                </a:solidFill>
                <a:latin typeface="Raleway SemiBold" pitchFamily="2" charset="-52"/>
              </a:rPr>
              <a:t>количественный мониторинг охвата внедрения 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rgbClr val="213A75"/>
                </a:solidFill>
                <a:latin typeface="Raleway SemiBold" pitchFamily="2" charset="-52"/>
              </a:rPr>
              <a:t>Мониторинг эффективности по направлениям</a:t>
            </a:r>
          </a:p>
          <a:p>
            <a:pPr marL="542925" indent="-3429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213A75"/>
                </a:solidFill>
                <a:latin typeface="Raleway SemiBold" pitchFamily="2" charset="-52"/>
                <a:cs typeface="Times New Roman" panose="02020603050405020304" pitchFamily="18" charset="0"/>
              </a:rPr>
              <a:t>воз</a:t>
            </a:r>
            <a:r>
              <a:rPr lang="ru-RU" sz="1400" dirty="0">
                <a:solidFill>
                  <a:srgbClr val="213A75"/>
                </a:solidFill>
                <a:effectLst/>
                <a:latin typeface="Raleway SemiBold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можности профессионализации содержания обучения;</a:t>
            </a:r>
            <a:endParaRPr lang="ru-RU" sz="1400" dirty="0">
              <a:solidFill>
                <a:srgbClr val="213A75"/>
              </a:solidFill>
              <a:effectLst/>
              <a:latin typeface="Raleway SemiBold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2925" lvl="0" indent="-342900" algn="just" fontAlgn="base"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586740" algn="l"/>
              </a:tabLst>
            </a:pPr>
            <a:r>
              <a:rPr lang="ru-RU" sz="1400" dirty="0">
                <a:solidFill>
                  <a:srgbClr val="213A75"/>
                </a:solidFill>
                <a:effectLst/>
                <a:latin typeface="Raleway SemiBold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междисциплинарного подхода в обучении;</a:t>
            </a:r>
            <a:endParaRPr lang="ru-RU" sz="1400" dirty="0">
              <a:solidFill>
                <a:srgbClr val="213A75"/>
              </a:solidFill>
              <a:effectLst/>
              <a:latin typeface="Raleway SemiBold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2925" lvl="0" indent="-342900" algn="just" fontAlgn="base"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586740" algn="l"/>
              </a:tabLst>
            </a:pPr>
            <a:r>
              <a:rPr lang="ru-RU" sz="1400" dirty="0">
                <a:solidFill>
                  <a:srgbClr val="213A75"/>
                </a:solidFill>
                <a:effectLst/>
                <a:latin typeface="Raleway SemiBold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использования технологий достижения планируемых результатов обучения;</a:t>
            </a:r>
            <a:endParaRPr lang="ru-RU" sz="1400" dirty="0">
              <a:solidFill>
                <a:srgbClr val="213A75"/>
              </a:solidFill>
              <a:effectLst/>
              <a:latin typeface="Raleway SemiBold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2925" lvl="0" indent="-342900" algn="just" fontAlgn="base"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586740" algn="l"/>
              </a:tabLst>
            </a:pPr>
            <a:r>
              <a:rPr lang="ru-RU" sz="1400" dirty="0">
                <a:solidFill>
                  <a:srgbClr val="213A75"/>
                </a:solidFill>
                <a:effectLst/>
                <a:latin typeface="Raleway SemiBold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технологий  интенсификации образовательного процесса;</a:t>
            </a:r>
            <a:endParaRPr lang="ru-RU" sz="1400" dirty="0">
              <a:solidFill>
                <a:srgbClr val="213A75"/>
              </a:solidFill>
              <a:effectLst/>
              <a:latin typeface="Raleway SemiBold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2925" lvl="0" indent="-342900" algn="just" fontAlgn="base"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586740" algn="l"/>
              </a:tabLst>
            </a:pPr>
            <a:r>
              <a:rPr lang="ru-RU" sz="1400" dirty="0">
                <a:solidFill>
                  <a:srgbClr val="213A75"/>
                </a:solidFill>
                <a:effectLst/>
                <a:latin typeface="Raleway SemiBold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технологий цифровизации образовательного процесса, обеспечивающих его интенсификацию. </a:t>
            </a:r>
            <a:endParaRPr lang="ru-RU" sz="1400" dirty="0">
              <a:solidFill>
                <a:srgbClr val="213A75"/>
              </a:solidFill>
              <a:effectLst/>
              <a:latin typeface="Raleway SemiBold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b="1" dirty="0">
              <a:solidFill>
                <a:srgbClr val="213A75"/>
              </a:solidFill>
              <a:latin typeface="Raleway SemiBold" pitchFamily="2" charset="-52"/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731AC541-F202-4046-9680-2334DDD3D4EC}"/>
              </a:ext>
            </a:extLst>
          </p:cNvPr>
          <p:cNvSpPr/>
          <p:nvPr/>
        </p:nvSpPr>
        <p:spPr>
          <a:xfrm>
            <a:off x="7557297" y="3946580"/>
            <a:ext cx="3990981" cy="27187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chemeClr val="bg1"/>
                </a:solidFill>
                <a:latin typeface="Raleway SemiBold" pitchFamily="2" charset="-52"/>
              </a:rPr>
              <a:t>Заполнение онлайн-анкет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chemeClr val="bg1"/>
                </a:solidFill>
                <a:latin typeface="Raleway SemiBold" pitchFamily="2" charset="-52"/>
              </a:rPr>
              <a:t>Заполнение отчетов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chemeClr val="bg1"/>
                </a:solidFill>
                <a:latin typeface="Raleway SemiBold" pitchFamily="2" charset="-52"/>
              </a:rPr>
              <a:t>Экспертная оценка материалов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B4A0BD7E-7341-4D69-90E0-9F533763D5EE}"/>
              </a:ext>
            </a:extLst>
          </p:cNvPr>
          <p:cNvCxnSpPr/>
          <p:nvPr/>
        </p:nvCxnSpPr>
        <p:spPr>
          <a:xfrm>
            <a:off x="0" y="3532507"/>
            <a:ext cx="120196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8B088D0-0F2B-4B2F-938B-5954CD15D1AC}"/>
              </a:ext>
            </a:extLst>
          </p:cNvPr>
          <p:cNvSpPr/>
          <p:nvPr/>
        </p:nvSpPr>
        <p:spPr>
          <a:xfrm>
            <a:off x="11548279" y="6373128"/>
            <a:ext cx="443086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443975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extLst>
              <a:ext uri="{FF2B5EF4-FFF2-40B4-BE49-F238E27FC236}">
                <a16:creationId xmlns:a16="http://schemas.microsoft.com/office/drawing/2014/main" id="{E57AD29D-2DCE-A3A6-7C06-05E24AE5F373}"/>
              </a:ext>
            </a:extLst>
          </p:cNvPr>
          <p:cNvSpPr/>
          <p:nvPr/>
        </p:nvSpPr>
        <p:spPr>
          <a:xfrm rot="972669">
            <a:off x="744379" y="5222033"/>
            <a:ext cx="684484" cy="373779"/>
          </a:xfrm>
          <a:prstGeom prst="ellipse">
            <a:avLst/>
          </a:prstGeom>
          <a:solidFill>
            <a:srgbClr val="E3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9E6819-49AF-333D-839C-80F0619B5322}"/>
              </a:ext>
            </a:extLst>
          </p:cNvPr>
          <p:cNvSpPr txBox="1"/>
          <p:nvPr/>
        </p:nvSpPr>
        <p:spPr>
          <a:xfrm>
            <a:off x="83890" y="215334"/>
            <a:ext cx="12004570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</a:defRPr>
            </a:lvl1pPr>
          </a:lstStyle>
          <a:p>
            <a:r>
              <a:rPr lang="ru-RU" sz="4000" dirty="0">
                <a:solidFill>
                  <a:schemeClr val="bg1"/>
                </a:solidFill>
                <a:latin typeface="Raleway SemiBold" pitchFamily="2" charset="-52"/>
                <a:cs typeface="Arial" panose="020B0604020202020204" pitchFamily="34" charset="0"/>
              </a:rPr>
              <a:t>Обратная связь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6D4989-43D1-85F0-9C1E-932019432F4E}"/>
              </a:ext>
            </a:extLst>
          </p:cNvPr>
          <p:cNvSpPr txBox="1"/>
          <p:nvPr/>
        </p:nvSpPr>
        <p:spPr>
          <a:xfrm>
            <a:off x="4420964" y="1653387"/>
            <a:ext cx="2919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Raleway SemiBold" pitchFamily="2" charset="-52"/>
                <a:cs typeface="Segoe UI" panose="020B0502040204020203" pitchFamily="34" charset="0"/>
              </a:rPr>
              <a:t>Горячая линия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D53A23-E697-2117-D291-26564E1EE6A8}"/>
              </a:ext>
            </a:extLst>
          </p:cNvPr>
          <p:cNvSpPr txBox="1"/>
          <p:nvPr/>
        </p:nvSpPr>
        <p:spPr>
          <a:xfrm>
            <a:off x="8168006" y="1332584"/>
            <a:ext cx="3920454" cy="1200329"/>
          </a:xfrm>
          <a:prstGeom prst="rect">
            <a:avLst/>
          </a:prstGeom>
          <a:solidFill>
            <a:srgbClr val="203864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0" i="0" dirty="0">
                <a:solidFill>
                  <a:schemeClr val="bg1"/>
                </a:solidFill>
                <a:effectLst/>
                <a:latin typeface="Raleway Light" pitchFamily="2" charset="-52"/>
              </a:rPr>
              <a:t>+7 (495) 114-55-02 (добавочный 9)</a:t>
            </a:r>
            <a:endParaRPr lang="ru-RU" sz="3600" dirty="0">
              <a:solidFill>
                <a:schemeClr val="bg1"/>
              </a:solidFill>
              <a:latin typeface="Raleway Light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C2CF3A-94E0-36B8-F89B-2641C383E61B}"/>
              </a:ext>
            </a:extLst>
          </p:cNvPr>
          <p:cNvSpPr txBox="1"/>
          <p:nvPr/>
        </p:nvSpPr>
        <p:spPr>
          <a:xfrm>
            <a:off x="4434935" y="3066580"/>
            <a:ext cx="3590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Raleway SemiBold" pitchFamily="2" charset="-52"/>
                <a:cs typeface="Segoe UI" panose="020B0502040204020203" pitchFamily="34" charset="0"/>
              </a:rPr>
              <a:t>Электронная почта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B6B560-2654-596D-4969-BC8ACFB9E9A5}"/>
              </a:ext>
            </a:extLst>
          </p:cNvPr>
          <p:cNvSpPr txBox="1"/>
          <p:nvPr/>
        </p:nvSpPr>
        <p:spPr>
          <a:xfrm>
            <a:off x="8173358" y="3022775"/>
            <a:ext cx="3920454" cy="646331"/>
          </a:xfrm>
          <a:prstGeom prst="rect">
            <a:avLst/>
          </a:prstGeom>
          <a:solidFill>
            <a:srgbClr val="203864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b="0" i="0" dirty="0">
                <a:solidFill>
                  <a:schemeClr val="bg1"/>
                </a:solidFill>
                <a:effectLst/>
                <a:latin typeface="GolosText"/>
              </a:rPr>
              <a:t>info@gosspo.ru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CBD16B-0BC8-E3C9-E9F9-58EC49BFE484}"/>
              </a:ext>
            </a:extLst>
          </p:cNvPr>
          <p:cNvSpPr txBox="1"/>
          <p:nvPr/>
        </p:nvSpPr>
        <p:spPr>
          <a:xfrm>
            <a:off x="4434935" y="4330349"/>
            <a:ext cx="3590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Raleway SemiBold" pitchFamily="2" charset="-52"/>
                <a:cs typeface="Segoe UI" panose="020B0502040204020203" pitchFamily="34" charset="0"/>
              </a:rPr>
              <a:t>Группа ВК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05D4CD18-75F7-4E27-B121-CB2D2CD42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373" y="3784808"/>
            <a:ext cx="1772844" cy="1772844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5ECE696-045D-4BD2-EBEE-22D075B751C6}"/>
              </a:ext>
            </a:extLst>
          </p:cNvPr>
          <p:cNvSpPr/>
          <p:nvPr/>
        </p:nvSpPr>
        <p:spPr>
          <a:xfrm>
            <a:off x="11513127" y="6373128"/>
            <a:ext cx="478237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17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FD550432-1710-F392-DA19-A48000176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281" y="1525455"/>
            <a:ext cx="1383654" cy="77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72D89C14-E015-9136-CC53-3B9EEBC38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281" y="2955737"/>
            <a:ext cx="1383654" cy="77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1A25F7FF-E146-7F9E-A552-2321C0451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737" y="4282844"/>
            <a:ext cx="1383654" cy="77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2F5FA89B-7979-3A82-0190-4525E021AC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7" t="54009" r="30309"/>
          <a:stretch/>
        </p:blipFill>
        <p:spPr bwMode="auto">
          <a:xfrm rot="778796">
            <a:off x="-47733" y="1168842"/>
            <a:ext cx="2159774" cy="165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E7580A04-9EE5-9B86-7C11-37543303C1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16" t="55768"/>
          <a:stretch/>
        </p:blipFill>
        <p:spPr bwMode="auto">
          <a:xfrm rot="20706834">
            <a:off x="1180077" y="2722506"/>
            <a:ext cx="1671316" cy="13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868AB21E-E10F-CF0A-95FE-C262E92C1D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79" b="17354"/>
          <a:stretch/>
        </p:blipFill>
        <p:spPr bwMode="auto">
          <a:xfrm rot="1130663">
            <a:off x="433351" y="4249197"/>
            <a:ext cx="2000788" cy="202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802EC24-7E37-4FAD-29AF-14E1BF32837F}"/>
              </a:ext>
            </a:extLst>
          </p:cNvPr>
          <p:cNvSpPr/>
          <p:nvPr/>
        </p:nvSpPr>
        <p:spPr>
          <a:xfrm>
            <a:off x="1518596" y="5867565"/>
            <a:ext cx="1383654" cy="829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5CF2B771-52F6-A89A-D9CA-28CB1C7E73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/>
          <a:stretch/>
        </p:blipFill>
        <p:spPr bwMode="auto">
          <a:xfrm>
            <a:off x="4434935" y="1296457"/>
            <a:ext cx="2633533" cy="191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>
            <a:extLst>
              <a:ext uri="{FF2B5EF4-FFF2-40B4-BE49-F238E27FC236}">
                <a16:creationId xmlns:a16="http://schemas.microsoft.com/office/drawing/2014/main" id="{FFCDB3AE-6537-EC1A-F00A-00797DE842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/>
          <a:stretch/>
        </p:blipFill>
        <p:spPr bwMode="auto">
          <a:xfrm>
            <a:off x="4434935" y="2644529"/>
            <a:ext cx="2633533" cy="191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DB27B27A-3C37-82BA-FA22-D8E831F4C4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 r="65113"/>
          <a:stretch/>
        </p:blipFill>
        <p:spPr bwMode="auto">
          <a:xfrm>
            <a:off x="7068469" y="2644529"/>
            <a:ext cx="892684" cy="191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56AA2D38-D2F6-7498-0B2D-983AF244E1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 r="20894"/>
          <a:stretch/>
        </p:blipFill>
        <p:spPr bwMode="auto">
          <a:xfrm>
            <a:off x="4434934" y="3952755"/>
            <a:ext cx="2074923" cy="191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AE67A89D-E580-4C11-BCEF-591E1DD88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841" y="5035522"/>
            <a:ext cx="1883999" cy="188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61732FD-5DC4-4B71-8795-1EFF54C1C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713" y="5846186"/>
            <a:ext cx="1383654" cy="77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85D05789-1447-4FCE-80F9-EB76D9136B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 r="20894"/>
          <a:stretch/>
        </p:blipFill>
        <p:spPr bwMode="auto">
          <a:xfrm>
            <a:off x="4493367" y="5617153"/>
            <a:ext cx="2074923" cy="191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5">
            <a:extLst>
              <a:ext uri="{FF2B5EF4-FFF2-40B4-BE49-F238E27FC236}">
                <a16:creationId xmlns:a16="http://schemas.microsoft.com/office/drawing/2014/main" id="{A477AFB5-BDC9-43F7-9B50-1530356C1850}"/>
              </a:ext>
            </a:extLst>
          </p:cNvPr>
          <p:cNvSpPr txBox="1"/>
          <p:nvPr/>
        </p:nvSpPr>
        <p:spPr>
          <a:xfrm>
            <a:off x="4335584" y="5977522"/>
            <a:ext cx="3274340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err="1">
                <a:latin typeface="Raleway SemiBold" pitchFamily="2" charset="-52"/>
              </a:rPr>
              <a:t>Телеграм</a:t>
            </a:r>
            <a:r>
              <a:rPr lang="ru-RU" sz="2800" b="1" dirty="0">
                <a:latin typeface="Raleway SemiBold" pitchFamily="2" charset="-52"/>
              </a:rPr>
              <a:t>-канал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E8ED343-94C8-D444-DE2F-F840857BED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 r="65113"/>
          <a:stretch/>
        </p:blipFill>
        <p:spPr bwMode="auto">
          <a:xfrm>
            <a:off x="6540973" y="5617748"/>
            <a:ext cx="892684" cy="191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427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5CBBA-28FE-1656-7BA3-D88FF0265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4478" y="1344217"/>
            <a:ext cx="5636811" cy="1240969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latin typeface="Raleway SemiBold" pitchFamily="2" charset="-52"/>
              </a:rPr>
              <a:t>Внедрение методик преподавания общеобразовательных дисциплин </a:t>
            </a:r>
            <a:br>
              <a:rPr lang="ru-RU" sz="1600" dirty="0">
                <a:latin typeface="Raleway SemiBold" pitchFamily="2" charset="-52"/>
              </a:rPr>
            </a:br>
            <a:r>
              <a:rPr lang="ru-RU" sz="1600" dirty="0">
                <a:latin typeface="Raleway SemiBold" pitchFamily="2" charset="-52"/>
              </a:rPr>
              <a:t>с учетом профессиональной направленности программ среднего профессионального образования, реализуемых на базе основного общего образования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5A5EC-81D9-64F8-76B7-2F8B37D5F0CA}"/>
              </a:ext>
            </a:extLst>
          </p:cNvPr>
          <p:cNvSpPr txBox="1"/>
          <p:nvPr/>
        </p:nvSpPr>
        <p:spPr>
          <a:xfrm>
            <a:off x="2723622" y="2311385"/>
            <a:ext cx="6744052" cy="907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" sz="4000" b="1" dirty="0">
                <a:solidFill>
                  <a:srgbClr val="213263"/>
                </a:solidFill>
                <a:highlight>
                  <a:srgbClr val="FFFFFF"/>
                </a:highlight>
                <a:latin typeface="Raleway SemiBold" pitchFamily="2" charset="-52"/>
                <a:cs typeface="Arial" panose="020B0604020202020204" pitchFamily="34" charset="0"/>
              </a:rPr>
              <a:t>Основные направления</a:t>
            </a:r>
            <a:r>
              <a:rPr lang="en" sz="4000" dirty="0">
                <a:solidFill>
                  <a:srgbClr val="213263"/>
                </a:solidFill>
                <a:highlight>
                  <a:srgbClr val="FFFFFF"/>
                </a:highlight>
                <a:latin typeface="Raleway SemiBold" pitchFamily="2" charset="-52"/>
                <a:cs typeface="Arial" panose="020B0604020202020204" pitchFamily="34" charset="0"/>
              </a:rPr>
              <a:t>: </a:t>
            </a:r>
            <a:endParaRPr lang="ru-RU" sz="4000" dirty="0">
              <a:solidFill>
                <a:srgbClr val="213263"/>
              </a:solidFill>
              <a:highlight>
                <a:srgbClr val="FFFFFF"/>
              </a:highlight>
              <a:latin typeface="Raleway SemiBold" pitchFamily="2" charset="-52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4FE770-9434-77C0-F523-BAA04E63E518}"/>
              </a:ext>
            </a:extLst>
          </p:cNvPr>
          <p:cNvSpPr txBox="1"/>
          <p:nvPr/>
        </p:nvSpPr>
        <p:spPr>
          <a:xfrm>
            <a:off x="649308" y="3470013"/>
            <a:ext cx="5542009" cy="1290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213A75"/>
                </a:solidFill>
                <a:latin typeface="Raleway ExtraBold" pitchFamily="2" charset="-52"/>
                <a:cs typeface="Arial" panose="020B0604020202020204" pitchFamily="34" charset="0"/>
              </a:rPr>
              <a:t>Интенсификация</a:t>
            </a:r>
            <a:r>
              <a:rPr lang="ru-RU" sz="1800" dirty="0">
                <a:solidFill>
                  <a:schemeClr val="dk1"/>
                </a:solidFill>
                <a:latin typeface="Raleway Light" pitchFamily="2" charset="-52"/>
                <a:cs typeface="Arial" panose="020B0604020202020204" pitchFamily="34" charset="0"/>
              </a:rPr>
              <a:t> учебного процесса через отбор наиболее эффективных педагогических методов, форм, технологий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CE71FC-BCB9-E175-2B35-C5238995D220}"/>
              </a:ext>
            </a:extLst>
          </p:cNvPr>
          <p:cNvSpPr txBox="1"/>
          <p:nvPr/>
        </p:nvSpPr>
        <p:spPr>
          <a:xfrm>
            <a:off x="6320523" y="3423457"/>
            <a:ext cx="5852160" cy="1705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213A75"/>
                </a:solidFill>
                <a:latin typeface="Raleway ExtraBold" pitchFamily="2" charset="-52"/>
                <a:cs typeface="Arial" panose="020B0604020202020204" pitchFamily="34" charset="0"/>
              </a:rPr>
              <a:t>Интеграция</a:t>
            </a:r>
            <a:r>
              <a:rPr lang="ru-RU" sz="1800" dirty="0">
                <a:solidFill>
                  <a:schemeClr val="dk1"/>
                </a:solidFill>
                <a:latin typeface="Raleway Light" pitchFamily="2" charset="-52"/>
                <a:cs typeface="Arial" panose="020B0604020202020204" pitchFamily="34" charset="0"/>
              </a:rPr>
              <a:t> содержания блока общеобразовательных дисциплин с содержанием профессиональных модулей и циклов образовательной программы СПО</a:t>
            </a:r>
            <a:endParaRPr lang="ru-RU" sz="1800" dirty="0">
              <a:solidFill>
                <a:schemeClr val="dk1"/>
              </a:solidFill>
              <a:highlight>
                <a:srgbClr val="FFFFFF"/>
              </a:highlight>
              <a:latin typeface="Raleway Light" pitchFamily="2" charset="-52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517917-013C-FF17-7D36-0BBBCDC02109}"/>
              </a:ext>
            </a:extLst>
          </p:cNvPr>
          <p:cNvSpPr txBox="1"/>
          <p:nvPr/>
        </p:nvSpPr>
        <p:spPr>
          <a:xfrm>
            <a:off x="649308" y="5515926"/>
            <a:ext cx="5066641" cy="874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213A75"/>
                </a:solidFill>
                <a:latin typeface="Raleway ExtraBold" pitchFamily="2" charset="-52"/>
                <a:cs typeface="Arial" panose="020B0604020202020204" pitchFamily="34" charset="0"/>
              </a:rPr>
              <a:t>Профессионализация</a:t>
            </a:r>
            <a:r>
              <a:rPr lang="ru-RU" sz="1800" dirty="0">
                <a:solidFill>
                  <a:schemeClr val="dk1"/>
                </a:solidFill>
                <a:latin typeface="Raleway Light" pitchFamily="2" charset="-52"/>
                <a:cs typeface="Arial" panose="020B0604020202020204" pitchFamily="34" charset="0"/>
              </a:rPr>
              <a:t> части содержания по ряду общеобразовательных дисциплин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158DFD-E1B6-863A-655A-288E45043C5D}"/>
              </a:ext>
            </a:extLst>
          </p:cNvPr>
          <p:cNvSpPr txBox="1"/>
          <p:nvPr/>
        </p:nvSpPr>
        <p:spPr>
          <a:xfrm>
            <a:off x="6235783" y="5416069"/>
            <a:ext cx="5573190" cy="1290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213A75"/>
                </a:solidFill>
                <a:highlight>
                  <a:srgbClr val="FFFFFF"/>
                </a:highlight>
                <a:latin typeface="Raleway ExtraBold" pitchFamily="2" charset="-52"/>
                <a:cs typeface="Arial" panose="020B0604020202020204" pitchFamily="34" charset="0"/>
              </a:rPr>
              <a:t>Цифровизация</a:t>
            </a:r>
            <a:r>
              <a:rPr lang="ru-RU" sz="1800" dirty="0">
                <a:solidFill>
                  <a:schemeClr val="dk1"/>
                </a:solidFill>
                <a:highlight>
                  <a:srgbClr val="FFFFFF"/>
                </a:highlight>
                <a:latin typeface="Raleway Light" pitchFamily="2" charset="-52"/>
                <a:cs typeface="Arial" panose="020B0604020202020204" pitchFamily="34" charset="0"/>
              </a:rPr>
              <a:t> - применение</a:t>
            </a:r>
            <a:r>
              <a:rPr lang="ru-RU" sz="1800" b="1" dirty="0">
                <a:solidFill>
                  <a:schemeClr val="dk1"/>
                </a:solidFill>
                <a:highlight>
                  <a:srgbClr val="FFFFFF"/>
                </a:highlight>
                <a:latin typeface="Raleway Light" pitchFamily="2" charset="-52"/>
                <a:cs typeface="Arial" panose="020B0604020202020204" pitchFamily="34" charset="0"/>
              </a:rPr>
              <a:t> </a:t>
            </a:r>
            <a:r>
              <a:rPr lang="ru-RU" sz="1800" dirty="0">
                <a:solidFill>
                  <a:schemeClr val="dk1"/>
                </a:solidFill>
                <a:highlight>
                  <a:srgbClr val="FFFFFF"/>
                </a:highlight>
                <a:latin typeface="Raleway Light" pitchFamily="2" charset="-52"/>
                <a:cs typeface="Arial" panose="020B0604020202020204" pitchFamily="34" charset="0"/>
              </a:rPr>
              <a:t>дистанционных образовательных технологий и электронного обучения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C5B2032-2958-FA72-71A8-2CA2684FB916}"/>
              </a:ext>
            </a:extLst>
          </p:cNvPr>
          <p:cNvSpPr/>
          <p:nvPr/>
        </p:nvSpPr>
        <p:spPr>
          <a:xfrm>
            <a:off x="11752977" y="6373128"/>
            <a:ext cx="238387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2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D2ACA48-5339-65B2-0264-46DFBB7AD7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/>
          <a:stretch/>
        </p:blipFill>
        <p:spPr bwMode="auto">
          <a:xfrm>
            <a:off x="1712251" y="4332680"/>
            <a:ext cx="2633533" cy="191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80A35A6E-B342-76F1-0D94-FFED8EC46F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/>
          <a:stretch/>
        </p:blipFill>
        <p:spPr bwMode="auto">
          <a:xfrm>
            <a:off x="7705611" y="4320847"/>
            <a:ext cx="2633533" cy="191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13D403BB-CC64-162B-F7BE-1E607072F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5" y="3437528"/>
            <a:ext cx="968317" cy="5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>
            <a:extLst>
              <a:ext uri="{FF2B5EF4-FFF2-40B4-BE49-F238E27FC236}">
                <a16:creationId xmlns:a16="http://schemas.microsoft.com/office/drawing/2014/main" id="{30DFC036-A130-A770-67B4-7C52A7AFA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383" y="3423457"/>
            <a:ext cx="968317" cy="5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04A30EE3-B1A8-3049-DB71-9BCAF5C50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383" y="5515926"/>
            <a:ext cx="968317" cy="5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>
            <a:extLst>
              <a:ext uri="{FF2B5EF4-FFF2-40B4-BE49-F238E27FC236}">
                <a16:creationId xmlns:a16="http://schemas.microsoft.com/office/drawing/2014/main" id="{403E828C-F763-0D93-6E3E-3BADE1448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726" y="5441507"/>
            <a:ext cx="968317" cy="5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E47326B-D182-102F-A804-D87824B465BD}"/>
              </a:ext>
            </a:extLst>
          </p:cNvPr>
          <p:cNvSpPr txBox="1"/>
          <p:nvPr/>
        </p:nvSpPr>
        <p:spPr>
          <a:xfrm>
            <a:off x="2034012" y="335047"/>
            <a:ext cx="8123272" cy="95410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</a:defRPr>
            </a:lvl1pPr>
          </a:lstStyle>
          <a:p>
            <a:pPr algn="ctr"/>
            <a:r>
              <a:rPr lang="ru-RU" sz="2800" dirty="0">
                <a:solidFill>
                  <a:schemeClr val="bg1"/>
                </a:solidFill>
                <a:latin typeface="Raleway SemiBold" pitchFamily="2" charset="-52"/>
                <a:cs typeface="Arial" panose="020B0604020202020204" pitchFamily="34" charset="0"/>
              </a:rPr>
              <a:t>Федеральный проект </a:t>
            </a:r>
            <a:endParaRPr lang="en-US" sz="2800" dirty="0">
              <a:solidFill>
                <a:schemeClr val="bg1"/>
              </a:solidFill>
              <a:latin typeface="Raleway SemiBold" pitchFamily="2" charset="-52"/>
              <a:cs typeface="Arial" panose="020B0604020202020204" pitchFamily="34" charset="0"/>
            </a:endParaRP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Raleway SemiBold" pitchFamily="2" charset="-52"/>
                <a:cs typeface="Arial" panose="020B0604020202020204" pitchFamily="34" charset="0"/>
              </a:rPr>
              <a:t>«Современная школа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pic>
        <p:nvPicPr>
          <p:cNvPr id="4104" name="Picture 8">
            <a:extLst>
              <a:ext uri="{FF2B5EF4-FFF2-40B4-BE49-F238E27FC236}">
                <a16:creationId xmlns:a16="http://schemas.microsoft.com/office/drawing/2014/main" id="{26DC3BEA-D11A-092D-2DB1-F12952787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008" y="79472"/>
            <a:ext cx="634365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959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C5B2032-2958-FA72-71A8-2CA2684FB916}"/>
              </a:ext>
            </a:extLst>
          </p:cNvPr>
          <p:cNvSpPr/>
          <p:nvPr/>
        </p:nvSpPr>
        <p:spPr>
          <a:xfrm>
            <a:off x="11752977" y="6373128"/>
            <a:ext cx="238387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47326B-D182-102F-A804-D87824B465BD}"/>
              </a:ext>
            </a:extLst>
          </p:cNvPr>
          <p:cNvSpPr txBox="1"/>
          <p:nvPr/>
        </p:nvSpPr>
        <p:spPr>
          <a:xfrm>
            <a:off x="122106" y="346767"/>
            <a:ext cx="11630871" cy="95410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</a:defRPr>
            </a:lvl1pPr>
          </a:lstStyle>
          <a:p>
            <a:pPr algn="ctr"/>
            <a:r>
              <a:rPr lang="ru-RU" sz="2800" dirty="0">
                <a:solidFill>
                  <a:schemeClr val="bg1"/>
                </a:solidFill>
                <a:latin typeface="Raleway SemiBold" pitchFamily="2" charset="-52"/>
                <a:cs typeface="Arial" panose="020B0604020202020204" pitchFamily="34" charset="0"/>
              </a:rPr>
              <a:t>Федеральный проект </a:t>
            </a:r>
            <a:endParaRPr lang="en-US" sz="2800" dirty="0">
              <a:solidFill>
                <a:schemeClr val="bg1"/>
              </a:solidFill>
              <a:latin typeface="Raleway SemiBold" pitchFamily="2" charset="-52"/>
              <a:cs typeface="Arial" panose="020B0604020202020204" pitchFamily="34" charset="0"/>
            </a:endParaRP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Raleway SemiBold" pitchFamily="2" charset="-52"/>
                <a:cs typeface="Arial" panose="020B0604020202020204" pitchFamily="34" charset="0"/>
              </a:rPr>
              <a:t>«Современная школа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FA6C28A-99D1-404E-8512-6F6BF57639FA}"/>
              </a:ext>
            </a:extLst>
          </p:cNvPr>
          <p:cNvSpPr/>
          <p:nvPr/>
        </p:nvSpPr>
        <p:spPr>
          <a:xfrm>
            <a:off x="239141" y="1838967"/>
            <a:ext cx="1490876" cy="1527895"/>
          </a:xfrm>
          <a:prstGeom prst="ellipse">
            <a:avLst/>
          </a:prstGeom>
          <a:solidFill>
            <a:srgbClr val="213A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Raleway SemiBold" pitchFamily="2" charset="-52"/>
              </a:rPr>
              <a:t>Цель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2AF4B5C-D0EA-4688-8A5C-E1926DC0BB4D}"/>
              </a:ext>
            </a:extLst>
          </p:cNvPr>
          <p:cNvSpPr txBox="1"/>
          <p:nvPr/>
        </p:nvSpPr>
        <p:spPr>
          <a:xfrm>
            <a:off x="2034012" y="1941196"/>
            <a:ext cx="97677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u="none" strike="noStrike" dirty="0">
                <a:solidFill>
                  <a:srgbClr val="213A75"/>
                </a:solidFill>
                <a:effectLst/>
                <a:latin typeface="Raleway SemiBold" pitchFamily="2" charset="-52"/>
              </a:rPr>
              <a:t>Повышение качества преподавания общеобразовательных учебных предметов с учетом стратегических направлений (вызовов) развития системы среднего профессионального образования и совершенствование учебного процесса организаций, реализующих указанные программы</a:t>
            </a:r>
            <a:endParaRPr lang="ru-RU" sz="2000" dirty="0">
              <a:solidFill>
                <a:srgbClr val="213A75"/>
              </a:solidFill>
              <a:latin typeface="Raleway SemiBold" pitchFamily="2" charset="-52"/>
            </a:endParaRP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D4E3E9F7-EE5C-4B24-B03F-573CD07ED353}"/>
              </a:ext>
            </a:extLst>
          </p:cNvPr>
          <p:cNvSpPr/>
          <p:nvPr/>
        </p:nvSpPr>
        <p:spPr>
          <a:xfrm>
            <a:off x="239141" y="4399862"/>
            <a:ext cx="1490876" cy="1459751"/>
          </a:xfrm>
          <a:prstGeom prst="ellipse">
            <a:avLst/>
          </a:prstGeom>
          <a:solidFill>
            <a:srgbClr val="213A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Raleway SemiBold" pitchFamily="2" charset="-52"/>
              </a:rPr>
              <a:t>Задачи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A6CF4DA-066A-4DE9-979F-EA2363FE9F89}"/>
              </a:ext>
            </a:extLst>
          </p:cNvPr>
          <p:cNvSpPr txBox="1"/>
          <p:nvPr/>
        </p:nvSpPr>
        <p:spPr>
          <a:xfrm>
            <a:off x="2034012" y="4326497"/>
            <a:ext cx="958849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13A75"/>
                </a:solidFill>
                <a:latin typeface="Raleway SemiBold" pitchFamily="2" charset="-52"/>
              </a:rPr>
              <a:t>Разработка и внедрение методик преподавания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13A75"/>
                </a:solidFill>
                <a:latin typeface="Raleway SemiBold" pitchFamily="2" charset="-52"/>
              </a:rPr>
              <a:t>Обновление содержания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13A75"/>
                </a:solidFill>
                <a:latin typeface="Raleway SemiBold" pitchFamily="2" charset="-52"/>
              </a:rPr>
              <a:t>Введение практики интеграции содержания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13A75"/>
                </a:solidFill>
                <a:latin typeface="Raleway SemiBold" pitchFamily="2" charset="-52"/>
              </a:rPr>
              <a:t>Внедрение эффективных образовательных технологий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13A75"/>
                </a:solidFill>
                <a:latin typeface="Raleway SemiBold" pitchFamily="2" charset="-52"/>
              </a:rPr>
              <a:t>Повышение квалификации педагогов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203864"/>
              </a:solidFill>
              <a:effectLst/>
              <a:latin typeface="Raleway SemiBold" pitchFamily="2" charset="-52"/>
            </a:endParaRPr>
          </a:p>
        </p:txBody>
      </p:sp>
      <p:pic>
        <p:nvPicPr>
          <p:cNvPr id="44" name="Picture 4">
            <a:extLst>
              <a:ext uri="{FF2B5EF4-FFF2-40B4-BE49-F238E27FC236}">
                <a16:creationId xmlns:a16="http://schemas.microsoft.com/office/drawing/2014/main" id="{6FD4EADB-3955-4F5B-808F-B90F17062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928" y="3264635"/>
            <a:ext cx="6381816" cy="359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47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id="{0B7C593C-E889-4A43-A85A-803C7EF4A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392096"/>
              </p:ext>
            </p:extLst>
          </p:nvPr>
        </p:nvGraphicFramePr>
        <p:xfrm>
          <a:off x="8572191" y="1241128"/>
          <a:ext cx="3535668" cy="49988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35668">
                  <a:extLst>
                    <a:ext uri="{9D8B030D-6E8A-4147-A177-3AD203B41FA5}">
                      <a16:colId xmlns:a16="http://schemas.microsoft.com/office/drawing/2014/main" val="3902681837"/>
                    </a:ext>
                  </a:extLst>
                </a:gridCol>
              </a:tblGrid>
              <a:tr h="49988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Raleway Black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РАЗРАБОТАНЫ ПРИМЕРНЫЕ РАБОЧИЕ ПРОГРАММЫ,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Raleway Black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ПРИМЕРНЫЕ ФОНДЫ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Raleway Black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ОЦЕНОЧНЫХ СРЕДСТВ ДЛЯ ПРОМЕЖУТОЧНОЙ АТТЕСТАЦИИ</a:t>
                      </a:r>
                      <a:endParaRPr lang="ru-RU" sz="1400" dirty="0">
                        <a:effectLst/>
                        <a:latin typeface="Raleway Black" pitchFamily="2" charset="-5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effectLst/>
                        <a:latin typeface="Raleway SemiBold" pitchFamily="2" charset="-5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effectLst/>
                          <a:latin typeface="Raleway Black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 общеобразовательных дисциплин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 Русский язык </a:t>
                      </a:r>
                    </a:p>
                    <a:p>
                      <a:pPr marL="171450" marR="0" lvl="0" indent="-1714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Литература </a:t>
                      </a:r>
                    </a:p>
                    <a:p>
                      <a:pPr marL="171450" marR="0" lvl="0" indent="-1714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Иностранный язык</a:t>
                      </a:r>
                    </a:p>
                    <a:p>
                      <a:pPr marL="171450" marR="0" lvl="0" indent="-1714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История</a:t>
                      </a:r>
                    </a:p>
                    <a:p>
                      <a:pPr marL="171450" marR="0" lvl="0" indent="-1714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Математика</a:t>
                      </a:r>
                    </a:p>
                    <a:p>
                      <a:pPr marL="171450" marR="0" lvl="0" indent="-1714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Физическая культура</a:t>
                      </a:r>
                    </a:p>
                    <a:p>
                      <a:pPr marL="171450" marR="0" lvl="0" indent="-1714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ОБЖ</a:t>
                      </a:r>
                    </a:p>
                    <a:p>
                      <a:pPr marL="171450" marR="0" lvl="0" indent="-1714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Астрономия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effectLst/>
                        <a:latin typeface="Raleway SemiBold" pitchFamily="2" charset="-52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ru-RU" sz="1400" b="1" dirty="0">
                          <a:effectLst/>
                          <a:latin typeface="Raleway Black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 профиля ФГОС СОО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Естественно-научный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Гуманитарный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Технологический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ru-RU" sz="1400" dirty="0">
                          <a:effectLst/>
                          <a:latin typeface="Raleway SemiBold" pitchFamily="2" charset="-5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Социально-экономический</a:t>
                      </a:r>
                      <a:endParaRPr lang="ru-RU" sz="1100" dirty="0">
                        <a:effectLst/>
                        <a:latin typeface="Montserrat" pitchFamily="2" charset="-52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4223856"/>
                  </a:ext>
                </a:extLst>
              </a:tr>
            </a:tbl>
          </a:graphicData>
        </a:graphic>
      </p:graphicFrame>
      <p:sp>
        <p:nvSpPr>
          <p:cNvPr id="52" name="TextBox 51">
            <a:extLst>
              <a:ext uri="{FF2B5EF4-FFF2-40B4-BE49-F238E27FC236}">
                <a16:creationId xmlns:a16="http://schemas.microsoft.com/office/drawing/2014/main" id="{7971BDEE-4424-4D1E-9281-022B9CB948E4}"/>
              </a:ext>
            </a:extLst>
          </p:cNvPr>
          <p:cNvSpPr txBox="1"/>
          <p:nvPr/>
        </p:nvSpPr>
        <p:spPr>
          <a:xfrm>
            <a:off x="4984805" y="1177371"/>
            <a:ext cx="3249211" cy="1559914"/>
          </a:xfrm>
          <a:prstGeom prst="rect">
            <a:avLst/>
          </a:prstGeom>
          <a:solidFill>
            <a:srgbClr val="213A75"/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1400" b="1" dirty="0">
                <a:solidFill>
                  <a:schemeClr val="bg1"/>
                </a:solidFill>
                <a:latin typeface="Raleway Light" pitchFamily="2" charset="-52"/>
                <a:cs typeface="Arial" panose="020B0604020202020204" pitchFamily="34" charset="0"/>
              </a:rPr>
              <a:t>Утверждена Концепция преподавания общеобразовательных дисциплин распоряжением </a:t>
            </a:r>
          </a:p>
          <a:p>
            <a:pPr algn="ctr">
              <a:lnSpc>
                <a:spcPct val="115000"/>
              </a:lnSpc>
            </a:pPr>
            <a:r>
              <a:rPr lang="ru-RU" sz="1400" b="1" dirty="0" err="1">
                <a:solidFill>
                  <a:schemeClr val="bg1"/>
                </a:solidFill>
                <a:latin typeface="Raleway Light" pitchFamily="2" charset="-52"/>
                <a:cs typeface="Arial" panose="020B0604020202020204" pitchFamily="34" charset="0"/>
              </a:rPr>
              <a:t>Минпросвещения</a:t>
            </a:r>
            <a:r>
              <a:rPr lang="ru-RU" sz="1400" b="1" dirty="0">
                <a:solidFill>
                  <a:schemeClr val="bg1"/>
                </a:solidFill>
                <a:latin typeface="Raleway Light" pitchFamily="2" charset="-52"/>
                <a:cs typeface="Arial" panose="020B0604020202020204" pitchFamily="34" charset="0"/>
              </a:rPr>
              <a:t> России </a:t>
            </a:r>
          </a:p>
          <a:p>
            <a:pPr algn="ctr">
              <a:lnSpc>
                <a:spcPct val="115000"/>
              </a:lnSpc>
            </a:pPr>
            <a:r>
              <a:rPr lang="ru-RU" sz="1400" b="1" dirty="0">
                <a:solidFill>
                  <a:schemeClr val="bg1"/>
                </a:solidFill>
                <a:latin typeface="Raleway Light" pitchFamily="2" charset="-52"/>
                <a:cs typeface="Arial" panose="020B0604020202020204" pitchFamily="34" charset="0"/>
              </a:rPr>
              <a:t>от 30 апреля 2021 г. № Р-98</a:t>
            </a:r>
          </a:p>
        </p:txBody>
      </p:sp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id="{7B586FA0-025E-4C7D-AC8C-3C05306B15D7}"/>
              </a:ext>
            </a:extLst>
          </p:cNvPr>
          <p:cNvSpPr/>
          <p:nvPr/>
        </p:nvSpPr>
        <p:spPr>
          <a:xfrm>
            <a:off x="1116662" y="1038187"/>
            <a:ext cx="3768607" cy="1755813"/>
          </a:xfrm>
          <a:prstGeom prst="rightArrow">
            <a:avLst>
              <a:gd name="adj1" fmla="val 87542"/>
              <a:gd name="adj2" fmla="val 28940"/>
            </a:avLst>
          </a:prstGeom>
          <a:noFill/>
          <a:ln w="57150">
            <a:solidFill>
              <a:srgbClr val="4773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Raleway Light" pitchFamily="2" charset="-52"/>
                <a:cs typeface="Arial" panose="020B0604020202020204" pitchFamily="34" charset="0"/>
              </a:rPr>
              <a:t>Разработана концепция преподавания общеобразовательных дисциплин </a:t>
            </a:r>
          </a:p>
          <a:p>
            <a:r>
              <a:rPr lang="ru-RU" sz="1600" dirty="0">
                <a:solidFill>
                  <a:schemeClr val="tx1"/>
                </a:solidFill>
                <a:latin typeface="Raleway Light" pitchFamily="2" charset="-52"/>
                <a:cs typeface="Arial" panose="020B0604020202020204" pitchFamily="34" charset="0"/>
              </a:rPr>
              <a:t>с учетом профессиональной направленности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E2E873-C052-4C85-B88D-48DB48A4C46F}"/>
              </a:ext>
            </a:extLst>
          </p:cNvPr>
          <p:cNvSpPr txBox="1"/>
          <p:nvPr/>
        </p:nvSpPr>
        <p:spPr>
          <a:xfrm>
            <a:off x="4984808" y="2960589"/>
            <a:ext cx="3233313" cy="1559914"/>
          </a:xfrm>
          <a:prstGeom prst="rect">
            <a:avLst/>
          </a:prstGeom>
          <a:solidFill>
            <a:srgbClr val="213A75"/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1400" b="1" dirty="0">
                <a:solidFill>
                  <a:schemeClr val="bg1"/>
                </a:solidFill>
                <a:latin typeface="Raleway Light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Утверждены методические рекомендации реализации среднего общего образования  в СПО распоряжением </a:t>
            </a:r>
          </a:p>
          <a:p>
            <a:pPr algn="ctr">
              <a:lnSpc>
                <a:spcPct val="115000"/>
              </a:lnSpc>
            </a:pPr>
            <a:r>
              <a:rPr lang="ru-RU" sz="1400" b="1" dirty="0" err="1">
                <a:solidFill>
                  <a:schemeClr val="bg1"/>
                </a:solidFill>
                <a:latin typeface="Raleway Light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Минпросвещения</a:t>
            </a:r>
            <a:r>
              <a:rPr lang="ru-RU" sz="1400" b="1" dirty="0">
                <a:solidFill>
                  <a:schemeClr val="bg1"/>
                </a:solidFill>
                <a:latin typeface="Raleway Light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России </a:t>
            </a:r>
          </a:p>
          <a:p>
            <a:pPr algn="ctr">
              <a:lnSpc>
                <a:spcPct val="115000"/>
              </a:lnSpc>
            </a:pPr>
            <a:r>
              <a:rPr lang="ru-RU" sz="1400" b="1" dirty="0">
                <a:solidFill>
                  <a:schemeClr val="bg1"/>
                </a:solidFill>
                <a:latin typeface="Raleway Light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от 25 августа 2021 г. № Р-198</a:t>
            </a:r>
            <a:endParaRPr lang="ru-RU" sz="1400" b="1" dirty="0">
              <a:solidFill>
                <a:schemeClr val="bg1"/>
              </a:solidFill>
              <a:latin typeface="Raleway Light" pitchFamily="2" charset="-52"/>
              <a:cs typeface="Arial" panose="020B0604020202020204" pitchFamily="34" charset="0"/>
            </a:endParaRPr>
          </a:p>
        </p:txBody>
      </p:sp>
      <p:sp>
        <p:nvSpPr>
          <p:cNvPr id="18" name="Стрелка: вправо 17">
            <a:extLst>
              <a:ext uri="{FF2B5EF4-FFF2-40B4-BE49-F238E27FC236}">
                <a16:creationId xmlns:a16="http://schemas.microsoft.com/office/drawing/2014/main" id="{128F1A27-93DC-4061-BB71-0CFB395F5269}"/>
              </a:ext>
            </a:extLst>
          </p:cNvPr>
          <p:cNvSpPr/>
          <p:nvPr/>
        </p:nvSpPr>
        <p:spPr>
          <a:xfrm>
            <a:off x="2218072" y="4691579"/>
            <a:ext cx="3696167" cy="1710267"/>
          </a:xfrm>
          <a:prstGeom prst="rightArrow">
            <a:avLst>
              <a:gd name="adj1" fmla="val 87542"/>
              <a:gd name="adj2" fmla="val 28940"/>
            </a:avLst>
          </a:prstGeom>
          <a:noFill/>
          <a:ln w="57150">
            <a:solidFill>
              <a:srgbClr val="4773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Raleway Light" pitchFamily="2" charset="-52"/>
                <a:cs typeface="Arial" panose="020B0604020202020204" pitchFamily="34" charset="0"/>
              </a:rPr>
              <a:t>Размещены в Реестре примерных основных образовательных программ во вкладке «Общеобразовательный цикл» на сайте </a:t>
            </a:r>
            <a:r>
              <a:rPr lang="en-US" sz="1600" dirty="0">
                <a:solidFill>
                  <a:schemeClr val="tx1"/>
                </a:solidFill>
                <a:latin typeface="Raleway Light" pitchFamily="2" charset="-52"/>
                <a:cs typeface="Arial" panose="020B0604020202020204" pitchFamily="34" charset="0"/>
              </a:rPr>
              <a:t>reestrspo.firpo.ru</a:t>
            </a:r>
            <a:endParaRPr lang="ru-RU" sz="1600" dirty="0">
              <a:solidFill>
                <a:schemeClr val="tx1"/>
              </a:solidFill>
              <a:latin typeface="Raleway Light" pitchFamily="2" charset="-52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077725-9E49-A38F-58EB-A38ED3F8C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136" y="4674833"/>
            <a:ext cx="2005552" cy="2005552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DAD33DC-ACC9-1F22-6A62-1F8AB1543FAF}"/>
              </a:ext>
            </a:extLst>
          </p:cNvPr>
          <p:cNvSpPr/>
          <p:nvPr/>
        </p:nvSpPr>
        <p:spPr>
          <a:xfrm>
            <a:off x="11752977" y="6373128"/>
            <a:ext cx="238387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5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DD5A74FB-4119-274F-3003-1F624FD447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6" r="35604"/>
          <a:stretch/>
        </p:blipFill>
        <p:spPr bwMode="auto">
          <a:xfrm flipH="1">
            <a:off x="-84158" y="3286125"/>
            <a:ext cx="2634535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Стрелка: вправо 23">
            <a:extLst>
              <a:ext uri="{FF2B5EF4-FFF2-40B4-BE49-F238E27FC236}">
                <a16:creationId xmlns:a16="http://schemas.microsoft.com/office/drawing/2014/main" id="{261F6595-9A08-2350-A8B2-4463485E06DF}"/>
              </a:ext>
            </a:extLst>
          </p:cNvPr>
          <p:cNvSpPr/>
          <p:nvPr/>
        </p:nvSpPr>
        <p:spPr>
          <a:xfrm>
            <a:off x="1851975" y="3094999"/>
            <a:ext cx="3033294" cy="1291093"/>
          </a:xfrm>
          <a:prstGeom prst="rightArrow">
            <a:avLst>
              <a:gd name="adj1" fmla="val 87542"/>
              <a:gd name="adj2" fmla="val 28940"/>
            </a:avLst>
          </a:prstGeom>
          <a:noFill/>
          <a:ln w="57150">
            <a:solidFill>
              <a:srgbClr val="4773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Raleway Light" pitchFamily="2" charset="-52"/>
                <a:cs typeface="Arial" panose="020B0604020202020204" pitchFamily="34" charset="0"/>
              </a:rPr>
              <a:t>Разработаны методики преподавания общеобразовательных дисциплин</a:t>
            </a: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828ACFA3-065B-1E95-C16A-E68428F750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/>
          <a:stretch/>
        </p:blipFill>
        <p:spPr bwMode="auto">
          <a:xfrm rot="5400000">
            <a:off x="7173486" y="1466220"/>
            <a:ext cx="2633533" cy="191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7CF9FF7C-D890-173B-BD7A-739F7C8111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/>
          <a:stretch/>
        </p:blipFill>
        <p:spPr bwMode="auto">
          <a:xfrm rot="5400000">
            <a:off x="7174112" y="4126573"/>
            <a:ext cx="2633533" cy="191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A216E1F-3CE7-157A-C69E-C1D7A4A86680}"/>
              </a:ext>
            </a:extLst>
          </p:cNvPr>
          <p:cNvSpPr txBox="1"/>
          <p:nvPr/>
        </p:nvSpPr>
        <p:spPr>
          <a:xfrm>
            <a:off x="166688" y="203729"/>
            <a:ext cx="11857921" cy="523220"/>
          </a:xfrm>
          <a:prstGeom prst="rect">
            <a:avLst/>
          </a:prstGeom>
          <a:solidFill>
            <a:srgbClr val="213A75"/>
          </a:solidFill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Raleway SemiBold" pitchFamily="2" charset="-52"/>
                <a:cs typeface="Arial" panose="020B0604020202020204" pitchFamily="34" charset="0"/>
              </a:rPr>
              <a:t> Реализация проекта в 2021 году</a:t>
            </a:r>
          </a:p>
        </p:txBody>
      </p:sp>
    </p:spTree>
    <p:extLst>
      <p:ext uri="{BB962C8B-B14F-4D97-AF65-F5344CB8AC3E}">
        <p14:creationId xmlns:p14="http://schemas.microsoft.com/office/powerpoint/2010/main" val="3700298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9E7F95-C5AB-4B95-AA15-EC0DB8F872D2}"/>
              </a:ext>
            </a:extLst>
          </p:cNvPr>
          <p:cNvSpPr txBox="1"/>
          <p:nvPr/>
        </p:nvSpPr>
        <p:spPr>
          <a:xfrm>
            <a:off x="363363" y="274081"/>
            <a:ext cx="1146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</a:defRPr>
            </a:lvl1pPr>
          </a:lstStyle>
          <a:p>
            <a:r>
              <a:rPr lang="ru-RU" sz="2800" dirty="0">
                <a:latin typeface="Raleway Light" pitchFamily="2" charset="-52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857A2F-88FD-4BFF-82D9-4C28DF6C9BB5}"/>
              </a:ext>
            </a:extLst>
          </p:cNvPr>
          <p:cNvSpPr txBox="1"/>
          <p:nvPr/>
        </p:nvSpPr>
        <p:spPr>
          <a:xfrm>
            <a:off x="5076737" y="5049041"/>
            <a:ext cx="6457163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Raleway SemiBold" pitchFamily="2" charset="-52"/>
                <a:cs typeface="Segoe UI" panose="020B0502040204020203" pitchFamily="34" charset="0"/>
              </a:rPr>
              <a:t>Разработка комплекта учебно-методических материалов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2CD4C2-A1FE-4BF8-B062-1558F9A07CB3}"/>
              </a:ext>
            </a:extLst>
          </p:cNvPr>
          <p:cNvSpPr txBox="1"/>
          <p:nvPr/>
        </p:nvSpPr>
        <p:spPr>
          <a:xfrm>
            <a:off x="5041652" y="1030794"/>
            <a:ext cx="6492247" cy="5847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Raleway SemiBold" pitchFamily="2" charset="-52"/>
                <a:ea typeface="Arial" panose="020B0604020202020204" pitchFamily="34" charset="0"/>
                <a:cs typeface="Segoe UI" panose="020B0502040204020203" pitchFamily="34" charset="0"/>
              </a:rPr>
              <a:t>Разработка методик преподавания общеобразовательных дисциплин (по выбору из обязательных предметных областей)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681BF7-AE90-4463-9194-08E5E967280D}"/>
              </a:ext>
            </a:extLst>
          </p:cNvPr>
          <p:cNvSpPr txBox="1"/>
          <p:nvPr/>
        </p:nvSpPr>
        <p:spPr>
          <a:xfrm>
            <a:off x="1728274" y="910183"/>
            <a:ext cx="2273128" cy="2677656"/>
          </a:xfrm>
          <a:prstGeom prst="rect">
            <a:avLst/>
          </a:prstGeom>
          <a:solidFill>
            <a:srgbClr val="213A75"/>
          </a:solidFill>
          <a:ln w="28575">
            <a:noFill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Химия </a:t>
            </a:r>
          </a:p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Биология</a:t>
            </a:r>
          </a:p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Физика</a:t>
            </a:r>
          </a:p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География</a:t>
            </a:r>
          </a:p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Обществознание</a:t>
            </a:r>
          </a:p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Информатика</a:t>
            </a:r>
          </a:p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Родной язык</a:t>
            </a:r>
          </a:p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Родная литература</a:t>
            </a:r>
          </a:p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Естествознание</a:t>
            </a:r>
          </a:p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Экология</a:t>
            </a:r>
          </a:p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Экономика</a:t>
            </a:r>
          </a:p>
          <a:p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Arial" panose="020B0604020202020204" pitchFamily="34" charset="0"/>
                <a:cs typeface="Segoe UI" panose="020B0502040204020203" pitchFamily="34" charset="0"/>
              </a:rPr>
              <a:t>Право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CFC5061-3134-4C65-8A36-1C2E3013E8D4}"/>
              </a:ext>
            </a:extLst>
          </p:cNvPr>
          <p:cNvSpPr txBox="1"/>
          <p:nvPr/>
        </p:nvSpPr>
        <p:spPr>
          <a:xfrm>
            <a:off x="5041653" y="1763921"/>
            <a:ext cx="581064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ru-RU" sz="1600" spc="-11" dirty="0">
                <a:latin typeface="Raleway SemiBold" pitchFamily="2" charset="-52"/>
                <a:ea typeface="Times New Roman" panose="02020603050405020304" pitchFamily="18" charset="0"/>
                <a:cs typeface="Segoe UI" panose="020B0502040204020203" pitchFamily="34" charset="0"/>
              </a:rPr>
              <a:t>Профессиональное обсуждение методик преподавания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84B0AE-192A-4ED1-8896-A3EDF563C73C}"/>
              </a:ext>
            </a:extLst>
          </p:cNvPr>
          <p:cNvSpPr txBox="1"/>
          <p:nvPr/>
        </p:nvSpPr>
        <p:spPr>
          <a:xfrm>
            <a:off x="5041652" y="2278708"/>
            <a:ext cx="368492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ru-RU" sz="1600" spc="-11" dirty="0">
                <a:latin typeface="Raleway SemiBold" pitchFamily="2" charset="-52"/>
                <a:ea typeface="Times New Roman" panose="02020603050405020304" pitchFamily="18" charset="0"/>
                <a:cs typeface="Segoe UI" panose="020B0502040204020203" pitchFamily="34" charset="0"/>
              </a:rPr>
              <a:t>Апробации методик преподавания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C948BFA-1ADD-4DFF-B0F4-F23D9B95107F}"/>
              </a:ext>
            </a:extLst>
          </p:cNvPr>
          <p:cNvSpPr txBox="1"/>
          <p:nvPr/>
        </p:nvSpPr>
        <p:spPr>
          <a:xfrm>
            <a:off x="5041652" y="2813533"/>
            <a:ext cx="6468859" cy="5847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ru-RU" sz="1600" spc="-11" dirty="0">
                <a:latin typeface="Raleway SemiBold" pitchFamily="2" charset="-52"/>
                <a:ea typeface="Times New Roman" panose="02020603050405020304" pitchFamily="18" charset="0"/>
                <a:cs typeface="Segoe UI" panose="020B0502040204020203" pitchFamily="34" charset="0"/>
              </a:rPr>
              <a:t>Разработка примерных рабочих программ и примерных фондов оценочных средств для промежуточной аттестации</a:t>
            </a:r>
            <a:endParaRPr lang="ru-RU" sz="1600" dirty="0">
              <a:latin typeface="Raleway SemiBold" pitchFamily="2" charset="-52"/>
              <a:ea typeface="Arial" panose="020B0604020202020204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1F0BEAD-975A-4C9E-A829-610222E3A49F}"/>
              </a:ext>
            </a:extLst>
          </p:cNvPr>
          <p:cNvSpPr txBox="1"/>
          <p:nvPr/>
        </p:nvSpPr>
        <p:spPr>
          <a:xfrm>
            <a:off x="5070035" y="6225227"/>
            <a:ext cx="6470563" cy="5847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ru-RU" sz="1600" spc="-11" dirty="0">
                <a:latin typeface="Raleway SemiBold" pitchFamily="2" charset="-52"/>
                <a:ea typeface="Times New Roman" panose="02020603050405020304" pitchFamily="18" charset="0"/>
                <a:cs typeface="Segoe UI" panose="020B0502040204020203" pitchFamily="34" charset="0"/>
              </a:rPr>
              <a:t>Внедрение методик преподавания в 10% профессиональных образовательных организаций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B3C2A4-9F56-4CD1-B117-1AD10462DC06}"/>
              </a:ext>
            </a:extLst>
          </p:cNvPr>
          <p:cNvSpPr/>
          <p:nvPr/>
        </p:nvSpPr>
        <p:spPr>
          <a:xfrm>
            <a:off x="1728274" y="5042118"/>
            <a:ext cx="2273128" cy="1815882"/>
          </a:xfrm>
          <a:prstGeom prst="rect">
            <a:avLst/>
          </a:prstGeom>
          <a:solidFill>
            <a:srgbClr val="213A75"/>
          </a:solidFill>
          <a:ln w="28575"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Русский язык </a:t>
            </a:r>
          </a:p>
          <a:p>
            <a:pPr lvl="0">
              <a:defRPr/>
            </a:pPr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Литература </a:t>
            </a:r>
          </a:p>
          <a:p>
            <a:pPr lvl="0">
              <a:defRPr/>
            </a:pPr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Иностранный язык</a:t>
            </a:r>
          </a:p>
          <a:p>
            <a:pPr lvl="0">
              <a:defRPr/>
            </a:pPr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История</a:t>
            </a:r>
          </a:p>
          <a:p>
            <a:pPr lvl="0">
              <a:defRPr/>
            </a:pPr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Математика</a:t>
            </a:r>
          </a:p>
          <a:p>
            <a:pPr lvl="0">
              <a:defRPr/>
            </a:pPr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Физическая культура</a:t>
            </a:r>
          </a:p>
          <a:p>
            <a:pPr lvl="0">
              <a:defRPr/>
            </a:pPr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ОБЖ</a:t>
            </a:r>
          </a:p>
          <a:p>
            <a:pPr lvl="0">
              <a:defRPr/>
            </a:pPr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Астрономия</a:t>
            </a:r>
            <a:endParaRPr lang="ru-RU" sz="1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CF0894F-3D34-4124-B30B-961CA66B08A7}"/>
              </a:ext>
            </a:extLst>
          </p:cNvPr>
          <p:cNvSpPr txBox="1"/>
          <p:nvPr/>
        </p:nvSpPr>
        <p:spPr>
          <a:xfrm>
            <a:off x="5076736" y="5652972"/>
            <a:ext cx="6457163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Raleway SemiBold" pitchFamily="2" charset="-52"/>
                <a:cs typeface="Segoe UI" panose="020B0502040204020203" pitchFamily="34" charset="0"/>
              </a:rPr>
              <a:t>Повышение квалификации участников внедрения 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786F4D1-68A2-9F1A-38FE-251DB7972DC7}"/>
              </a:ext>
            </a:extLst>
          </p:cNvPr>
          <p:cNvSpPr/>
          <p:nvPr/>
        </p:nvSpPr>
        <p:spPr>
          <a:xfrm>
            <a:off x="759137" y="5914121"/>
            <a:ext cx="238387" cy="94222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3D29EAD-39CB-986F-D063-5D181EF4D478}"/>
              </a:ext>
            </a:extLst>
          </p:cNvPr>
          <p:cNvSpPr txBox="1"/>
          <p:nvPr/>
        </p:nvSpPr>
        <p:spPr>
          <a:xfrm>
            <a:off x="166688" y="203729"/>
            <a:ext cx="11857921" cy="523220"/>
          </a:xfrm>
          <a:prstGeom prst="rect">
            <a:avLst/>
          </a:prstGeom>
          <a:solidFill>
            <a:srgbClr val="213A75"/>
          </a:solidFill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Raleway SemiBold" pitchFamily="2" charset="-52"/>
                <a:cs typeface="Arial" panose="020B0604020202020204" pitchFamily="34" charset="0"/>
              </a:rPr>
              <a:t> Реализация проекта в 2022 году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46091C3E-2C3D-0C5B-C839-E28B08383A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" t="43117" r="86926" b="39775"/>
          <a:stretch/>
        </p:blipFill>
        <p:spPr bwMode="auto">
          <a:xfrm>
            <a:off x="4619272" y="1159195"/>
            <a:ext cx="268448" cy="32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8BE71676-DE25-58FC-CC68-0B557FB169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" t="43117" r="86926" b="39775"/>
          <a:stretch/>
        </p:blipFill>
        <p:spPr bwMode="auto">
          <a:xfrm>
            <a:off x="4619273" y="1808586"/>
            <a:ext cx="268448" cy="32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B880E8A9-59B4-87B9-76E4-D9C7BD2CB9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" t="43117" r="86926" b="42675"/>
          <a:stretch/>
        </p:blipFill>
        <p:spPr bwMode="auto">
          <a:xfrm>
            <a:off x="4619272" y="2321790"/>
            <a:ext cx="268448" cy="27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B19225C3-3C25-DEB8-4A43-4B5204D8B8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" t="43117" r="86926" b="42675"/>
          <a:stretch/>
        </p:blipFill>
        <p:spPr bwMode="auto">
          <a:xfrm>
            <a:off x="4619272" y="2973365"/>
            <a:ext cx="268448" cy="27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>
            <a:extLst>
              <a:ext uri="{FF2B5EF4-FFF2-40B4-BE49-F238E27FC236}">
                <a16:creationId xmlns:a16="http://schemas.microsoft.com/office/drawing/2014/main" id="{BC94B79A-4A58-F5FC-1D7C-02BD7F89B8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" t="43117" r="86926" b="42675"/>
          <a:stretch/>
        </p:blipFill>
        <p:spPr bwMode="auto">
          <a:xfrm>
            <a:off x="4640121" y="5082131"/>
            <a:ext cx="268448" cy="27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E90F077E-5081-F5F1-A7BE-401FE39B2E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" t="43117" r="86926" b="42675"/>
          <a:stretch/>
        </p:blipFill>
        <p:spPr bwMode="auto">
          <a:xfrm>
            <a:off x="4640121" y="5686062"/>
            <a:ext cx="268448" cy="27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1497045E-9CB4-5788-A7E9-D5EDE0B305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" t="43117" r="86926" b="42675"/>
          <a:stretch/>
        </p:blipFill>
        <p:spPr bwMode="auto">
          <a:xfrm>
            <a:off x="4640122" y="6381427"/>
            <a:ext cx="268448" cy="27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4E5BD86F-E709-67AF-13A6-8B482330580C}"/>
              </a:ext>
            </a:extLst>
          </p:cNvPr>
          <p:cNvSpPr/>
          <p:nvPr/>
        </p:nvSpPr>
        <p:spPr>
          <a:xfrm rot="5400000">
            <a:off x="5991136" y="-1860059"/>
            <a:ext cx="209725" cy="12192000"/>
          </a:xfrm>
          <a:prstGeom prst="rect">
            <a:avLst/>
          </a:prstGeom>
          <a:solidFill>
            <a:srgbClr val="213A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E554A4B-6084-0315-604A-47036725C3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71"/>
          <a:stretch/>
        </p:blipFill>
        <p:spPr bwMode="auto">
          <a:xfrm>
            <a:off x="-104036" y="2428877"/>
            <a:ext cx="252028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692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C3D3E58C-C6C3-7A3D-3E8A-9D9A5E11D327}"/>
              </a:ext>
            </a:extLst>
          </p:cNvPr>
          <p:cNvCxnSpPr/>
          <p:nvPr/>
        </p:nvCxnSpPr>
        <p:spPr>
          <a:xfrm>
            <a:off x="4439432" y="906011"/>
            <a:ext cx="16097" cy="5815465"/>
          </a:xfrm>
          <a:prstGeom prst="line">
            <a:avLst/>
          </a:prstGeom>
          <a:ln w="76200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06F11E8-A25A-2D46-6BFD-8AC76FB3E0F8}"/>
              </a:ext>
            </a:extLst>
          </p:cNvPr>
          <p:cNvSpPr/>
          <p:nvPr/>
        </p:nvSpPr>
        <p:spPr>
          <a:xfrm>
            <a:off x="142613" y="906011"/>
            <a:ext cx="3681562" cy="5815465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1">
            <a:extLst>
              <a:ext uri="{FF2B5EF4-FFF2-40B4-BE49-F238E27FC236}">
                <a16:creationId xmlns:a16="http://schemas.microsoft.com/office/drawing/2014/main" id="{A0A04D7B-07B5-4713-9BDE-C6E681F08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7903" y="6356351"/>
            <a:ext cx="478236" cy="365125"/>
          </a:xfrm>
        </p:spPr>
        <p:txBody>
          <a:bodyPr>
            <a:normAutofit/>
          </a:bodyPr>
          <a:lstStyle/>
          <a:p>
            <a:fld id="{83E0E42D-35AE-4D88-907E-A3D4F3909E80}" type="slidenum">
              <a:rPr lang="ru-RU" sz="900">
                <a:solidFill>
                  <a:schemeClr val="bg1"/>
                </a:solidFill>
                <a:latin typeface="Raleway Light" pitchFamily="2" charset="-52"/>
                <a:cs typeface="Arial" panose="020B0604020202020204" pitchFamily="34" charset="0"/>
              </a:rPr>
              <a:t>6</a:t>
            </a:fld>
            <a:endParaRPr lang="ru-RU" sz="900" dirty="0">
              <a:solidFill>
                <a:schemeClr val="bg1"/>
              </a:solidFill>
              <a:latin typeface="Raleway Light" pitchFamily="2" charset="-52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EADA4EC-1017-C0CE-F12B-CC037E13B766}"/>
              </a:ext>
            </a:extLst>
          </p:cNvPr>
          <p:cNvSpPr txBox="1"/>
          <p:nvPr/>
        </p:nvSpPr>
        <p:spPr>
          <a:xfrm>
            <a:off x="5504689" y="1324026"/>
            <a:ext cx="48534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213263"/>
                </a:solidFill>
                <a:latin typeface="Raleway SemiBold" pitchFamily="2" charset="-52"/>
                <a:cs typeface="Arial" panose="020B0604020202020204" pitchFamily="34" charset="0"/>
              </a:rPr>
              <a:t>Приказ о присвоение статуса пилотной площадки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EADA4EC-1017-C0CE-F12B-CC037E13B766}"/>
              </a:ext>
            </a:extLst>
          </p:cNvPr>
          <p:cNvSpPr txBox="1"/>
          <p:nvPr/>
        </p:nvSpPr>
        <p:spPr>
          <a:xfrm>
            <a:off x="5182932" y="3975900"/>
            <a:ext cx="57402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213263"/>
                </a:solidFill>
                <a:latin typeface="Raleway SemiBold" pitchFamily="2" charset="-52"/>
                <a:cs typeface="Arial" panose="020B0604020202020204" pitchFamily="34" charset="0"/>
              </a:rPr>
              <a:t>Создание «проектного офиса» на базе пилотной площадки по проекту</a:t>
            </a:r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flipV="1">
            <a:off x="1824464" y="4326015"/>
            <a:ext cx="0" cy="397444"/>
          </a:xfrm>
          <a:prstGeom prst="line">
            <a:avLst/>
          </a:prstGeom>
          <a:ln w="38100">
            <a:solidFill>
              <a:srgbClr val="20386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2E9DF8C-ED65-312F-E3C0-1167E06D04A0}"/>
              </a:ext>
            </a:extLst>
          </p:cNvPr>
          <p:cNvSpPr txBox="1"/>
          <p:nvPr/>
        </p:nvSpPr>
        <p:spPr>
          <a:xfrm>
            <a:off x="5137964" y="2615659"/>
            <a:ext cx="57402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213263"/>
                </a:solidFill>
                <a:latin typeface="Raleway SemiBold" pitchFamily="2" charset="-52"/>
                <a:cs typeface="Arial" panose="020B0604020202020204" pitchFamily="34" charset="0"/>
              </a:rPr>
              <a:t>Установочный семинар для участников внедрения и апробации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6225758-B0B7-A85C-A35A-FE138C6CEF13}"/>
              </a:ext>
            </a:extLst>
          </p:cNvPr>
          <p:cNvSpPr txBox="1"/>
          <p:nvPr/>
        </p:nvSpPr>
        <p:spPr>
          <a:xfrm>
            <a:off x="5287113" y="5441541"/>
            <a:ext cx="55318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213263"/>
                </a:solidFill>
                <a:latin typeface="Raleway SemiBold" pitchFamily="2" charset="-52"/>
                <a:cs typeface="Arial" panose="020B0604020202020204" pitchFamily="34" charset="0"/>
              </a:rPr>
              <a:t>Повышение квалификации сотрудника, ответственного за работу пилотной площадки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9BA68-7C0B-0331-916A-F0153C0D3985}"/>
              </a:ext>
            </a:extLst>
          </p:cNvPr>
          <p:cNvSpPr txBox="1"/>
          <p:nvPr/>
        </p:nvSpPr>
        <p:spPr>
          <a:xfrm>
            <a:off x="142613" y="117159"/>
            <a:ext cx="11906773" cy="707886"/>
          </a:xfrm>
          <a:prstGeom prst="rect">
            <a:avLst/>
          </a:prstGeom>
          <a:solidFill>
            <a:srgbClr val="203864"/>
          </a:solidFill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Raleway SemiBold" pitchFamily="2" charset="-52"/>
                <a:cs typeface="Arial" panose="020B0604020202020204" pitchFamily="34" charset="0"/>
              </a:rPr>
              <a:t>План работы в 2022 г</a:t>
            </a:r>
            <a:endParaRPr lang="ru-RU" dirty="0">
              <a:solidFill>
                <a:schemeClr val="bg1"/>
              </a:solidFill>
              <a:latin typeface="Raleway SemiBold" pitchFamily="2" charset="-52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CE6C519-F8DB-2864-96F4-0B364121D960}"/>
              </a:ext>
            </a:extLst>
          </p:cNvPr>
          <p:cNvSpPr txBox="1"/>
          <p:nvPr/>
        </p:nvSpPr>
        <p:spPr>
          <a:xfrm>
            <a:off x="1065344" y="2678098"/>
            <a:ext cx="19336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Raleway Black" pitchFamily="2" charset="-52"/>
                <a:cs typeface="Arial" panose="020B0604020202020204" pitchFamily="34" charset="0"/>
              </a:rPr>
              <a:t>Август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435C36-B9FC-C41D-7003-0C4BB3EB6EA5}"/>
              </a:ext>
            </a:extLst>
          </p:cNvPr>
          <p:cNvSpPr txBox="1"/>
          <p:nvPr/>
        </p:nvSpPr>
        <p:spPr>
          <a:xfrm>
            <a:off x="1065344" y="4047057"/>
            <a:ext cx="19336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Raleway Black" pitchFamily="2" charset="-52"/>
                <a:cs typeface="Arial" panose="020B0604020202020204" pitchFamily="34" charset="0"/>
              </a:rPr>
              <a:t>Август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8E73EC-B879-98A1-A616-701077329CB1}"/>
              </a:ext>
            </a:extLst>
          </p:cNvPr>
          <p:cNvSpPr txBox="1"/>
          <p:nvPr/>
        </p:nvSpPr>
        <p:spPr>
          <a:xfrm>
            <a:off x="628372" y="5648465"/>
            <a:ext cx="280761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Raleway Black" pitchFamily="2" charset="-52"/>
                <a:cs typeface="Arial" panose="020B0604020202020204" pitchFamily="34" charset="0"/>
              </a:rPr>
              <a:t>Сентябрь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02B0DD-3FCE-47BC-0A87-93D100EB3DC6}"/>
              </a:ext>
            </a:extLst>
          </p:cNvPr>
          <p:cNvSpPr txBox="1"/>
          <p:nvPr/>
        </p:nvSpPr>
        <p:spPr>
          <a:xfrm>
            <a:off x="1065344" y="1385582"/>
            <a:ext cx="19336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Raleway Black" pitchFamily="2" charset="-52"/>
                <a:cs typeface="Arial" panose="020B0604020202020204" pitchFamily="34" charset="0"/>
              </a:rPr>
              <a:t>Июль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E7810CF-34F4-2D6D-C801-606CD2A2B9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91"/>
          <a:stretch/>
        </p:blipFill>
        <p:spPr bwMode="auto">
          <a:xfrm rot="10800000">
            <a:off x="3989432" y="1179985"/>
            <a:ext cx="900000" cy="111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>
            <a:extLst>
              <a:ext uri="{FF2B5EF4-FFF2-40B4-BE49-F238E27FC236}">
                <a16:creationId xmlns:a16="http://schemas.microsoft.com/office/drawing/2014/main" id="{0A190787-760C-48CC-B4A0-A14D81857F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91"/>
          <a:stretch/>
        </p:blipFill>
        <p:spPr bwMode="auto">
          <a:xfrm rot="10800000">
            <a:off x="3989432" y="2471618"/>
            <a:ext cx="900000" cy="111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>
            <a:extLst>
              <a:ext uri="{FF2B5EF4-FFF2-40B4-BE49-F238E27FC236}">
                <a16:creationId xmlns:a16="http://schemas.microsoft.com/office/drawing/2014/main" id="{1BC03AC3-9904-F5B3-A46C-326C22C23B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91"/>
          <a:stretch/>
        </p:blipFill>
        <p:spPr bwMode="auto">
          <a:xfrm rot="10800000">
            <a:off x="3989432" y="3841460"/>
            <a:ext cx="900000" cy="111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>
            <a:extLst>
              <a:ext uri="{FF2B5EF4-FFF2-40B4-BE49-F238E27FC236}">
                <a16:creationId xmlns:a16="http://schemas.microsoft.com/office/drawing/2014/main" id="{FBDBBD35-2056-0BA1-A9AA-1FB1891FAE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91"/>
          <a:stretch/>
        </p:blipFill>
        <p:spPr bwMode="auto">
          <a:xfrm rot="10800000">
            <a:off x="3997480" y="5442868"/>
            <a:ext cx="900000" cy="111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2D61737-1ACD-7A95-ED6C-B62F05D7D169}"/>
              </a:ext>
            </a:extLst>
          </p:cNvPr>
          <p:cNvCxnSpPr>
            <a:cxnSpLocks/>
          </p:cNvCxnSpPr>
          <p:nvPr/>
        </p:nvCxnSpPr>
        <p:spPr>
          <a:xfrm>
            <a:off x="3837202" y="2299065"/>
            <a:ext cx="8431708" cy="0"/>
          </a:xfrm>
          <a:prstGeom prst="line">
            <a:avLst/>
          </a:prstGeom>
          <a:ln w="12700">
            <a:solidFill>
              <a:srgbClr val="20386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9AE7D073-16E2-6F01-198B-74EF622621F3}"/>
              </a:ext>
            </a:extLst>
          </p:cNvPr>
          <p:cNvCxnSpPr>
            <a:cxnSpLocks/>
            <a:endCxn id="2" idx="3"/>
          </p:cNvCxnSpPr>
          <p:nvPr/>
        </p:nvCxnSpPr>
        <p:spPr>
          <a:xfrm flipH="1">
            <a:off x="3824175" y="3784617"/>
            <a:ext cx="8367825" cy="29127"/>
          </a:xfrm>
          <a:prstGeom prst="line">
            <a:avLst/>
          </a:prstGeom>
          <a:ln w="12700">
            <a:solidFill>
              <a:srgbClr val="20386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5EA56274-6DCB-D88B-E51A-2DBE95E1A8E8}"/>
              </a:ext>
            </a:extLst>
          </p:cNvPr>
          <p:cNvCxnSpPr>
            <a:cxnSpLocks/>
          </p:cNvCxnSpPr>
          <p:nvPr/>
        </p:nvCxnSpPr>
        <p:spPr>
          <a:xfrm>
            <a:off x="3693753" y="5201040"/>
            <a:ext cx="8475346" cy="0"/>
          </a:xfrm>
          <a:prstGeom prst="line">
            <a:avLst/>
          </a:prstGeom>
          <a:ln w="12700">
            <a:solidFill>
              <a:srgbClr val="20386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661B5BFF-3A2C-37DB-7EDB-F81A71FD246B}"/>
              </a:ext>
            </a:extLst>
          </p:cNvPr>
          <p:cNvSpPr/>
          <p:nvPr/>
        </p:nvSpPr>
        <p:spPr>
          <a:xfrm>
            <a:off x="11752977" y="6373128"/>
            <a:ext cx="238387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001208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89490C8-DE4C-098A-98A2-C36C3CA9DA3E}"/>
              </a:ext>
            </a:extLst>
          </p:cNvPr>
          <p:cNvSpPr/>
          <p:nvPr/>
        </p:nvSpPr>
        <p:spPr>
          <a:xfrm>
            <a:off x="9938158" y="6740777"/>
            <a:ext cx="701040" cy="7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44F95A-D4BE-6960-B250-0419F0F0E05A}"/>
              </a:ext>
            </a:extLst>
          </p:cNvPr>
          <p:cNvSpPr txBox="1"/>
          <p:nvPr/>
        </p:nvSpPr>
        <p:spPr>
          <a:xfrm>
            <a:off x="416481" y="289654"/>
            <a:ext cx="11359038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</a:defRPr>
            </a:lvl1pPr>
          </a:lstStyle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Эксперты</a:t>
            </a:r>
          </a:p>
        </p:txBody>
      </p:sp>
      <p:pic>
        <p:nvPicPr>
          <p:cNvPr id="4112" name="Picture 16" descr="Краткий обзор предприятий и проектов на рынке гофрокартона в 2020 г.">
            <a:extLst>
              <a:ext uri="{FF2B5EF4-FFF2-40B4-BE49-F238E27FC236}">
                <a16:creationId xmlns:a16="http://schemas.microsoft.com/office/drawing/2014/main" id="{5F854836-36AB-1B6C-76F3-80C03CF64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057" y="1018791"/>
            <a:ext cx="9553885" cy="551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1887379-19F8-0B59-B5DB-C582CF8B7698}"/>
              </a:ext>
            </a:extLst>
          </p:cNvPr>
          <p:cNvCxnSpPr>
            <a:cxnSpLocks/>
          </p:cNvCxnSpPr>
          <p:nvPr/>
        </p:nvCxnSpPr>
        <p:spPr>
          <a:xfrm flipH="1">
            <a:off x="82378" y="4052955"/>
            <a:ext cx="2348220" cy="0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C06D9667-3722-EED8-8FE4-F9C1396C8FFB}"/>
              </a:ext>
            </a:extLst>
          </p:cNvPr>
          <p:cNvCxnSpPr>
            <a:cxnSpLocks/>
          </p:cNvCxnSpPr>
          <p:nvPr/>
        </p:nvCxnSpPr>
        <p:spPr>
          <a:xfrm flipH="1" flipV="1">
            <a:off x="3024991" y="2878224"/>
            <a:ext cx="147445" cy="705273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15C7CD2A-C9BA-F86A-6879-E27418A281A7}"/>
              </a:ext>
            </a:extLst>
          </p:cNvPr>
          <p:cNvCxnSpPr>
            <a:cxnSpLocks/>
          </p:cNvCxnSpPr>
          <p:nvPr/>
        </p:nvCxnSpPr>
        <p:spPr>
          <a:xfrm>
            <a:off x="3282891" y="4818077"/>
            <a:ext cx="0" cy="1716782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94404936-903D-EF22-800E-90A3BFFA9312}"/>
              </a:ext>
            </a:extLst>
          </p:cNvPr>
          <p:cNvCxnSpPr>
            <a:cxnSpLocks/>
          </p:cNvCxnSpPr>
          <p:nvPr/>
        </p:nvCxnSpPr>
        <p:spPr>
          <a:xfrm>
            <a:off x="416481" y="2878224"/>
            <a:ext cx="2608510" cy="0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D4903205-8F48-EE9A-8540-489904988194}"/>
              </a:ext>
            </a:extLst>
          </p:cNvPr>
          <p:cNvCxnSpPr>
            <a:cxnSpLocks/>
          </p:cNvCxnSpPr>
          <p:nvPr/>
        </p:nvCxnSpPr>
        <p:spPr>
          <a:xfrm flipH="1">
            <a:off x="3282891" y="6534859"/>
            <a:ext cx="2412056" cy="0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16DA7F0C-9101-58B6-E85C-8029118D20CF}"/>
              </a:ext>
            </a:extLst>
          </p:cNvPr>
          <p:cNvCxnSpPr>
            <a:cxnSpLocks/>
          </p:cNvCxnSpPr>
          <p:nvPr/>
        </p:nvCxnSpPr>
        <p:spPr>
          <a:xfrm>
            <a:off x="6316910" y="1761688"/>
            <a:ext cx="2105637" cy="0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2486CBDB-1714-6428-1B9F-1E1BC994A364}"/>
              </a:ext>
            </a:extLst>
          </p:cNvPr>
          <p:cNvCxnSpPr>
            <a:cxnSpLocks/>
          </p:cNvCxnSpPr>
          <p:nvPr/>
        </p:nvCxnSpPr>
        <p:spPr>
          <a:xfrm flipV="1">
            <a:off x="6326698" y="1753299"/>
            <a:ext cx="0" cy="2541864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5A65C033-3C63-099E-BA6C-5FD56DBD0193}"/>
              </a:ext>
            </a:extLst>
          </p:cNvPr>
          <p:cNvCxnSpPr>
            <a:cxnSpLocks/>
          </p:cNvCxnSpPr>
          <p:nvPr/>
        </p:nvCxnSpPr>
        <p:spPr>
          <a:xfrm>
            <a:off x="8070209" y="4295163"/>
            <a:ext cx="3921155" cy="0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9BF56A89-380A-4BBD-6763-9276DE98F337}"/>
              </a:ext>
            </a:extLst>
          </p:cNvPr>
          <p:cNvCxnSpPr>
            <a:cxnSpLocks/>
          </p:cNvCxnSpPr>
          <p:nvPr/>
        </p:nvCxnSpPr>
        <p:spPr>
          <a:xfrm flipV="1">
            <a:off x="4941116" y="1844879"/>
            <a:ext cx="0" cy="2541864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1B4B65BA-EEC6-FA53-A22D-0BC5F58E12F2}"/>
              </a:ext>
            </a:extLst>
          </p:cNvPr>
          <p:cNvCxnSpPr>
            <a:cxnSpLocks/>
          </p:cNvCxnSpPr>
          <p:nvPr/>
        </p:nvCxnSpPr>
        <p:spPr>
          <a:xfrm>
            <a:off x="2835479" y="1844879"/>
            <a:ext cx="2105637" cy="0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793BB24D-1313-A788-75C9-220A755C44BD}"/>
              </a:ext>
            </a:extLst>
          </p:cNvPr>
          <p:cNvSpPr txBox="1"/>
          <p:nvPr/>
        </p:nvSpPr>
        <p:spPr>
          <a:xfrm>
            <a:off x="9192275" y="3895053"/>
            <a:ext cx="29997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u="none" strike="noStrike" dirty="0">
                <a:solidFill>
                  <a:srgbClr val="203864"/>
                </a:solidFill>
                <a:effectLst/>
                <a:latin typeface="Raleway SemiBold" pitchFamily="2" charset="-52"/>
              </a:rPr>
              <a:t>Дальневосточный, 1%</a:t>
            </a:r>
            <a:endParaRPr lang="ru-RU" sz="2000" dirty="0">
              <a:solidFill>
                <a:srgbClr val="203864"/>
              </a:solidFill>
              <a:latin typeface="Raleway SemiBold" pitchFamily="2" charset="-52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67E2DF2-9A70-607F-A83B-16837DEC3574}"/>
              </a:ext>
            </a:extLst>
          </p:cNvPr>
          <p:cNvSpPr txBox="1"/>
          <p:nvPr/>
        </p:nvSpPr>
        <p:spPr>
          <a:xfrm>
            <a:off x="6326698" y="1332556"/>
            <a:ext cx="29997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u="none" strike="noStrike" dirty="0">
                <a:solidFill>
                  <a:srgbClr val="203864"/>
                </a:solidFill>
                <a:effectLst/>
                <a:latin typeface="Raleway SemiBold" pitchFamily="2" charset="-52"/>
              </a:rPr>
              <a:t>Сибирский, </a:t>
            </a:r>
            <a:r>
              <a:rPr lang="ru-RU" sz="2000" b="1" dirty="0">
                <a:solidFill>
                  <a:srgbClr val="203864"/>
                </a:solidFill>
                <a:latin typeface="Raleway SemiBold" pitchFamily="2" charset="-52"/>
              </a:rPr>
              <a:t>7</a:t>
            </a:r>
            <a:r>
              <a:rPr lang="ru-RU" sz="2000" b="1" i="0" u="none" strike="noStrike" dirty="0">
                <a:solidFill>
                  <a:srgbClr val="203864"/>
                </a:solidFill>
                <a:effectLst/>
                <a:latin typeface="Raleway SemiBold" pitchFamily="2" charset="-52"/>
              </a:rPr>
              <a:t>%</a:t>
            </a:r>
            <a:endParaRPr lang="ru-RU" sz="2000" dirty="0">
              <a:solidFill>
                <a:srgbClr val="203864"/>
              </a:solidFill>
              <a:latin typeface="Raleway SemiBold" pitchFamily="2" charset="-52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5412412-7E29-7B0A-804A-C25BBFC10F5F}"/>
              </a:ext>
            </a:extLst>
          </p:cNvPr>
          <p:cNvSpPr txBox="1"/>
          <p:nvPr/>
        </p:nvSpPr>
        <p:spPr>
          <a:xfrm>
            <a:off x="2914741" y="1438906"/>
            <a:ext cx="22837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u="none" strike="noStrike" dirty="0">
                <a:solidFill>
                  <a:srgbClr val="203864"/>
                </a:solidFill>
                <a:effectLst/>
                <a:latin typeface="Raleway SemiBold" pitchFamily="2" charset="-52"/>
              </a:rPr>
              <a:t>Уральский, </a:t>
            </a:r>
            <a:r>
              <a:rPr lang="ru-RU" sz="2000" b="1" dirty="0">
                <a:solidFill>
                  <a:srgbClr val="203864"/>
                </a:solidFill>
                <a:latin typeface="Raleway SemiBold" pitchFamily="2" charset="-52"/>
              </a:rPr>
              <a:t>28</a:t>
            </a:r>
            <a:r>
              <a:rPr lang="ru-RU" sz="2000" b="1" i="0" u="none" strike="noStrike" dirty="0">
                <a:solidFill>
                  <a:srgbClr val="203864"/>
                </a:solidFill>
                <a:effectLst/>
                <a:latin typeface="Raleway SemiBold" pitchFamily="2" charset="-52"/>
              </a:rPr>
              <a:t>%</a:t>
            </a:r>
            <a:endParaRPr lang="ru-RU" sz="2000" dirty="0">
              <a:solidFill>
                <a:srgbClr val="203864"/>
              </a:solidFill>
              <a:latin typeface="Raleway SemiBold" pitchFamily="2" charset="-52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929B66E-ACF2-E6D3-0829-251F0188B116}"/>
              </a:ext>
            </a:extLst>
          </p:cNvPr>
          <p:cNvSpPr txBox="1"/>
          <p:nvPr/>
        </p:nvSpPr>
        <p:spPr>
          <a:xfrm>
            <a:off x="293455" y="2411331"/>
            <a:ext cx="31676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u="none" strike="noStrike" dirty="0">
                <a:solidFill>
                  <a:srgbClr val="203864"/>
                </a:solidFill>
                <a:effectLst/>
                <a:latin typeface="Raleway SemiBold" pitchFamily="2" charset="-52"/>
              </a:rPr>
              <a:t>Северо-Западный, </a:t>
            </a:r>
            <a:r>
              <a:rPr lang="ru-RU" sz="2000" b="1" dirty="0">
                <a:solidFill>
                  <a:srgbClr val="203864"/>
                </a:solidFill>
                <a:latin typeface="Raleway SemiBold" pitchFamily="2" charset="-52"/>
              </a:rPr>
              <a:t>16</a:t>
            </a:r>
            <a:r>
              <a:rPr lang="ru-RU" sz="2000" b="1" i="0" u="none" strike="noStrike" dirty="0">
                <a:solidFill>
                  <a:srgbClr val="203864"/>
                </a:solidFill>
                <a:effectLst/>
                <a:latin typeface="Raleway SemiBold" pitchFamily="2" charset="-52"/>
              </a:rPr>
              <a:t>%</a:t>
            </a:r>
            <a:endParaRPr lang="ru-RU" sz="2000" dirty="0">
              <a:solidFill>
                <a:srgbClr val="203864"/>
              </a:solidFill>
              <a:latin typeface="Raleway SemiBold" pitchFamily="2" charset="-52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C437798-E5AA-E014-0C8F-370C2E49F0A9}"/>
              </a:ext>
            </a:extLst>
          </p:cNvPr>
          <p:cNvSpPr txBox="1"/>
          <p:nvPr/>
        </p:nvSpPr>
        <p:spPr>
          <a:xfrm>
            <a:off x="3282890" y="6106851"/>
            <a:ext cx="29997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u="none" strike="noStrike" dirty="0">
                <a:solidFill>
                  <a:srgbClr val="203864"/>
                </a:solidFill>
                <a:effectLst/>
                <a:latin typeface="Raleway SemiBold" pitchFamily="2" charset="-52"/>
              </a:rPr>
              <a:t>Приволжский, 1%</a:t>
            </a:r>
            <a:endParaRPr lang="ru-RU" sz="2000" dirty="0">
              <a:solidFill>
                <a:srgbClr val="203864"/>
              </a:solidFill>
              <a:latin typeface="Raleway SemiBold" pitchFamily="2" charset="-52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06928F0-E5F8-9496-C3F4-335B37C172A1}"/>
              </a:ext>
            </a:extLst>
          </p:cNvPr>
          <p:cNvSpPr txBox="1"/>
          <p:nvPr/>
        </p:nvSpPr>
        <p:spPr>
          <a:xfrm>
            <a:off x="-14381" y="3652845"/>
            <a:ext cx="27141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u="none" strike="noStrike" dirty="0">
                <a:solidFill>
                  <a:srgbClr val="203864"/>
                </a:solidFill>
                <a:effectLst/>
                <a:latin typeface="Raleway SemiBold" pitchFamily="2" charset="-52"/>
              </a:rPr>
              <a:t>Центральный, </a:t>
            </a:r>
            <a:r>
              <a:rPr lang="ru-RU" sz="2000" b="1" dirty="0">
                <a:solidFill>
                  <a:srgbClr val="203864"/>
                </a:solidFill>
                <a:latin typeface="Raleway SemiBold" pitchFamily="2" charset="-52"/>
              </a:rPr>
              <a:t>40</a:t>
            </a:r>
            <a:r>
              <a:rPr lang="ru-RU" sz="2000" b="1" i="0" u="none" strike="noStrike" dirty="0">
                <a:solidFill>
                  <a:srgbClr val="203864"/>
                </a:solidFill>
                <a:effectLst/>
                <a:latin typeface="Raleway SemiBold" pitchFamily="2" charset="-52"/>
              </a:rPr>
              <a:t>%</a:t>
            </a:r>
            <a:endParaRPr lang="ru-RU" sz="2000" dirty="0">
              <a:solidFill>
                <a:srgbClr val="203864"/>
              </a:solidFill>
              <a:latin typeface="Raleway SemiBold" pitchFamily="2" charset="-52"/>
            </a:endParaRPr>
          </a:p>
        </p:txBody>
      </p:sp>
      <p:sp>
        <p:nvSpPr>
          <p:cNvPr id="51" name="Овал 50">
            <a:extLst>
              <a:ext uri="{FF2B5EF4-FFF2-40B4-BE49-F238E27FC236}">
                <a16:creationId xmlns:a16="http://schemas.microsoft.com/office/drawing/2014/main" id="{AF2035A1-53E8-1D40-C601-564E9546E748}"/>
              </a:ext>
            </a:extLst>
          </p:cNvPr>
          <p:cNvSpPr/>
          <p:nvPr/>
        </p:nvSpPr>
        <p:spPr>
          <a:xfrm>
            <a:off x="994611" y="4386743"/>
            <a:ext cx="817406" cy="90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4F5EE33-70D0-C3F8-467A-604D9F4D622E}"/>
              </a:ext>
            </a:extLst>
          </p:cNvPr>
          <p:cNvSpPr/>
          <p:nvPr/>
        </p:nvSpPr>
        <p:spPr>
          <a:xfrm>
            <a:off x="11752977" y="6373128"/>
            <a:ext cx="238387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8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C0CC1623-279E-A168-4F2A-B8C0A30FBE6F}"/>
              </a:ext>
            </a:extLst>
          </p:cNvPr>
          <p:cNvCxnSpPr>
            <a:cxnSpLocks/>
          </p:cNvCxnSpPr>
          <p:nvPr/>
        </p:nvCxnSpPr>
        <p:spPr>
          <a:xfrm flipH="1">
            <a:off x="82378" y="5925098"/>
            <a:ext cx="2086343" cy="0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EF469AC-4790-9E94-D4D9-2BBA260922C4}"/>
              </a:ext>
            </a:extLst>
          </p:cNvPr>
          <p:cNvSpPr txBox="1"/>
          <p:nvPr/>
        </p:nvSpPr>
        <p:spPr>
          <a:xfrm>
            <a:off x="35186" y="5524987"/>
            <a:ext cx="17745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u="none" strike="noStrike" dirty="0">
                <a:solidFill>
                  <a:srgbClr val="203864"/>
                </a:solidFill>
                <a:effectLst/>
                <a:latin typeface="Raleway SemiBold" pitchFamily="2" charset="-52"/>
              </a:rPr>
              <a:t>Южный, 6%</a:t>
            </a:r>
            <a:endParaRPr lang="ru-RU" sz="2000" dirty="0">
              <a:solidFill>
                <a:srgbClr val="203864"/>
              </a:solidFill>
              <a:latin typeface="Raleway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00911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12DCD98-0D53-DDA9-8DDF-AC5C0C460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352" y="1338889"/>
            <a:ext cx="2735069" cy="27350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C8EC71-DB96-7A6B-466D-845AA86B1F52}"/>
              </a:ext>
            </a:extLst>
          </p:cNvPr>
          <p:cNvSpPr txBox="1"/>
          <p:nvPr/>
        </p:nvSpPr>
        <p:spPr>
          <a:xfrm>
            <a:off x="416129" y="28044"/>
            <a:ext cx="11359038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</a:defRPr>
            </a:lvl1pPr>
          </a:lstStyle>
          <a:p>
            <a:pPr algn="ctr"/>
            <a:r>
              <a:rPr lang="ru-RU" sz="2800" b="1" i="0" u="none" strike="noStrike" dirty="0">
                <a:solidFill>
                  <a:schemeClr val="bg1"/>
                </a:solidFill>
                <a:effectLst/>
                <a:latin typeface="Raleway ExtraBold" pitchFamily="2" charset="-52"/>
              </a:rPr>
              <a:t>В рамках Проекта создана</a:t>
            </a:r>
            <a:endParaRPr lang="ru-RU" sz="2800" dirty="0">
              <a:solidFill>
                <a:schemeClr val="bg1"/>
              </a:solidFill>
              <a:latin typeface="Raleway ExtraBold" pitchFamily="2" charset="-5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48DC20-1451-9060-41EA-4082C3B57249}"/>
              </a:ext>
            </a:extLst>
          </p:cNvPr>
          <p:cNvSpPr txBox="1"/>
          <p:nvPr/>
        </p:nvSpPr>
        <p:spPr>
          <a:xfrm>
            <a:off x="3920636" y="3817010"/>
            <a:ext cx="7832341" cy="1015663"/>
          </a:xfrm>
          <a:prstGeom prst="rect">
            <a:avLst/>
          </a:prstGeom>
          <a:noFill/>
          <a:ln>
            <a:solidFill>
              <a:srgbClr val="213A75"/>
            </a:solidFill>
          </a:ln>
        </p:spPr>
        <p:txBody>
          <a:bodyPr wrap="square">
            <a:spAutoFit/>
          </a:bodyPr>
          <a:lstStyle/>
          <a:p>
            <a:r>
              <a:rPr lang="ru-RU" sz="2000" b="1" i="0" u="none" strike="noStrike" dirty="0">
                <a:solidFill>
                  <a:srgbClr val="3168A6"/>
                </a:solidFill>
                <a:effectLst/>
                <a:latin typeface="Raleway ExtraBold" pitchFamily="2" charset="-52"/>
              </a:rPr>
              <a:t>Лаборатория под руководством Виталия Юрьевича Матвеева – кандидата юридических наук, доцента института права и управления МГПУ</a:t>
            </a:r>
            <a:endParaRPr lang="ru-RU" sz="2000" dirty="0">
              <a:latin typeface="Raleway ExtraBold" pitchFamily="2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3D7249-F183-8EE8-C2FF-92A0C08DBF70}"/>
              </a:ext>
            </a:extLst>
          </p:cNvPr>
          <p:cNvSpPr txBox="1"/>
          <p:nvPr/>
        </p:nvSpPr>
        <p:spPr>
          <a:xfrm>
            <a:off x="3920636" y="4984348"/>
            <a:ext cx="7832341" cy="1631216"/>
          </a:xfrm>
          <a:prstGeom prst="rect">
            <a:avLst/>
          </a:prstGeom>
          <a:solidFill>
            <a:srgbClr val="203864"/>
          </a:solidFill>
        </p:spPr>
        <p:txBody>
          <a:bodyPr wrap="square">
            <a:spAutoFit/>
          </a:bodyPr>
          <a:lstStyle/>
          <a:p>
            <a:r>
              <a:rPr lang="ru-RU" sz="2000" b="1" i="0" u="none" strike="noStrike" dirty="0">
                <a:solidFill>
                  <a:schemeClr val="bg1"/>
                </a:solidFill>
                <a:effectLst/>
                <a:latin typeface="Raleway ExtraBold" pitchFamily="2" charset="-52"/>
              </a:rPr>
              <a:t>Центр методического сопровождения СПО ИРПО запускает серию подкастов с В. Ю. Матвеевым, где он разбирает сложные моменты в образовательном праве СПО. Ознакомиться с подкастами можно в </a:t>
            </a:r>
            <a:r>
              <a:rPr lang="ru-RU" sz="2000" b="1" i="0" u="none" strike="noStrike" dirty="0" err="1">
                <a:solidFill>
                  <a:schemeClr val="bg1"/>
                </a:solidFill>
                <a:effectLst/>
                <a:latin typeface="Raleway ExtraBold" pitchFamily="2" charset="-52"/>
              </a:rPr>
              <a:t>телеграм</a:t>
            </a:r>
            <a:r>
              <a:rPr lang="ru-RU" sz="2000" b="1" i="0" u="none" strike="noStrike" dirty="0">
                <a:solidFill>
                  <a:schemeClr val="bg1"/>
                </a:solidFill>
                <a:effectLst/>
                <a:latin typeface="Raleway ExtraBold" pitchFamily="2" charset="-52"/>
              </a:rPr>
              <a:t> канале ИРПО (наведите камеру на </a:t>
            </a:r>
            <a:r>
              <a:rPr lang="en-US" sz="2000" b="1" i="0" u="none" strike="noStrike" dirty="0" err="1">
                <a:solidFill>
                  <a:schemeClr val="bg1"/>
                </a:solidFill>
                <a:effectLst/>
                <a:latin typeface="Raleway ExtraBold" pitchFamily="2" charset="-52"/>
              </a:rPr>
              <a:t>qr</a:t>
            </a:r>
            <a:r>
              <a:rPr lang="ru-RU" sz="2000" b="1" dirty="0">
                <a:solidFill>
                  <a:schemeClr val="bg1"/>
                </a:solidFill>
                <a:latin typeface="Raleway ExtraBold" pitchFamily="2" charset="-52"/>
              </a:rPr>
              <a:t>-</a:t>
            </a:r>
            <a:r>
              <a:rPr lang="ru-RU" sz="2000" b="1" i="0" u="none" strike="noStrike" dirty="0">
                <a:solidFill>
                  <a:schemeClr val="bg1"/>
                </a:solidFill>
                <a:effectLst/>
                <a:latin typeface="Raleway ExtraBold" pitchFamily="2" charset="-52"/>
              </a:rPr>
              <a:t>код выше)</a:t>
            </a:r>
            <a:endParaRPr lang="ru-RU" sz="2000" dirty="0">
              <a:solidFill>
                <a:schemeClr val="bg1"/>
              </a:solidFill>
              <a:latin typeface="Raleway ExtraBold" pitchFamily="2" charset="-52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1247895-CDEC-59A6-BEB1-E08902D8FF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9815" l="28385" r="73750">
                        <a14:foregroundMark x1="40781" y1="12130" x2="39531" y2="2685"/>
                        <a14:foregroundMark x1="39531" y1="2685" x2="33177" y2="1574"/>
                        <a14:foregroundMark x1="33177" y1="1574" x2="28438" y2="7963"/>
                        <a14:foregroundMark x1="28438" y1="7963" x2="35938" y2="21204"/>
                        <a14:foregroundMark x1="35938" y1="21204" x2="39167" y2="15833"/>
                        <a14:foregroundMark x1="39167" y1="15833" x2="40417" y2="11481"/>
                        <a14:foregroundMark x1="27083" y1="8426" x2="30208" y2="1204"/>
                        <a14:foregroundMark x1="30208" y1="1204" x2="34271" y2="463"/>
                        <a14:foregroundMark x1="34271" y1="463" x2="39479" y2="1759"/>
                        <a14:foregroundMark x1="39479" y1="1759" x2="41198" y2="5185"/>
                        <a14:foregroundMark x1="60156" y1="31574" x2="62448" y2="21852"/>
                        <a14:foregroundMark x1="62448" y1="21852" x2="67135" y2="15185"/>
                        <a14:foregroundMark x1="67135" y1="15185" x2="72292" y2="14815"/>
                        <a14:foregroundMark x1="72292" y1="14815" x2="75156" y2="21759"/>
                        <a14:foregroundMark x1="75156" y1="21759" x2="73802" y2="28704"/>
                        <a14:foregroundMark x1="73802" y1="28704" x2="64115" y2="29167"/>
                        <a14:foregroundMark x1="64115" y1="29167" x2="60313" y2="31852"/>
                        <a14:foregroundMark x1="60313" y1="31852" x2="60260" y2="31852"/>
                        <a14:foregroundMark x1="39219" y1="90556" x2="38619" y2="93966"/>
                        <a14:foregroundMark x1="37656" y1="99444" x2="54167" y2="98704"/>
                        <a14:foregroundMark x1="54167" y1="98704" x2="58385" y2="99722"/>
                        <a14:foregroundMark x1="58385" y1="99722" x2="60156" y2="92407"/>
                        <a14:foregroundMark x1="60156" y1="92407" x2="60000" y2="90556"/>
                        <a14:foregroundMark x1="39561" y1="96256" x2="47969" y2="99815"/>
                        <a14:foregroundMark x1="47969" y1="99815" x2="53594" y2="99630"/>
                        <a14:foregroundMark x1="53594" y1="99630" x2="58385" y2="99907"/>
                        <a14:foregroundMark x1="58385" y1="99907" x2="60417" y2="95000"/>
                        <a14:foregroundMark x1="28385" y1="78241" x2="28750" y2="72130"/>
                        <a14:backgroundMark x1="38281" y1="94537" x2="38438" y2="94537"/>
                        <a14:backgroundMark x1="38802" y1="94537" x2="38438" y2="99167"/>
                        <a14:backgroundMark x1="38542" y1="93611" x2="38438" y2="93056"/>
                      </a14:backgroundRemoval>
                    </a14:imgEffect>
                  </a14:imgLayer>
                </a14:imgProps>
              </a:ext>
            </a:extLst>
          </a:blip>
          <a:srcRect l="25527" r="23420"/>
          <a:stretch/>
        </p:blipFill>
        <p:spPr>
          <a:xfrm>
            <a:off x="-32084" y="1823582"/>
            <a:ext cx="4569250" cy="50344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ED4655-5054-8103-52E0-8AD4012635BF}"/>
              </a:ext>
            </a:extLst>
          </p:cNvPr>
          <p:cNvSpPr txBox="1"/>
          <p:nvPr/>
        </p:nvSpPr>
        <p:spPr>
          <a:xfrm>
            <a:off x="1972464" y="551264"/>
            <a:ext cx="824707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Raleway ExtraBold" pitchFamily="2" charset="-52"/>
              </a:rPr>
              <a:t>Лаборатория правового сопровождения образовательной деятельности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7CA0B36-9B7F-A84E-08D2-3168660FC18B}"/>
              </a:ext>
            </a:extLst>
          </p:cNvPr>
          <p:cNvSpPr/>
          <p:nvPr/>
        </p:nvSpPr>
        <p:spPr>
          <a:xfrm>
            <a:off x="11752977" y="6373128"/>
            <a:ext cx="238387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151683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0A04D7B-07B5-4713-9BDE-C6E681F08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3127" y="6356351"/>
            <a:ext cx="478236" cy="365125"/>
          </a:xfrm>
        </p:spPr>
        <p:txBody>
          <a:bodyPr>
            <a:normAutofit/>
          </a:bodyPr>
          <a:lstStyle/>
          <a:p>
            <a:fld id="{83E0E42D-35AE-4D88-907E-A3D4F3909E80}" type="slidenum">
              <a:rPr lang="ru-RU" sz="900">
                <a:solidFill>
                  <a:schemeClr val="bg1"/>
                </a:solidFill>
                <a:latin typeface="Raleway Light" pitchFamily="2" charset="-52"/>
                <a:cs typeface="Arial" panose="020B0604020202020204" pitchFamily="34" charset="0"/>
              </a:rPr>
              <a:t>9</a:t>
            </a:fld>
            <a:endParaRPr lang="ru-RU" sz="900" dirty="0">
              <a:solidFill>
                <a:schemeClr val="bg1"/>
              </a:solidFill>
              <a:latin typeface="Raleway Light" pitchFamily="2" charset="-52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4BC486-C15E-8198-7E9F-6F3AADC4F386}"/>
              </a:ext>
            </a:extLst>
          </p:cNvPr>
          <p:cNvSpPr txBox="1"/>
          <p:nvPr/>
        </p:nvSpPr>
        <p:spPr>
          <a:xfrm>
            <a:off x="411356" y="191890"/>
            <a:ext cx="11359038" cy="954107"/>
          </a:xfrm>
          <a:prstGeom prst="rect">
            <a:avLst/>
          </a:prstGeom>
          <a:solidFill>
            <a:srgbClr val="203864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Raleway SemiBold" pitchFamily="2" charset="-52"/>
                <a:cs typeface="Arial" panose="020B0604020202020204" pitchFamily="34" charset="0"/>
              </a:rPr>
              <a:t>Этапы получения статуса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Raleway SemiBold" pitchFamily="2" charset="-52"/>
                <a:cs typeface="Arial" panose="020B0604020202020204" pitchFamily="34" charset="0"/>
              </a:rPr>
              <a:t>федеральных пилотных площадок</a:t>
            </a:r>
            <a:endParaRPr lang="ru-RU" sz="2800" b="1" dirty="0">
              <a:solidFill>
                <a:schemeClr val="bg1"/>
              </a:solidFill>
              <a:latin typeface="Raleway Light" pitchFamily="2" charset="-52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9E04B5-34A9-212F-DF4F-463AE8B7F561}"/>
              </a:ext>
            </a:extLst>
          </p:cNvPr>
          <p:cNvSpPr txBox="1"/>
          <p:nvPr/>
        </p:nvSpPr>
        <p:spPr>
          <a:xfrm flipH="1">
            <a:off x="5517486" y="3264190"/>
            <a:ext cx="4860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Raleway SemiBold" pitchFamily="2" charset="-52"/>
                <a:cs typeface="Segoe UI" panose="020B0502040204020203" pitchFamily="34" charset="0"/>
              </a:rPr>
              <a:t>Отбор кандидатов на участие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2D912F-4B66-7E33-365C-E36FAAA1888D}"/>
              </a:ext>
            </a:extLst>
          </p:cNvPr>
          <p:cNvSpPr txBox="1"/>
          <p:nvPr/>
        </p:nvSpPr>
        <p:spPr>
          <a:xfrm flipH="1">
            <a:off x="5517486" y="4268963"/>
            <a:ext cx="626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Raleway SemiBold" pitchFamily="2" charset="-52"/>
                <a:cs typeface="Segoe UI" panose="020B0502040204020203" pitchFamily="34" charset="0"/>
              </a:rPr>
              <a:t>Подготовка и подача пакета документов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2A057D-8FCB-2BC2-9B62-6DE0B8F2042B}"/>
              </a:ext>
            </a:extLst>
          </p:cNvPr>
          <p:cNvSpPr txBox="1"/>
          <p:nvPr/>
        </p:nvSpPr>
        <p:spPr>
          <a:xfrm flipH="1">
            <a:off x="1321502" y="5223664"/>
            <a:ext cx="1044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Raleway SemiBold" pitchFamily="2" charset="-52"/>
                <a:cs typeface="Segoe UI" panose="020B0502040204020203" pitchFamily="34" charset="0"/>
              </a:rPr>
              <a:t>Утверждение статуса ФПП Научно-координационным советом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24D8DC-6E7B-666E-868B-18526ED96EE8}"/>
              </a:ext>
            </a:extLst>
          </p:cNvPr>
          <p:cNvSpPr txBox="1"/>
          <p:nvPr/>
        </p:nvSpPr>
        <p:spPr>
          <a:xfrm flipH="1">
            <a:off x="1321502" y="6130105"/>
            <a:ext cx="10483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Raleway SemiBold" pitchFamily="2" charset="-52"/>
                <a:cs typeface="Segoe UI" panose="020B0502040204020203" pitchFamily="34" charset="0"/>
              </a:rPr>
              <a:t>Приказ и подписание Соглашения с ПОО о присвоении статуса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124D8DC-6E7B-666E-868B-18526ED96EE8}"/>
              </a:ext>
            </a:extLst>
          </p:cNvPr>
          <p:cNvSpPr txBox="1"/>
          <p:nvPr/>
        </p:nvSpPr>
        <p:spPr>
          <a:xfrm>
            <a:off x="6157519" y="1335827"/>
            <a:ext cx="5594726" cy="1569660"/>
          </a:xfrm>
          <a:prstGeom prst="rect">
            <a:avLst/>
          </a:prstGeom>
          <a:solidFill>
            <a:srgbClr val="203864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Подали заявки </a:t>
            </a:r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547 </a:t>
            </a: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ПОО</a:t>
            </a:r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 отбор прошли 393,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что составляет </a:t>
            </a:r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12 %</a:t>
            </a: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от общего количества ПОО в РФ</a:t>
            </a:r>
            <a:endParaRPr lang="ru-RU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9784F1BA-375A-40F5-06BD-9440AB818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509" y="4110254"/>
            <a:ext cx="1383654" cy="77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524B078E-AABC-5C18-E537-6BC9B2915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509" y="3105480"/>
            <a:ext cx="1383654" cy="77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D75746FF-6093-BC9C-E634-C34D9A00B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569" y="5064955"/>
            <a:ext cx="1383654" cy="77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D2B0CF22-B3F2-242F-4837-CED7EBC86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569" y="5983586"/>
            <a:ext cx="1383654" cy="77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081D12CE-1489-3CDC-F4FC-6D64240C2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53707" y="2071224"/>
            <a:ext cx="5405798" cy="304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1FBA86-D5EA-F4D6-9F8E-F603ABCBD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038" y="3922484"/>
            <a:ext cx="515711" cy="29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05318A4F-B8A3-BB27-C27B-765EB0F5E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019" y="5803726"/>
            <a:ext cx="515711" cy="29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6A8015D-E41A-9587-5789-77A14D2023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99834" y="5882312"/>
            <a:ext cx="266370" cy="14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FC4C329A-F119-508D-7979-48F9B2EE1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25798" y="5878210"/>
            <a:ext cx="266370" cy="14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021AEB52-7D0C-1646-938E-156895C83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705" y="3921488"/>
            <a:ext cx="515711" cy="29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>
            <a:extLst>
              <a:ext uri="{FF2B5EF4-FFF2-40B4-BE49-F238E27FC236}">
                <a16:creationId xmlns:a16="http://schemas.microsoft.com/office/drawing/2014/main" id="{D63F507A-7974-EA07-224C-A2698CA06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520" y="4000074"/>
            <a:ext cx="266370" cy="14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>
            <a:extLst>
              <a:ext uri="{FF2B5EF4-FFF2-40B4-BE49-F238E27FC236}">
                <a16:creationId xmlns:a16="http://schemas.microsoft.com/office/drawing/2014/main" id="{89D35D2D-4A0E-F9E1-63BC-A0C591920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1484" y="3998669"/>
            <a:ext cx="266370" cy="14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C495AA2-27A1-21E2-8F4B-13CA1FBB0346}"/>
              </a:ext>
            </a:extLst>
          </p:cNvPr>
          <p:cNvSpPr/>
          <p:nvPr/>
        </p:nvSpPr>
        <p:spPr>
          <a:xfrm>
            <a:off x="11513127" y="6373128"/>
            <a:ext cx="478237" cy="4848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Raleway Light" pitchFamily="2" charset="-52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3908826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</TotalTime>
  <Words>1187</Words>
  <Application>Microsoft Office PowerPoint</Application>
  <PresentationFormat>Широкоэкранный</PresentationFormat>
  <Paragraphs>197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30" baseType="lpstr">
      <vt:lpstr>Arial</vt:lpstr>
      <vt:lpstr>Calibri</vt:lpstr>
      <vt:lpstr>Calibri Light</vt:lpstr>
      <vt:lpstr>GolosText</vt:lpstr>
      <vt:lpstr>Montserrat</vt:lpstr>
      <vt:lpstr>Raleway</vt:lpstr>
      <vt:lpstr>Raleway Black</vt:lpstr>
      <vt:lpstr>Raleway ExtraBold</vt:lpstr>
      <vt:lpstr>Raleway Light</vt:lpstr>
      <vt:lpstr>Raleway SemiBold</vt:lpstr>
      <vt:lpstr>Segoe UI</vt:lpstr>
      <vt:lpstr>Symbol</vt:lpstr>
      <vt:lpstr>Times New Roman</vt:lpstr>
      <vt:lpstr>Тема Office</vt:lpstr>
      <vt:lpstr>Общеобразовательная подготовка в пределах СПО</vt:lpstr>
      <vt:lpstr>Внедрение методик преподавания общеобразовательных дисциплин  с учетом профессиональной направленности программ среднего профессионального образования, реализуемых на базе основного общего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Vagina A.D</dc:creator>
  <cp:lastModifiedBy>Vagina A.D</cp:lastModifiedBy>
  <cp:revision>41</cp:revision>
  <dcterms:created xsi:type="dcterms:W3CDTF">2022-08-01T07:28:30Z</dcterms:created>
  <dcterms:modified xsi:type="dcterms:W3CDTF">2022-08-23T06:24:26Z</dcterms:modified>
</cp:coreProperties>
</file>