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31" r:id="rId1"/>
  </p:sldMasterIdLst>
  <p:notesMasterIdLst>
    <p:notesMasterId r:id="rId27"/>
  </p:notesMasterIdLst>
  <p:sldIdLst>
    <p:sldId id="256" r:id="rId2"/>
    <p:sldId id="303" r:id="rId3"/>
    <p:sldId id="302" r:id="rId4"/>
    <p:sldId id="260" r:id="rId5"/>
    <p:sldId id="265" r:id="rId6"/>
    <p:sldId id="266" r:id="rId7"/>
    <p:sldId id="267" r:id="rId8"/>
    <p:sldId id="268" r:id="rId9"/>
    <p:sldId id="270" r:id="rId10"/>
    <p:sldId id="271" r:id="rId11"/>
    <p:sldId id="272" r:id="rId12"/>
    <p:sldId id="273" r:id="rId13"/>
    <p:sldId id="277" r:id="rId14"/>
    <p:sldId id="278" r:id="rId15"/>
    <p:sldId id="282" r:id="rId16"/>
    <p:sldId id="285" r:id="rId17"/>
    <p:sldId id="286" r:id="rId18"/>
    <p:sldId id="287" r:id="rId19"/>
    <p:sldId id="290" r:id="rId20"/>
    <p:sldId id="291" r:id="rId21"/>
    <p:sldId id="296" r:id="rId22"/>
    <p:sldId id="298" r:id="rId23"/>
    <p:sldId id="299" r:id="rId24"/>
    <p:sldId id="300" r:id="rId25"/>
    <p:sldId id="301" r:id="rId26"/>
  </p:sldIdLst>
  <p:sldSz cx="9144000" cy="5143500" type="screen16x9"/>
  <p:notesSz cx="10693400" cy="7562850"/>
  <p:defaultTextStyle>
    <a:defPPr>
      <a:defRPr lang="ru-RU"/>
    </a:defPPr>
    <a:lvl1pPr marL="0" algn="l" defTabSz="7155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57776" algn="l" defTabSz="7155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15552" algn="l" defTabSz="7155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073328" algn="l" defTabSz="7155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431104" algn="l" defTabSz="7155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788880" algn="l" defTabSz="7155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146656" algn="l" defTabSz="7155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504432" algn="l" defTabSz="7155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2862208" algn="l" defTabSz="7155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194" y="-1200"/>
      </p:cViewPr>
      <p:guideLst>
        <p:guide orient="horz" pos="1959"/>
        <p:guide pos="18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7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7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E105C-968D-4210-944D-6B61083C6CB2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25750" y="566738"/>
            <a:ext cx="5041900" cy="2836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069975" y="3592513"/>
            <a:ext cx="8553450" cy="340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7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7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24F8B-8328-4091-A067-991AA48DC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11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555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57776" algn="l" defTabSz="71555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15552" algn="l" defTabSz="71555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73328" algn="l" defTabSz="71555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31104" algn="l" defTabSz="71555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88880" algn="l" defTabSz="71555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46656" algn="l" defTabSz="71555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504432" algn="l" defTabSz="71555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62208" algn="l" defTabSz="71555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24F8B-8328-4091-A067-991AA48DC83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6/8/2022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6694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3"/>
            <a:ext cx="9144000" cy="514190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42896" y="314052"/>
            <a:ext cx="3964282" cy="405157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92393" y="949237"/>
            <a:ext cx="2769107" cy="77631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0380" y="2088927"/>
            <a:ext cx="3063343" cy="56358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49950" y="3227666"/>
            <a:ext cx="2654210" cy="562028"/>
          </a:xfrm>
          <a:prstGeom prst="rect">
            <a:avLst/>
          </a:prstGeom>
        </p:spPr>
      </p:pic>
      <p:pic>
        <p:nvPicPr>
          <p:cNvPr id="1027" name="Picture 3" descr="C:\Users\1\Desktop\maxresdefaul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1"/>
            <a:ext cx="9143999" cy="51439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3510592" y="220510"/>
            <a:ext cx="5557208" cy="2122640"/>
          </a:xfrm>
          <a:custGeom>
            <a:avLst/>
            <a:gdLst/>
            <a:ahLst/>
            <a:cxnLst/>
            <a:rect l="l" t="t" r="r" b="b"/>
            <a:pathLst>
              <a:path w="5869305" h="2832100">
                <a:moveTo>
                  <a:pt x="0" y="2831591"/>
                </a:moveTo>
                <a:lnTo>
                  <a:pt x="5869051" y="2831591"/>
                </a:lnTo>
                <a:lnTo>
                  <a:pt x="5869051" y="0"/>
                </a:lnTo>
                <a:lnTo>
                  <a:pt x="0" y="0"/>
                </a:lnTo>
                <a:lnTo>
                  <a:pt x="0" y="2831591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558316" y="209550"/>
            <a:ext cx="3980138" cy="271143"/>
          </a:xfrm>
          <a:prstGeom prst="rect">
            <a:avLst/>
          </a:prstGeom>
        </p:spPr>
        <p:txBody>
          <a:bodyPr vert="horz" wrap="square" lIns="0" tIns="9441" rIns="0" bIns="0" rtlCol="0">
            <a:spAutoFit/>
          </a:bodyPr>
          <a:lstStyle/>
          <a:p>
            <a:pPr>
              <a:spcBef>
                <a:spcPts val="74"/>
              </a:spcBef>
              <a:tabLst>
                <a:tab pos="350322" algn="l"/>
                <a:tab pos="1203022" algn="l"/>
                <a:tab pos="1817203" algn="l"/>
                <a:tab pos="2125289" algn="l"/>
              </a:tabLst>
            </a:pPr>
            <a:r>
              <a:rPr sz="1700" spc="-4" dirty="0">
                <a:solidFill>
                  <a:srgbClr val="001F5F"/>
                </a:solidFill>
                <a:latin typeface="Times New Roman"/>
                <a:cs typeface="Times New Roman"/>
              </a:rPr>
              <a:t>В	1990-м	</a:t>
            </a:r>
            <a:r>
              <a:rPr sz="1700" spc="-27" dirty="0">
                <a:solidFill>
                  <a:srgbClr val="001F5F"/>
                </a:solidFill>
                <a:latin typeface="Times New Roman"/>
                <a:cs typeface="Times New Roman"/>
              </a:rPr>
              <a:t>году	</a:t>
            </a:r>
            <a:r>
              <a:rPr sz="1700" spc="-4" dirty="0">
                <a:solidFill>
                  <a:srgbClr val="001F5F"/>
                </a:solidFill>
                <a:latin typeface="Times New Roman"/>
                <a:cs typeface="Times New Roman"/>
              </a:rPr>
              <a:t>в	</a:t>
            </a:r>
            <a:r>
              <a:rPr sz="1700" spc="-8" dirty="0">
                <a:solidFill>
                  <a:srgbClr val="001F5F"/>
                </a:solidFill>
                <a:latin typeface="Times New Roman"/>
                <a:cs typeface="Times New Roman"/>
              </a:rPr>
              <a:t>приветственном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65637" y="485588"/>
            <a:ext cx="2155139" cy="532753"/>
          </a:xfrm>
          <a:prstGeom prst="rect">
            <a:avLst/>
          </a:prstGeom>
        </p:spPr>
        <p:txBody>
          <a:bodyPr vert="horz" wrap="square" lIns="0" tIns="9441" rIns="0" bIns="0" rtlCol="0">
            <a:spAutoFit/>
          </a:bodyPr>
          <a:lstStyle/>
          <a:p>
            <a:pPr>
              <a:spcBef>
                <a:spcPts val="74"/>
              </a:spcBef>
              <a:tabLst>
                <a:tab pos="955064" algn="l"/>
              </a:tabLst>
            </a:pPr>
            <a:r>
              <a:rPr sz="1700" spc="8" dirty="0">
                <a:solidFill>
                  <a:srgbClr val="001F5F"/>
                </a:solidFill>
                <a:latin typeface="Times New Roman"/>
                <a:cs typeface="Times New Roman"/>
              </a:rPr>
              <a:t>адресе	</a:t>
            </a:r>
            <a:r>
              <a:rPr sz="1700" spc="-4" dirty="0">
                <a:solidFill>
                  <a:srgbClr val="001F5F"/>
                </a:solidFill>
                <a:latin typeface="Times New Roman"/>
                <a:cs typeface="Times New Roman"/>
              </a:rPr>
              <a:t>Евгению</a:t>
            </a:r>
            <a:endParaRPr sz="1700" dirty="0">
              <a:latin typeface="Times New Roman"/>
              <a:cs typeface="Times New Roman"/>
            </a:endParaRPr>
          </a:p>
          <a:p>
            <a:pPr>
              <a:tabLst>
                <a:tab pos="1113578" algn="l"/>
              </a:tabLst>
            </a:pPr>
            <a:r>
              <a:rPr sz="1700" spc="-12" dirty="0">
                <a:solidFill>
                  <a:srgbClr val="001F5F"/>
                </a:solidFill>
                <a:latin typeface="Times New Roman"/>
                <a:cs typeface="Times New Roman"/>
              </a:rPr>
              <a:t>«</a:t>
            </a:r>
            <a:r>
              <a:rPr sz="1700" spc="-51" dirty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sz="1700" spc="-20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700" spc="-8" dirty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1700" spc="-51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1700" spc="-4" dirty="0">
                <a:solidFill>
                  <a:srgbClr val="001F5F"/>
                </a:solidFill>
                <a:latin typeface="Times New Roman"/>
                <a:cs typeface="Times New Roman"/>
              </a:rPr>
              <a:t>дой</a:t>
            </a:r>
            <a:r>
              <a:rPr sz="17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1700" spc="-8" dirty="0">
                <a:solidFill>
                  <a:srgbClr val="001F5F"/>
                </a:solidFill>
                <a:latin typeface="Times New Roman"/>
                <a:cs typeface="Times New Roman"/>
              </a:rPr>
              <a:t>г</a:t>
            </a:r>
            <a:r>
              <a:rPr sz="1700" spc="-31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700" spc="-4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1700" spc="-23" dirty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1700" spc="-4" dirty="0">
                <a:solidFill>
                  <a:srgbClr val="001F5F"/>
                </a:solidFill>
                <a:latin typeface="Times New Roman"/>
                <a:cs typeface="Times New Roman"/>
              </a:rPr>
              <a:t>дии»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973792" y="485588"/>
            <a:ext cx="2565641" cy="532753"/>
          </a:xfrm>
          <a:prstGeom prst="rect">
            <a:avLst/>
          </a:prstGeom>
        </p:spPr>
        <p:txBody>
          <a:bodyPr vert="horz" wrap="square" lIns="0" tIns="9441" rIns="0" bIns="0" rtlCol="0">
            <a:spAutoFit/>
          </a:bodyPr>
          <a:lstStyle/>
          <a:p>
            <a:pPr>
              <a:spcBef>
                <a:spcPts val="74"/>
              </a:spcBef>
              <a:tabLst>
                <a:tab pos="1359549" algn="l"/>
              </a:tabLst>
            </a:pPr>
            <a:r>
              <a:rPr sz="1700" spc="-8" dirty="0">
                <a:solidFill>
                  <a:srgbClr val="001F5F"/>
                </a:solidFill>
                <a:latin typeface="Times New Roman"/>
                <a:cs typeface="Times New Roman"/>
              </a:rPr>
              <a:t>Ивановичу	работники</a:t>
            </a:r>
            <a:endParaRPr sz="1700" dirty="0">
              <a:latin typeface="Times New Roman"/>
              <a:cs typeface="Times New Roman"/>
            </a:endParaRPr>
          </a:p>
          <a:p>
            <a:pPr marL="7950">
              <a:tabLst>
                <a:tab pos="1097180" algn="l"/>
              </a:tabLst>
            </a:pPr>
            <a:r>
              <a:rPr sz="1700" spc="-4" dirty="0">
                <a:solidFill>
                  <a:srgbClr val="001F5F"/>
                </a:solidFill>
                <a:latin typeface="Times New Roman"/>
                <a:cs typeface="Times New Roman"/>
              </a:rPr>
              <a:t>написали:	</a:t>
            </a:r>
            <a:r>
              <a:rPr sz="17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«...вспоминая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65636" y="1025566"/>
            <a:ext cx="4872818" cy="1317584"/>
          </a:xfrm>
          <a:prstGeom prst="rect">
            <a:avLst/>
          </a:prstGeom>
        </p:spPr>
        <p:txBody>
          <a:bodyPr vert="horz" wrap="square" lIns="0" tIns="9441" rIns="0" bIns="0" rtlCol="0">
            <a:spAutoFit/>
          </a:bodyPr>
          <a:lstStyle/>
          <a:p>
            <a:pPr marR="3975" algn="just">
              <a:spcBef>
                <a:spcPts val="74"/>
              </a:spcBef>
            </a:pPr>
            <a:r>
              <a:rPr sz="17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свои</a:t>
            </a:r>
            <a:r>
              <a:rPr sz="1700" i="1" spc="41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лучшие</a:t>
            </a:r>
            <a:r>
              <a:rPr sz="17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имена,</a:t>
            </a:r>
            <a:r>
              <a:rPr sz="17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27" dirty="0">
                <a:solidFill>
                  <a:srgbClr val="001F5F"/>
                </a:solidFill>
                <a:latin typeface="Times New Roman"/>
                <a:cs typeface="Times New Roman"/>
              </a:rPr>
              <a:t>можем</a:t>
            </a:r>
            <a:r>
              <a:rPr sz="1700" i="1" spc="-23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7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гордостью </a:t>
            </a:r>
            <a:r>
              <a:rPr sz="17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сказать,</a:t>
            </a:r>
            <a:r>
              <a:rPr sz="17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что </a:t>
            </a:r>
            <a:r>
              <a:rPr sz="17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золотое</a:t>
            </a:r>
            <a:r>
              <a:rPr sz="17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перо</a:t>
            </a:r>
            <a:r>
              <a:rPr sz="17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Мастера</a:t>
            </a:r>
            <a:r>
              <a:rPr sz="17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русской </a:t>
            </a:r>
            <a:r>
              <a:rPr sz="1700" i="1" spc="-419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литературы,</a:t>
            </a:r>
            <a:r>
              <a:rPr sz="1700" i="1" spc="41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подобно</a:t>
            </a:r>
            <a:r>
              <a:rPr sz="17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маршальскому</a:t>
            </a:r>
            <a:r>
              <a:rPr sz="17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39" dirty="0">
                <a:solidFill>
                  <a:srgbClr val="001F5F"/>
                </a:solidFill>
                <a:latin typeface="Times New Roman"/>
                <a:cs typeface="Times New Roman"/>
              </a:rPr>
              <a:t>жезлу, </a:t>
            </a:r>
            <a:r>
              <a:rPr sz="1700" i="1" spc="-419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носил</a:t>
            </a:r>
            <a:r>
              <a:rPr sz="1700" i="1" spc="5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до</a:t>
            </a:r>
            <a:r>
              <a:rPr sz="1700" i="1" spc="59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времени</a:t>
            </a:r>
            <a:r>
              <a:rPr sz="1700" i="1" spc="7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700" i="1" spc="3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планшете</a:t>
            </a:r>
            <a:r>
              <a:rPr sz="1700" i="1" spc="47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журналист</a:t>
            </a:r>
            <a:endParaRPr sz="1700" dirty="0">
              <a:latin typeface="Times New Roman"/>
              <a:cs typeface="Times New Roman"/>
            </a:endParaRPr>
          </a:p>
          <a:p>
            <a:pPr algn="just">
              <a:lnSpc>
                <a:spcPct val="100000"/>
              </a:lnSpc>
            </a:pPr>
            <a:r>
              <a:rPr sz="17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«молодежки»</a:t>
            </a:r>
            <a:r>
              <a:rPr sz="17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Евгений</a:t>
            </a:r>
            <a:r>
              <a:rPr sz="1700" i="1" spc="1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7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Носов»</a:t>
            </a:r>
            <a:r>
              <a:rPr sz="1700" spc="-12" dirty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endParaRPr sz="1700" dirty="0">
              <a:latin typeface="Times New Roman"/>
              <a:cs typeface="Times New Roman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1940" y="503727"/>
            <a:ext cx="3045538" cy="3212032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97821" y="2499350"/>
            <a:ext cx="4269226" cy="273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3377" y="3547850"/>
            <a:ext cx="9011510" cy="1302934"/>
            <a:chOff x="132587" y="5216652"/>
            <a:chExt cx="10538460" cy="19157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8892" y="5285232"/>
              <a:ext cx="10245852" cy="184708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2587" y="5216652"/>
              <a:ext cx="10538460" cy="184861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6036" y="5352211"/>
              <a:ext cx="9968611" cy="156972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295898" y="3640044"/>
            <a:ext cx="8524445" cy="118025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0" tIns="25839" rIns="0" bIns="0" rtlCol="0">
            <a:spAutoFit/>
          </a:bodyPr>
          <a:lstStyle/>
          <a:p>
            <a:pPr marL="71555" marR="63107" indent="816426" algn="just">
              <a:spcBef>
                <a:spcPts val="203"/>
              </a:spcBef>
            </a:pP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5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8" dirty="0">
                <a:solidFill>
                  <a:srgbClr val="001F5F"/>
                </a:solidFill>
                <a:latin typeface="Times New Roman"/>
                <a:cs typeface="Times New Roman"/>
              </a:rPr>
              <a:t>редакции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 газеты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23" dirty="0">
                <a:solidFill>
                  <a:srgbClr val="001F5F"/>
                </a:solidFill>
                <a:latin typeface="Times New Roman"/>
                <a:cs typeface="Times New Roman"/>
              </a:rPr>
              <a:t>«Молодая</a:t>
            </a:r>
            <a:r>
              <a:rPr sz="25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8" dirty="0">
                <a:solidFill>
                  <a:srgbClr val="001F5F"/>
                </a:solidFill>
                <a:latin typeface="Times New Roman"/>
                <a:cs typeface="Times New Roman"/>
              </a:rPr>
              <a:t>гвардия»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8" dirty="0">
                <a:solidFill>
                  <a:srgbClr val="001F5F"/>
                </a:solidFill>
                <a:latin typeface="Times New Roman"/>
                <a:cs typeface="Times New Roman"/>
              </a:rPr>
              <a:t>Евгений </a:t>
            </a:r>
            <a:r>
              <a:rPr sz="2500" spc="-6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12" dirty="0">
                <a:solidFill>
                  <a:srgbClr val="001F5F"/>
                </a:solidFill>
                <a:latin typeface="Times New Roman"/>
                <a:cs typeface="Times New Roman"/>
              </a:rPr>
              <a:t>Носов</a:t>
            </a:r>
            <a:r>
              <a:rPr sz="2500" spc="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последовательно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8" dirty="0">
                <a:solidFill>
                  <a:srgbClr val="001F5F"/>
                </a:solidFill>
                <a:latin typeface="Times New Roman"/>
                <a:cs typeface="Times New Roman"/>
              </a:rPr>
              <a:t>заведовал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8" dirty="0">
                <a:solidFill>
                  <a:srgbClr val="001F5F"/>
                </a:solidFill>
                <a:latin typeface="Times New Roman"/>
                <a:cs typeface="Times New Roman"/>
              </a:rPr>
              <a:t>отделами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12" dirty="0">
                <a:solidFill>
                  <a:srgbClr val="001F5F"/>
                </a:solidFill>
                <a:latin typeface="Times New Roman"/>
                <a:cs typeface="Times New Roman"/>
              </a:rPr>
              <a:t>рабочей </a:t>
            </a:r>
            <a:r>
              <a:rPr sz="2500"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12" dirty="0">
                <a:solidFill>
                  <a:srgbClr val="001F5F"/>
                </a:solidFill>
                <a:latin typeface="Times New Roman"/>
                <a:cs typeface="Times New Roman"/>
              </a:rPr>
              <a:t>молодежи,</a:t>
            </a:r>
            <a:r>
              <a:rPr sz="25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12" dirty="0">
                <a:solidFill>
                  <a:srgbClr val="001F5F"/>
                </a:solidFill>
                <a:latin typeface="Times New Roman"/>
                <a:cs typeface="Times New Roman"/>
              </a:rPr>
              <a:t>сельской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12" dirty="0">
                <a:solidFill>
                  <a:srgbClr val="001F5F"/>
                </a:solidFill>
                <a:latin typeface="Times New Roman"/>
                <a:cs typeface="Times New Roman"/>
              </a:rPr>
              <a:t>молодежи 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31" dirty="0">
                <a:solidFill>
                  <a:srgbClr val="001F5F"/>
                </a:solidFill>
                <a:latin typeface="Times New Roman"/>
                <a:cs typeface="Times New Roman"/>
              </a:rPr>
              <a:t>комсомольской</a:t>
            </a:r>
            <a:r>
              <a:rPr sz="25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жизни.</a:t>
            </a:r>
            <a:endParaRPr sz="2500" dirty="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84402" y="180347"/>
            <a:ext cx="5250524" cy="343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3733800" y="1107724"/>
            <a:ext cx="5029200" cy="22260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0" tIns="9938" rIns="0" bIns="0" rtlCol="0">
            <a:spAutoFit/>
          </a:bodyPr>
          <a:lstStyle/>
          <a:p>
            <a:pPr marL="9938">
              <a:spcBef>
                <a:spcPts val="78"/>
              </a:spcBef>
            </a:pPr>
            <a:r>
              <a:rPr lang="ru-RU" sz="2400" spc="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Очерки Е</a:t>
            </a:r>
            <a:r>
              <a:rPr lang="ru-RU" sz="24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2400" spc="-23" dirty="0" smtClean="0">
                <a:solidFill>
                  <a:srgbClr val="001F5F"/>
                </a:solidFill>
                <a:latin typeface="Times New Roman"/>
                <a:cs typeface="Times New Roman"/>
              </a:rPr>
              <a:t>г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ения </a:t>
            </a:r>
            <a:r>
              <a:rPr lang="ru-RU" sz="24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2400" spc="39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со</a:t>
            </a:r>
            <a:r>
              <a:rPr lang="ru-RU" sz="2400" spc="-3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а, </a:t>
            </a:r>
            <a:r>
              <a:rPr lang="ru-RU" sz="2400" spc="-3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ак</a:t>
            </a:r>
            <a:r>
              <a:rPr lang="ru-RU" sz="24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 раньше в </a:t>
            </a:r>
            <a:r>
              <a:rPr lang="ru-RU" sz="2400" spc="-8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талды-курганской</a:t>
            </a:r>
            <a:r>
              <a:rPr lang="ru-RU" sz="2400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400" spc="-12" dirty="0" smtClean="0">
                <a:solidFill>
                  <a:srgbClr val="001F5F"/>
                </a:solidFill>
                <a:latin typeface="Times New Roman"/>
                <a:cs typeface="Times New Roman"/>
              </a:rPr>
              <a:t>«</a:t>
            </a:r>
            <a:r>
              <a:rPr lang="ru-RU" sz="2400" spc="-12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Семереченской</a:t>
            </a:r>
            <a:r>
              <a:rPr lang="ru-RU" sz="2400" spc="-12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4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пра</a:t>
            </a:r>
            <a:r>
              <a:rPr lang="ru-RU" sz="2400" spc="-5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де», </a:t>
            </a:r>
            <a:r>
              <a:rPr lang="ru-RU" sz="2400" spc="-3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2400" spc="-51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lang="ru-RU" sz="2400" spc="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lang="ru-RU" sz="24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ич</a:t>
            </a:r>
            <a:r>
              <a:rPr lang="ru-RU" sz="2400" spc="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24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лись 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sz="2400" spc="-12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2400" spc="-3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ж</a:t>
            </a:r>
            <a:r>
              <a:rPr lang="ru-RU" sz="2400" spc="47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стью </a:t>
            </a:r>
            <a:r>
              <a:rPr lang="ru-RU" sz="24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2400" spc="-12" dirty="0" smtClean="0">
                <a:solidFill>
                  <a:srgbClr val="001F5F"/>
                </a:solidFill>
                <a:latin typeface="Times New Roman"/>
                <a:cs typeface="Times New Roman"/>
              </a:rPr>
              <a:t>з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обра</a:t>
            </a:r>
            <a:r>
              <a:rPr lang="ru-RU" sz="2400" spc="-27" dirty="0" smtClean="0">
                <a:solidFill>
                  <a:srgbClr val="001F5F"/>
                </a:solidFill>
                <a:latin typeface="Times New Roman"/>
                <a:cs typeface="Times New Roman"/>
              </a:rPr>
              <a:t>ж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ения </a:t>
            </a:r>
            <a:r>
              <a:rPr lang="ru-RU" sz="24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lang="ru-RU" sz="2400" spc="-98" dirty="0" smtClean="0">
                <a:solidFill>
                  <a:srgbClr val="001F5F"/>
                </a:solidFill>
                <a:latin typeface="Times New Roman"/>
                <a:cs typeface="Times New Roman"/>
              </a:rPr>
              <a:t>ю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дей </a:t>
            </a:r>
            <a:r>
              <a:rPr lang="ru-RU" sz="2400" spc="12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lang="ru-RU" sz="2400" spc="-31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lang="ru-RU" sz="2400" spc="-106" dirty="0" smtClean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да и </a:t>
            </a:r>
            <a:r>
              <a:rPr lang="ru-RU" sz="24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отсутствием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4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привычных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журналистских </a:t>
            </a:r>
            <a:r>
              <a:rPr lang="ru-RU" sz="2400" spc="-458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штампов</a:t>
            </a:r>
            <a:r>
              <a:rPr lang="ru-RU" sz="2400" spc="4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24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клише.</a:t>
            </a:r>
            <a:endParaRPr lang="ru-RU" sz="2400" dirty="0" smtClean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62545" y="680411"/>
            <a:ext cx="3932572" cy="607635"/>
          </a:xfrm>
          <a:prstGeom prst="rect">
            <a:avLst/>
          </a:prstGeom>
        </p:spPr>
        <p:txBody>
          <a:bodyPr vert="horz" wrap="square" lIns="0" tIns="9938" rIns="0" bIns="0" rtlCol="0">
            <a:spAutoFit/>
          </a:bodyPr>
          <a:lstStyle/>
          <a:p>
            <a:pPr marL="9938">
              <a:spcBef>
                <a:spcPts val="78"/>
              </a:spcBef>
              <a:tabLst>
                <a:tab pos="1593594" algn="l"/>
              </a:tabLst>
            </a:pPr>
            <a:endParaRPr lang="ru-RU" sz="1900" dirty="0">
              <a:latin typeface="Times New Roman"/>
              <a:cs typeface="Times New Roman"/>
            </a:endParaRPr>
          </a:p>
          <a:p>
            <a:pPr marL="9938">
              <a:spcBef>
                <a:spcPts val="78"/>
              </a:spcBef>
              <a:tabLst>
                <a:tab pos="1593594" algn="l"/>
              </a:tabLst>
            </a:pPr>
            <a:r>
              <a:rPr lang="ru-RU" sz="19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endParaRPr sz="1900" dirty="0">
              <a:latin typeface="Times New Roman"/>
              <a:cs typeface="Times New Roman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18934" y="211442"/>
            <a:ext cx="3519897" cy="4869352"/>
            <a:chOff x="256031" y="310896"/>
            <a:chExt cx="4116324" cy="7159750"/>
          </a:xfrm>
        </p:grpSpPr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6031" y="4233670"/>
              <a:ext cx="4116324" cy="323697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0850" y="4429124"/>
              <a:ext cx="3529076" cy="264795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3815" y="310896"/>
              <a:ext cx="2884932" cy="4123944"/>
            </a:xfrm>
            <a:prstGeom prst="rect">
              <a:avLst/>
            </a:prstGeom>
          </p:spPr>
        </p:pic>
      </p:grpSp>
      <p:sp>
        <p:nvSpPr>
          <p:cNvPr id="29" name="object 11"/>
          <p:cNvSpPr txBox="1"/>
          <p:nvPr/>
        </p:nvSpPr>
        <p:spPr>
          <a:xfrm>
            <a:off x="5028114" y="706099"/>
            <a:ext cx="2026449" cy="302423"/>
          </a:xfrm>
          <a:prstGeom prst="rect">
            <a:avLst/>
          </a:prstGeom>
        </p:spPr>
        <p:txBody>
          <a:bodyPr vert="horz" wrap="square" lIns="0" tIns="9938" rIns="0" bIns="0" rtlCol="0">
            <a:spAutoFit/>
          </a:bodyPr>
          <a:lstStyle/>
          <a:p>
            <a:pPr marL="9938">
              <a:spcBef>
                <a:spcPts val="78"/>
              </a:spcBef>
            </a:pPr>
            <a:endParaRPr sz="19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302165" y="205706"/>
            <a:ext cx="8601550" cy="11795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0" tIns="9938" rIns="0" bIns="0" rtlCol="0">
            <a:spAutoFit/>
          </a:bodyPr>
          <a:lstStyle/>
          <a:p>
            <a:pPr marL="9938" marR="3975" indent="816922" algn="just">
              <a:spcBef>
                <a:spcPts val="78"/>
              </a:spcBef>
            </a:pP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9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12" dirty="0">
                <a:solidFill>
                  <a:srgbClr val="001F5F"/>
                </a:solidFill>
                <a:latin typeface="Times New Roman"/>
                <a:cs typeface="Times New Roman"/>
              </a:rPr>
              <a:t>период</a:t>
            </a:r>
            <a:r>
              <a:rPr sz="1900"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19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1952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по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1953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39" dirty="0">
                <a:solidFill>
                  <a:srgbClr val="001F5F"/>
                </a:solidFill>
                <a:latin typeface="Times New Roman"/>
                <a:cs typeface="Times New Roman"/>
              </a:rPr>
              <a:t>год</a:t>
            </a:r>
            <a:r>
              <a:rPr sz="19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4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1900" spc="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страницах</a:t>
            </a:r>
            <a:r>
              <a:rPr sz="19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20" dirty="0">
                <a:solidFill>
                  <a:srgbClr val="001F5F"/>
                </a:solidFill>
                <a:latin typeface="Times New Roman"/>
                <a:cs typeface="Times New Roman"/>
              </a:rPr>
              <a:t>«Молодой</a:t>
            </a:r>
            <a:r>
              <a:rPr sz="1900" spc="-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8" dirty="0">
                <a:solidFill>
                  <a:srgbClr val="001F5F"/>
                </a:solidFill>
                <a:latin typeface="Times New Roman"/>
                <a:cs typeface="Times New Roman"/>
              </a:rPr>
              <a:t>гвардии» 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12" dirty="0">
                <a:solidFill>
                  <a:srgbClr val="001F5F"/>
                </a:solidFill>
                <a:latin typeface="Times New Roman"/>
                <a:cs typeface="Times New Roman"/>
              </a:rPr>
              <a:t>публикуются 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не менее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десятка </a:t>
            </a:r>
            <a:r>
              <a:rPr sz="1900" spc="-8" dirty="0">
                <a:solidFill>
                  <a:srgbClr val="001F5F"/>
                </a:solidFill>
                <a:latin typeface="Times New Roman"/>
                <a:cs typeface="Times New Roman"/>
              </a:rPr>
              <a:t>работ 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Евгения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Носова, в </a:t>
            </a:r>
            <a:r>
              <a:rPr sz="1900" spc="-27" dirty="0">
                <a:solidFill>
                  <a:srgbClr val="001F5F"/>
                </a:solidFill>
                <a:latin typeface="Times New Roman"/>
                <a:cs typeface="Times New Roman"/>
              </a:rPr>
              <a:t>том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числе </a:t>
            </a:r>
            <a:r>
              <a:rPr sz="1900" b="1" dirty="0">
                <a:solidFill>
                  <a:srgbClr val="001F5F"/>
                </a:solidFill>
                <a:latin typeface="Times New Roman"/>
                <a:cs typeface="Times New Roman"/>
              </a:rPr>
              <a:t>«От </a:t>
            </a:r>
            <a:r>
              <a:rPr sz="19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всего </a:t>
            </a:r>
            <a:r>
              <a:rPr sz="1900" b="1" spc="-45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сердца»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, </a:t>
            </a:r>
            <a:r>
              <a:rPr sz="1900" b="1" dirty="0">
                <a:solidFill>
                  <a:srgbClr val="001F5F"/>
                </a:solidFill>
                <a:latin typeface="Times New Roman"/>
                <a:cs typeface="Times New Roman"/>
              </a:rPr>
              <a:t>«Иван </a:t>
            </a:r>
            <a:r>
              <a:rPr sz="19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кивает на </a:t>
            </a:r>
            <a:r>
              <a:rPr sz="1900" b="1" dirty="0">
                <a:solidFill>
                  <a:srgbClr val="001F5F"/>
                </a:solidFill>
                <a:latin typeface="Times New Roman"/>
                <a:cs typeface="Times New Roman"/>
              </a:rPr>
              <a:t>Петра…»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, </a:t>
            </a:r>
            <a:r>
              <a:rPr sz="1900" b="1" spc="-27" dirty="0">
                <a:solidFill>
                  <a:srgbClr val="001F5F"/>
                </a:solidFill>
                <a:latin typeface="Times New Roman"/>
                <a:cs typeface="Times New Roman"/>
              </a:rPr>
              <a:t>«Уличный </a:t>
            </a:r>
            <a:r>
              <a:rPr sz="19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певец»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, </a:t>
            </a:r>
            <a:r>
              <a:rPr sz="19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«Незабываемый </a:t>
            </a:r>
            <a:r>
              <a:rPr sz="1900" b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день»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, </a:t>
            </a:r>
            <a:r>
              <a:rPr sz="1900" b="1" dirty="0">
                <a:solidFill>
                  <a:srgbClr val="001F5F"/>
                </a:solidFill>
                <a:latin typeface="Times New Roman"/>
                <a:cs typeface="Times New Roman"/>
              </a:rPr>
              <a:t>«У </a:t>
            </a:r>
            <a:r>
              <a:rPr sz="1900" b="1" spc="-12" dirty="0">
                <a:solidFill>
                  <a:srgbClr val="001F5F"/>
                </a:solidFill>
                <a:latin typeface="Times New Roman"/>
                <a:cs typeface="Times New Roman"/>
              </a:rPr>
              <a:t>разбитого</a:t>
            </a:r>
            <a:r>
              <a:rPr sz="1900" b="1"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корыта»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endParaRPr sz="1900" dirty="0">
              <a:latin typeface="Times New Roman"/>
              <a:cs typeface="Times New Roma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2581" y="1998321"/>
            <a:ext cx="9097846" cy="3143970"/>
            <a:chOff x="38100" y="2938272"/>
            <a:chExt cx="10639425" cy="4622800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100" y="2938272"/>
              <a:ext cx="5006340" cy="402488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4226" y="3132963"/>
              <a:ext cx="4417910" cy="343693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60008" y="4450080"/>
              <a:ext cx="4517136" cy="287426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54826" y="4645025"/>
              <a:ext cx="3928999" cy="22860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63239" y="3224782"/>
              <a:ext cx="3906012" cy="433578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58896" y="3420478"/>
              <a:ext cx="3316655" cy="389058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4022166" y="579182"/>
            <a:ext cx="4886935" cy="3746852"/>
          </a:xfrm>
          <a:custGeom>
            <a:avLst/>
            <a:gdLst/>
            <a:ahLst/>
            <a:cxnLst/>
            <a:rect l="l" t="t" r="r" b="b"/>
            <a:pathLst>
              <a:path w="5715000" h="5509260">
                <a:moveTo>
                  <a:pt x="0" y="5509260"/>
                </a:moveTo>
                <a:lnTo>
                  <a:pt x="5715000" y="5509260"/>
                </a:lnTo>
                <a:lnTo>
                  <a:pt x="5715000" y="0"/>
                </a:lnTo>
                <a:lnTo>
                  <a:pt x="0" y="0"/>
                </a:lnTo>
                <a:lnTo>
                  <a:pt x="0" y="550926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038600" y="742950"/>
            <a:ext cx="4753360" cy="3088303"/>
          </a:xfrm>
          <a:prstGeom prst="rect">
            <a:avLst/>
          </a:prstGeom>
        </p:spPr>
        <p:txBody>
          <a:bodyPr vert="horz" wrap="square" lIns="0" tIns="10435" rIns="0" bIns="0" rtlCol="0">
            <a:spAutoFit/>
          </a:bodyPr>
          <a:lstStyle/>
          <a:p>
            <a:pPr marL="9938" marR="3975" algn="just">
              <a:spcBef>
                <a:spcPts val="82"/>
              </a:spcBef>
              <a:tabLst>
                <a:tab pos="2070629" algn="l"/>
                <a:tab pos="4010073" algn="l"/>
              </a:tabLst>
            </a:pPr>
            <a:r>
              <a:rPr lang="ru-RU" sz="2500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Второй период публицистического творчества Евгения Носова охватывает 1960-1989 годы и вмещает важнейшие события в творческой жизни писателя, </a:t>
            </a:r>
            <a:r>
              <a:rPr sz="2500" spc="-8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среди</a:t>
            </a:r>
            <a:r>
              <a:rPr sz="2500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31" dirty="0" err="1">
                <a:solidFill>
                  <a:srgbClr val="001F5F"/>
                </a:solidFill>
                <a:latin typeface="Times New Roman"/>
                <a:cs typeface="Times New Roman"/>
              </a:rPr>
              <a:t>которых</a:t>
            </a:r>
            <a:r>
              <a:rPr sz="2500" spc="-3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награждение</a:t>
            </a:r>
            <a:r>
              <a:rPr sz="25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в </a:t>
            </a:r>
            <a:r>
              <a:rPr sz="2500" spc="-6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1975</a:t>
            </a:r>
            <a:r>
              <a:rPr sz="25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39" dirty="0" err="1">
                <a:solidFill>
                  <a:srgbClr val="001F5F"/>
                </a:solidFill>
                <a:latin typeface="Times New Roman"/>
                <a:cs typeface="Times New Roman"/>
              </a:rPr>
              <a:t>году</a:t>
            </a:r>
            <a:r>
              <a:rPr sz="25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27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Государственной</a:t>
            </a:r>
            <a:r>
              <a:rPr sz="2500" spc="-614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пр</a:t>
            </a:r>
            <a:r>
              <a:rPr sz="2500" spc="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2500" spc="-12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sz="25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ие</a:t>
            </a:r>
            <a:r>
              <a:rPr sz="25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й</a:t>
            </a:r>
            <a:r>
              <a:rPr lang="ru-RU" sz="25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25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СФСР</a:t>
            </a:r>
            <a:r>
              <a:rPr lang="ru-RU" sz="25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12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по</a:t>
            </a:r>
            <a:r>
              <a:rPr sz="2500" spc="-12" dirty="0" smtClean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500" spc="-8" dirty="0">
                <a:solidFill>
                  <a:srgbClr val="001F5F"/>
                </a:solidFill>
                <a:latin typeface="Times New Roman"/>
                <a:cs typeface="Times New Roman"/>
              </a:rPr>
              <a:t>литературе.</a:t>
            </a:r>
            <a:endParaRPr sz="2500" dirty="0">
              <a:latin typeface="Times New Roman"/>
              <a:cs typeface="Times New Roman"/>
            </a:endParaRPr>
          </a:p>
        </p:txBody>
      </p: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230098"/>
            <a:ext cx="3655428" cy="39769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3741" y="3579555"/>
            <a:ext cx="8777859" cy="1354395"/>
            <a:chOff x="274599" y="5280837"/>
            <a:chExt cx="10073005" cy="2062480"/>
          </a:xfrm>
          <a:solidFill>
            <a:schemeClr val="accent6">
              <a:lumMod val="60000"/>
              <a:lumOff val="40000"/>
            </a:schemeClr>
          </a:solidFill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4599" y="5280837"/>
              <a:ext cx="10072751" cy="2062099"/>
            </a:xfrm>
            <a:prstGeom prst="rect">
              <a:avLst/>
            </a:prstGeom>
            <a:grp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  <p:sp>
          <p:nvSpPr>
            <p:cNvPr id="6" name="object 6"/>
            <p:cNvSpPr/>
            <p:nvPr/>
          </p:nvSpPr>
          <p:spPr>
            <a:xfrm>
              <a:off x="274599" y="5280837"/>
              <a:ext cx="10073005" cy="2062480"/>
            </a:xfrm>
            <a:custGeom>
              <a:avLst/>
              <a:gdLst/>
              <a:ahLst/>
              <a:cxnLst/>
              <a:rect l="l" t="t" r="r" b="b"/>
              <a:pathLst>
                <a:path w="10073005" h="2062479">
                  <a:moveTo>
                    <a:pt x="0" y="2062098"/>
                  </a:moveTo>
                  <a:lnTo>
                    <a:pt x="10072751" y="2062098"/>
                  </a:lnTo>
                  <a:lnTo>
                    <a:pt x="10072751" y="0"/>
                  </a:lnTo>
                  <a:lnTo>
                    <a:pt x="0" y="0"/>
                  </a:lnTo>
                  <a:lnTo>
                    <a:pt x="0" y="2062098"/>
                  </a:lnTo>
                  <a:close/>
                </a:path>
              </a:pathLst>
            </a:custGeom>
            <a:grpFill/>
            <a:ln w="12700">
              <a:solidFill>
                <a:schemeClr val="accent6">
                  <a:lumMod val="60000"/>
                  <a:lumOff val="40000"/>
                </a:schemeClr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02165" y="3605374"/>
            <a:ext cx="8479920" cy="1164197"/>
          </a:xfrm>
          <a:prstGeom prst="rect">
            <a:avLst/>
          </a:prstGeom>
        </p:spPr>
        <p:txBody>
          <a:bodyPr vert="horz" wrap="square" lIns="0" tIns="9938" rIns="0" bIns="0" rtlCol="0">
            <a:spAutoFit/>
          </a:bodyPr>
          <a:lstStyle/>
          <a:p>
            <a:pPr marL="9938" marR="3975" indent="816922" algn="just">
              <a:spcBef>
                <a:spcPts val="78"/>
              </a:spcBef>
            </a:pP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Обращается 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Евгений Иванович </a:t>
            </a:r>
            <a:r>
              <a:rPr sz="2500" spc="12" dirty="0">
                <a:solidFill>
                  <a:srgbClr val="001F5F"/>
                </a:solidFill>
                <a:latin typeface="Times New Roman"/>
                <a:cs typeface="Times New Roman"/>
              </a:rPr>
              <a:t>Носов 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и к </a:t>
            </a:r>
            <a:r>
              <a:rPr sz="2500" spc="-20" dirty="0">
                <a:solidFill>
                  <a:srgbClr val="001F5F"/>
                </a:solidFill>
                <a:latin typeface="Times New Roman"/>
                <a:cs typeface="Times New Roman"/>
              </a:rPr>
              <a:t>вечному </a:t>
            </a:r>
            <a:r>
              <a:rPr sz="2500" spc="-6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16" dirty="0">
                <a:solidFill>
                  <a:srgbClr val="001F5F"/>
                </a:solidFill>
                <a:latin typeface="Times New Roman"/>
                <a:cs typeface="Times New Roman"/>
              </a:rPr>
              <a:t>источнику </a:t>
            </a:r>
            <a:r>
              <a:rPr sz="2500" spc="-8" dirty="0">
                <a:solidFill>
                  <a:srgbClr val="001F5F"/>
                </a:solidFill>
                <a:latin typeface="Times New Roman"/>
                <a:cs typeface="Times New Roman"/>
              </a:rPr>
              <a:t>наследия </a:t>
            </a:r>
            <a:r>
              <a:rPr sz="2500" spc="-12" dirty="0">
                <a:solidFill>
                  <a:srgbClr val="001F5F"/>
                </a:solidFill>
                <a:latin typeface="Times New Roman"/>
                <a:cs typeface="Times New Roman"/>
              </a:rPr>
              <a:t>прошлого: </a:t>
            </a:r>
            <a:r>
              <a:rPr sz="2500" b="1" dirty="0">
                <a:solidFill>
                  <a:srgbClr val="001F5F"/>
                </a:solidFill>
                <a:latin typeface="Times New Roman"/>
                <a:cs typeface="Times New Roman"/>
              </a:rPr>
              <a:t>«Жди </a:t>
            </a:r>
            <a:r>
              <a:rPr sz="2500" b="1" spc="-12" dirty="0">
                <a:solidFill>
                  <a:srgbClr val="001F5F"/>
                </a:solidFill>
                <a:latin typeface="Times New Roman"/>
                <a:cs typeface="Times New Roman"/>
              </a:rPr>
              <a:t>ясного </a:t>
            </a:r>
            <a:r>
              <a:rPr sz="2500" b="1" dirty="0">
                <a:solidFill>
                  <a:srgbClr val="001F5F"/>
                </a:solidFill>
                <a:latin typeface="Times New Roman"/>
                <a:cs typeface="Times New Roman"/>
              </a:rPr>
              <a:t>на </a:t>
            </a:r>
            <a:r>
              <a:rPr sz="2500" b="1" spc="-8" dirty="0">
                <a:solidFill>
                  <a:srgbClr val="001F5F"/>
                </a:solidFill>
                <a:latin typeface="Times New Roman"/>
                <a:cs typeface="Times New Roman"/>
              </a:rPr>
              <a:t>завтра </a:t>
            </a:r>
            <a:r>
              <a:rPr sz="25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b="1" dirty="0">
                <a:solidFill>
                  <a:srgbClr val="001F5F"/>
                </a:solidFill>
                <a:latin typeface="Times New Roman"/>
                <a:cs typeface="Times New Roman"/>
              </a:rPr>
              <a:t>дня : </a:t>
            </a:r>
            <a:r>
              <a:rPr sz="2500" b="1" spc="-12" dirty="0">
                <a:solidFill>
                  <a:srgbClr val="001F5F"/>
                </a:solidFill>
                <a:latin typeface="Times New Roman"/>
                <a:cs typeface="Times New Roman"/>
              </a:rPr>
              <a:t>проблемы </a:t>
            </a:r>
            <a:r>
              <a:rPr sz="2500" b="1" spc="-8" dirty="0">
                <a:solidFill>
                  <a:srgbClr val="001F5F"/>
                </a:solidFill>
                <a:latin typeface="Times New Roman"/>
                <a:cs typeface="Times New Roman"/>
              </a:rPr>
              <a:t>изучения </a:t>
            </a:r>
            <a:r>
              <a:rPr sz="25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жизни </a:t>
            </a:r>
            <a:r>
              <a:rPr sz="2500" b="1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2500" b="1" spc="-8" dirty="0">
                <a:solidFill>
                  <a:srgbClr val="001F5F"/>
                </a:solidFill>
                <a:latin typeface="Times New Roman"/>
                <a:cs typeface="Times New Roman"/>
              </a:rPr>
              <a:t>творчества </a:t>
            </a:r>
            <a:r>
              <a:rPr sz="2500" b="1" spc="4" dirty="0">
                <a:solidFill>
                  <a:srgbClr val="001F5F"/>
                </a:solidFill>
                <a:latin typeface="Times New Roman"/>
                <a:cs typeface="Times New Roman"/>
              </a:rPr>
              <a:t>Фета» </a:t>
            </a:r>
            <a:r>
              <a:rPr sz="2500" b="1" spc="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(1992).</a:t>
            </a:r>
            <a:endParaRPr sz="2500" dirty="0">
              <a:latin typeface="Times New Roman"/>
              <a:cs typeface="Times New Roma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85124" y="190616"/>
            <a:ext cx="8277383" cy="3451889"/>
            <a:chOff x="918159" y="280276"/>
            <a:chExt cx="9679940" cy="507555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51247" y="298704"/>
              <a:ext cx="5946648" cy="505663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46574" y="493776"/>
              <a:ext cx="5357749" cy="446874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8159" y="280276"/>
              <a:ext cx="3461181" cy="496545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4343400" y="895350"/>
            <a:ext cx="4568923" cy="21639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0" tIns="9441" rIns="0" bIns="0" rtlCol="0">
            <a:spAutoFit/>
          </a:bodyPr>
          <a:lstStyle/>
          <a:p>
            <a:pPr marL="9938">
              <a:spcBef>
                <a:spcPts val="74"/>
              </a:spcBef>
              <a:tabLst>
                <a:tab pos="1332716" algn="l"/>
              </a:tabLst>
            </a:pPr>
            <a:r>
              <a:rPr lang="ru-RU" sz="28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Е.И. Носов принадлежит к тому числу писателей, </a:t>
            </a:r>
            <a:r>
              <a:rPr lang="ru-RU" sz="28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чьи </a:t>
            </a:r>
            <a:r>
              <a:rPr sz="28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жизнь</a:t>
            </a:r>
            <a:r>
              <a:rPr lang="ru-RU" sz="2800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8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28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биографи</a:t>
            </a:r>
            <a:r>
              <a:rPr lang="ru-RU" sz="2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lang="ru-RU" sz="2800" dirty="0">
                <a:latin typeface="Times New Roman"/>
                <a:cs typeface="Times New Roman"/>
              </a:rPr>
              <a:t> </a:t>
            </a:r>
            <a:r>
              <a:rPr sz="28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sz="2800" spc="-23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8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2800" spc="-51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sz="28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ч</a:t>
            </a:r>
            <a:r>
              <a:rPr sz="2800" spc="4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sz="28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ски</a:t>
            </a:r>
            <a:r>
              <a:rPr lang="ru-RU" sz="28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2800" spc="-39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8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язан</a:t>
            </a:r>
            <a:r>
              <a:rPr lang="ru-RU" sz="28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ы</a:t>
            </a:r>
            <a:r>
              <a:rPr lang="ru-RU" sz="2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sz="28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spc="-2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sz="2800" spc="8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2800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л</a:t>
            </a:r>
            <a:r>
              <a:rPr sz="28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ой</a:t>
            </a:r>
            <a:r>
              <a:rPr lang="ru-RU" sz="28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 р</a:t>
            </a:r>
            <a:r>
              <a:rPr lang="ru-RU" sz="2800" spc="-67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28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ди</a:t>
            </a:r>
            <a:r>
              <a:rPr lang="ru-RU" sz="2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</a:t>
            </a:r>
            <a:r>
              <a:rPr lang="ru-RU" sz="28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ой</a:t>
            </a:r>
            <a:r>
              <a:rPr lang="ru-RU" sz="28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8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–ку</a:t>
            </a:r>
            <a:r>
              <a:rPr lang="ru-RU" sz="2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lang="ru-RU" sz="28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sz="2800" spc="-16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lang="ru-RU" sz="2800" spc="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28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lang="ru-RU" sz="2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8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крае</a:t>
            </a:r>
            <a:r>
              <a:rPr lang="ru-RU" sz="2800" spc="-12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lang="ru-RU" sz="28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endParaRPr sz="2800" dirty="0">
              <a:latin typeface="Times New Roman"/>
              <a:cs typeface="Times New Roman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40131" y="87062"/>
            <a:ext cx="4075162" cy="4988893"/>
            <a:chOff x="397763" y="128014"/>
            <a:chExt cx="4765675" cy="7335520"/>
          </a:xfrm>
        </p:grpSpPr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7763" y="128014"/>
              <a:ext cx="4765548" cy="733501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3725" y="323850"/>
              <a:ext cx="4176776" cy="67468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5898" y="269485"/>
            <a:ext cx="8491323" cy="2114406"/>
            <a:chOff x="346036" y="396240"/>
            <a:chExt cx="9930130" cy="3108960"/>
          </a:xfrm>
          <a:solidFill>
            <a:schemeClr val="accent6">
              <a:lumMod val="60000"/>
              <a:lumOff val="40000"/>
            </a:schemeClr>
          </a:solidFill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6036" y="396240"/>
              <a:ext cx="9929876" cy="3108579"/>
            </a:xfrm>
            <a:prstGeom prst="rect">
              <a:avLst/>
            </a:prstGeom>
            <a:grp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  <p:sp>
          <p:nvSpPr>
            <p:cNvPr id="6" name="object 6"/>
            <p:cNvSpPr/>
            <p:nvPr/>
          </p:nvSpPr>
          <p:spPr>
            <a:xfrm>
              <a:off x="346036" y="396240"/>
              <a:ext cx="9930130" cy="3108960"/>
            </a:xfrm>
            <a:custGeom>
              <a:avLst/>
              <a:gdLst/>
              <a:ahLst/>
              <a:cxnLst/>
              <a:rect l="l" t="t" r="r" b="b"/>
              <a:pathLst>
                <a:path w="9930130" h="3108960">
                  <a:moveTo>
                    <a:pt x="0" y="3108579"/>
                  </a:moveTo>
                  <a:lnTo>
                    <a:pt x="9929876" y="3108579"/>
                  </a:lnTo>
                  <a:lnTo>
                    <a:pt x="9929876" y="0"/>
                  </a:lnTo>
                  <a:lnTo>
                    <a:pt x="0" y="0"/>
                  </a:lnTo>
                  <a:lnTo>
                    <a:pt x="0" y="3108579"/>
                  </a:lnTo>
                  <a:close/>
                </a:path>
              </a:pathLst>
            </a:custGeom>
            <a:grpFill/>
            <a:ln w="12700">
              <a:solidFill>
                <a:schemeClr val="accent6">
                  <a:lumMod val="60000"/>
                  <a:lumOff val="40000"/>
                </a:schemeClr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63415" y="283614"/>
            <a:ext cx="8356660" cy="2040859"/>
          </a:xfrm>
          <a:prstGeom prst="rect">
            <a:avLst/>
          </a:prstGeom>
        </p:spPr>
        <p:txBody>
          <a:bodyPr vert="horz" wrap="square" lIns="0" tIns="9441" rIns="0" bIns="0" rtlCol="0">
            <a:spAutoFit/>
          </a:bodyPr>
          <a:lstStyle/>
          <a:p>
            <a:pPr marL="9938" marR="3975" indent="86959" algn="just">
              <a:spcBef>
                <a:spcPts val="74"/>
              </a:spcBef>
            </a:pPr>
            <a:r>
              <a:rPr sz="2200" spc="-4" dirty="0">
                <a:solidFill>
                  <a:srgbClr val="001F5F"/>
                </a:solidFill>
                <a:latin typeface="Times New Roman"/>
                <a:cs typeface="Times New Roman"/>
              </a:rPr>
              <a:t>В </a:t>
            </a:r>
            <a:r>
              <a:rPr sz="2200" spc="-23" dirty="0">
                <a:solidFill>
                  <a:srgbClr val="001F5F"/>
                </a:solidFill>
                <a:latin typeface="Times New Roman"/>
                <a:cs typeface="Times New Roman"/>
              </a:rPr>
              <a:t>очерке </a:t>
            </a:r>
            <a:r>
              <a:rPr sz="22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«Дорога к </a:t>
            </a:r>
            <a:r>
              <a:rPr sz="2200" b="1" dirty="0">
                <a:solidFill>
                  <a:srgbClr val="001F5F"/>
                </a:solidFill>
                <a:latin typeface="Times New Roman"/>
                <a:cs typeface="Times New Roman"/>
              </a:rPr>
              <a:t>дому» </a:t>
            </a:r>
            <a:r>
              <a:rPr sz="2200" spc="-8" dirty="0">
                <a:solidFill>
                  <a:srgbClr val="001F5F"/>
                </a:solidFill>
                <a:latin typeface="Times New Roman"/>
                <a:cs typeface="Times New Roman"/>
              </a:rPr>
              <a:t>Е. </a:t>
            </a:r>
            <a:r>
              <a:rPr sz="2200" spc="-4" dirty="0">
                <a:solidFill>
                  <a:srgbClr val="001F5F"/>
                </a:solidFill>
                <a:latin typeface="Times New Roman"/>
                <a:cs typeface="Times New Roman"/>
              </a:rPr>
              <a:t>И. </a:t>
            </a:r>
            <a:r>
              <a:rPr sz="2200" spc="8" dirty="0">
                <a:solidFill>
                  <a:srgbClr val="001F5F"/>
                </a:solidFill>
                <a:latin typeface="Times New Roman"/>
                <a:cs typeface="Times New Roman"/>
              </a:rPr>
              <a:t>Носов </a:t>
            </a:r>
            <a:r>
              <a:rPr sz="2200" spc="-4" dirty="0">
                <a:solidFill>
                  <a:srgbClr val="001F5F"/>
                </a:solidFill>
                <a:latin typeface="Times New Roman"/>
                <a:cs typeface="Times New Roman"/>
              </a:rPr>
              <a:t>пишет: 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«И </a:t>
            </a:r>
            <a:r>
              <a:rPr sz="22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вот </a:t>
            </a:r>
            <a:r>
              <a:rPr sz="22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всякий 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раз</a:t>
            </a:r>
            <a:r>
              <a:rPr sz="2200" i="1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наездишься,</a:t>
            </a:r>
            <a:r>
              <a:rPr sz="2200" i="1" spc="52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насмотришься,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наудивляешься,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голову 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распирает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от впечатлений, </a:t>
            </a:r>
            <a:r>
              <a:rPr sz="22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приходит</a:t>
            </a:r>
            <a:r>
              <a:rPr sz="22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момент,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20" dirty="0">
                <a:solidFill>
                  <a:srgbClr val="001F5F"/>
                </a:solidFill>
                <a:latin typeface="Times New Roman"/>
                <a:cs typeface="Times New Roman"/>
              </a:rPr>
              <a:t>когда</a:t>
            </a:r>
            <a:r>
              <a:rPr sz="22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ноги и 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глаза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35" dirty="0">
                <a:solidFill>
                  <a:srgbClr val="001F5F"/>
                </a:solidFill>
                <a:latin typeface="Times New Roman"/>
                <a:cs typeface="Times New Roman"/>
              </a:rPr>
              <a:t>уже</a:t>
            </a:r>
            <a:r>
              <a:rPr sz="2200" i="1" spc="-3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отказывают: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ноги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не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несут,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а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взгляд</a:t>
            </a:r>
            <a:r>
              <a:rPr sz="22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начинает </a:t>
            </a:r>
            <a:r>
              <a:rPr sz="22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20" dirty="0">
                <a:solidFill>
                  <a:srgbClr val="001F5F"/>
                </a:solidFill>
                <a:latin typeface="Times New Roman"/>
                <a:cs typeface="Times New Roman"/>
              </a:rPr>
              <a:t>скользить</a:t>
            </a:r>
            <a:r>
              <a:rPr sz="22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по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поверхности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–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вдруг</a:t>
            </a:r>
            <a:r>
              <a:rPr sz="22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неудержимо, 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ностальгически, с </a:t>
            </a:r>
            <a:r>
              <a:rPr sz="22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каким-то </a:t>
            </a:r>
            <a:r>
              <a:rPr sz="22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подскуливанием души </a:t>
            </a:r>
            <a:r>
              <a:rPr sz="2200" i="1" spc="-23" dirty="0">
                <a:solidFill>
                  <a:srgbClr val="001F5F"/>
                </a:solidFill>
                <a:latin typeface="Times New Roman"/>
                <a:cs typeface="Times New Roman"/>
              </a:rPr>
              <a:t>захочется 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к 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20" dirty="0">
                <a:solidFill>
                  <a:srgbClr val="001F5F"/>
                </a:solidFill>
                <a:latin typeface="Times New Roman"/>
                <a:cs typeface="Times New Roman"/>
              </a:rPr>
              <a:t>себе</a:t>
            </a:r>
            <a:r>
              <a:rPr sz="22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 домой,</a:t>
            </a:r>
            <a:r>
              <a:rPr sz="22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2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i="1" spc="-20" dirty="0">
                <a:solidFill>
                  <a:srgbClr val="001F5F"/>
                </a:solidFill>
                <a:latin typeface="Times New Roman"/>
                <a:cs typeface="Times New Roman"/>
              </a:rPr>
              <a:t>Курск».</a:t>
            </a:r>
            <a:endParaRPr sz="2200" dirty="0">
              <a:latin typeface="Times New Roman"/>
              <a:cs typeface="Times New Roman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68859" y="2522086"/>
            <a:ext cx="5070141" cy="2405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5898" y="190539"/>
            <a:ext cx="8491323" cy="1235130"/>
            <a:chOff x="346036" y="280162"/>
            <a:chExt cx="9930130" cy="1816100"/>
          </a:xfrm>
          <a:solidFill>
            <a:schemeClr val="accent6">
              <a:lumMod val="60000"/>
              <a:lumOff val="40000"/>
            </a:schemeClr>
          </a:solidFill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6036" y="280162"/>
              <a:ext cx="9929876" cy="1815846"/>
            </a:xfrm>
            <a:prstGeom prst="rect">
              <a:avLst/>
            </a:prstGeom>
            <a:grp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  <p:sp>
          <p:nvSpPr>
            <p:cNvPr id="6" name="object 6"/>
            <p:cNvSpPr/>
            <p:nvPr/>
          </p:nvSpPr>
          <p:spPr>
            <a:xfrm>
              <a:off x="346036" y="280162"/>
              <a:ext cx="9930130" cy="1816100"/>
            </a:xfrm>
            <a:custGeom>
              <a:avLst/>
              <a:gdLst/>
              <a:ahLst/>
              <a:cxnLst/>
              <a:rect l="l" t="t" r="r" b="b"/>
              <a:pathLst>
                <a:path w="9930130" h="1816100">
                  <a:moveTo>
                    <a:pt x="0" y="1815846"/>
                  </a:moveTo>
                  <a:lnTo>
                    <a:pt x="9929876" y="1815846"/>
                  </a:lnTo>
                  <a:lnTo>
                    <a:pt x="9929876" y="0"/>
                  </a:lnTo>
                  <a:lnTo>
                    <a:pt x="0" y="0"/>
                  </a:lnTo>
                  <a:lnTo>
                    <a:pt x="0" y="1815846"/>
                  </a:lnTo>
                  <a:close/>
                </a:path>
              </a:pathLst>
            </a:custGeom>
            <a:grpFill/>
            <a:ln w="12699">
              <a:solidFill>
                <a:schemeClr val="accent6">
                  <a:lumMod val="60000"/>
                  <a:lumOff val="40000"/>
                </a:schemeClr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74274" y="327299"/>
            <a:ext cx="8345800" cy="932863"/>
          </a:xfrm>
          <a:prstGeom prst="rect">
            <a:avLst/>
          </a:prstGeom>
        </p:spPr>
        <p:txBody>
          <a:bodyPr vert="horz" wrap="square" lIns="0" tIns="9441" rIns="0" bIns="0" rtlCol="0">
            <a:spAutoFit/>
          </a:bodyPr>
          <a:lstStyle/>
          <a:p>
            <a:pPr marR="3975" indent="816426" algn="just">
              <a:spcBef>
                <a:spcPts val="74"/>
              </a:spcBef>
            </a:pPr>
            <a:r>
              <a:rPr lang="ru-RU" sz="2000" cap="none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Евгений Иванович обращался к теме Великой  Отечественной войны в статьях и очерках </a:t>
            </a:r>
            <a:r>
              <a:rPr lang="ru-RU" sz="2000" cap="none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cap="none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Рубежи и версты»  (1975), «Парторг» (1975), «Фронтовые кашевары» (1975), «С  сединой на висках» (1985).</a:t>
            </a:r>
            <a:endParaRPr lang="ru-RU" sz="2000" cap="none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61995" y="1720882"/>
            <a:ext cx="6659808" cy="3213068"/>
            <a:chOff x="306387" y="2124075"/>
            <a:chExt cx="7788275" cy="472440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24735" y="2197100"/>
              <a:ext cx="2763139" cy="95885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17826" y="2994025"/>
              <a:ext cx="2679700" cy="31305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6387" y="2124075"/>
              <a:ext cx="2363724" cy="338607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99000" y="3924300"/>
              <a:ext cx="3395599" cy="2924175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8326578" y="4262877"/>
            <a:ext cx="108055" cy="409643"/>
          </a:xfrm>
          <a:prstGeom prst="rect">
            <a:avLst/>
          </a:prstGeom>
        </p:spPr>
        <p:txBody>
          <a:bodyPr vert="horz" wrap="square" lIns="0" tIns="9441" rIns="0" bIns="0" rtlCol="0">
            <a:spAutoFit/>
          </a:bodyPr>
          <a:lstStyle/>
          <a:p>
            <a:pPr marL="35777">
              <a:spcBef>
                <a:spcPts val="74"/>
              </a:spcBef>
            </a:pPr>
            <a:r>
              <a:rPr sz="13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:</a:t>
            </a:r>
            <a:endParaRPr sz="13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3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//</a:t>
            </a:r>
            <a:endParaRPr sz="1300" dirty="0">
              <a:latin typeface="Times New Roman"/>
              <a:cs typeface="Times New Roman"/>
            </a:endParaRPr>
          </a:p>
        </p:txBody>
      </p:sp>
      <p:pic>
        <p:nvPicPr>
          <p:cNvPr id="26" name="object 2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610530" y="1978417"/>
            <a:ext cx="3260672" cy="2498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5503" y="69445"/>
            <a:ext cx="8873590" cy="1535276"/>
            <a:chOff x="193547" y="102108"/>
            <a:chExt cx="10377170" cy="22574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8891" y="141732"/>
              <a:ext cx="10207752" cy="221741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3547" y="102108"/>
              <a:ext cx="10376916" cy="218541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6036" y="208661"/>
              <a:ext cx="9929876" cy="1939036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295898" y="141911"/>
            <a:ext cx="8491323" cy="119714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0" tIns="27330" rIns="0" bIns="0" rtlCol="0">
            <a:spAutoFit/>
          </a:bodyPr>
          <a:lstStyle/>
          <a:p>
            <a:pPr marL="71555" marR="64101" indent="816426" algn="just">
              <a:spcBef>
                <a:spcPts val="216"/>
              </a:spcBef>
            </a:pPr>
            <a:r>
              <a:rPr sz="1900" spc="-16" dirty="0">
                <a:solidFill>
                  <a:srgbClr val="001F5F"/>
                </a:solidFill>
                <a:latin typeface="Times New Roman"/>
                <a:cs typeface="Times New Roman"/>
              </a:rPr>
              <a:t>Третий</a:t>
            </a:r>
            <a:r>
              <a:rPr sz="1900" spc="-12" dirty="0">
                <a:solidFill>
                  <a:srgbClr val="001F5F"/>
                </a:solidFill>
                <a:latin typeface="Times New Roman"/>
                <a:cs typeface="Times New Roman"/>
              </a:rPr>
              <a:t> период</a:t>
            </a:r>
            <a:r>
              <a:rPr sz="1900"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12" dirty="0">
                <a:solidFill>
                  <a:srgbClr val="001F5F"/>
                </a:solidFill>
                <a:latin typeface="Times New Roman"/>
                <a:cs typeface="Times New Roman"/>
              </a:rPr>
              <a:t>публицистического</a:t>
            </a:r>
            <a:r>
              <a:rPr sz="1900" spc="-8" dirty="0">
                <a:solidFill>
                  <a:srgbClr val="001F5F"/>
                </a:solidFill>
                <a:latin typeface="Times New Roman"/>
                <a:cs typeface="Times New Roman"/>
              </a:rPr>
              <a:t> творчества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8" dirty="0">
                <a:solidFill>
                  <a:srgbClr val="001F5F"/>
                </a:solidFill>
                <a:latin typeface="Times New Roman"/>
                <a:cs typeface="Times New Roman"/>
              </a:rPr>
              <a:t>можно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отнести</a:t>
            </a:r>
            <a:r>
              <a:rPr sz="19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к </a:t>
            </a:r>
            <a:r>
              <a:rPr sz="1900" spc="-45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1990-2002 </a:t>
            </a:r>
            <a:r>
              <a:rPr sz="1900" spc="-20" dirty="0">
                <a:solidFill>
                  <a:srgbClr val="001F5F"/>
                </a:solidFill>
                <a:latin typeface="Times New Roman"/>
                <a:cs typeface="Times New Roman"/>
              </a:rPr>
              <a:t>годам.</a:t>
            </a:r>
            <a:r>
              <a:rPr sz="1900" spc="-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В </a:t>
            </a:r>
            <a:r>
              <a:rPr sz="1900" spc="-12" dirty="0">
                <a:solidFill>
                  <a:srgbClr val="001F5F"/>
                </a:solidFill>
                <a:latin typeface="Times New Roman"/>
                <a:cs typeface="Times New Roman"/>
              </a:rPr>
              <a:t>это</a:t>
            </a:r>
            <a:r>
              <a:rPr sz="1900"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время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Е. 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И. </a:t>
            </a:r>
            <a:r>
              <a:rPr sz="1900" spc="4" dirty="0">
                <a:solidFill>
                  <a:srgbClr val="001F5F"/>
                </a:solidFill>
                <a:latin typeface="Times New Roman"/>
                <a:cs typeface="Times New Roman"/>
              </a:rPr>
              <a:t>Носов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обращается к теме </a:t>
            </a:r>
            <a:r>
              <a:rPr sz="1900" spc="-20" dirty="0">
                <a:solidFill>
                  <a:srgbClr val="001F5F"/>
                </a:solidFill>
                <a:latin typeface="Times New Roman"/>
                <a:cs typeface="Times New Roman"/>
              </a:rPr>
              <a:t>русской </a:t>
            </a:r>
            <a:r>
              <a:rPr sz="1900" spc="-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8" dirty="0">
                <a:solidFill>
                  <a:srgbClr val="001F5F"/>
                </a:solidFill>
                <a:latin typeface="Times New Roman"/>
                <a:cs typeface="Times New Roman"/>
              </a:rPr>
              <a:t>истории.</a:t>
            </a:r>
            <a:r>
              <a:rPr sz="1900" spc="14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20" dirty="0">
                <a:solidFill>
                  <a:srgbClr val="001F5F"/>
                </a:solidFill>
                <a:latin typeface="Times New Roman"/>
                <a:cs typeface="Times New Roman"/>
              </a:rPr>
              <a:t>Под</a:t>
            </a:r>
            <a:r>
              <a:rPr sz="1900" spc="133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8" dirty="0">
                <a:solidFill>
                  <a:srgbClr val="001F5F"/>
                </a:solidFill>
                <a:latin typeface="Times New Roman"/>
                <a:cs typeface="Times New Roman"/>
              </a:rPr>
              <a:t>псевдонимом</a:t>
            </a:r>
            <a:r>
              <a:rPr sz="1900" spc="1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20" dirty="0">
                <a:solidFill>
                  <a:srgbClr val="001F5F"/>
                </a:solidFill>
                <a:latin typeface="Times New Roman"/>
                <a:cs typeface="Times New Roman"/>
              </a:rPr>
              <a:t>Николай</a:t>
            </a:r>
            <a:r>
              <a:rPr sz="1900" spc="133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Евгеньин</a:t>
            </a:r>
            <a:r>
              <a:rPr sz="1900" spc="137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1900" spc="133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4" dirty="0">
                <a:solidFill>
                  <a:srgbClr val="001F5F"/>
                </a:solidFill>
                <a:latin typeface="Times New Roman"/>
                <a:cs typeface="Times New Roman"/>
              </a:rPr>
              <a:t>свет</a:t>
            </a:r>
            <a:r>
              <a:rPr sz="1900" spc="14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23" dirty="0">
                <a:solidFill>
                  <a:srgbClr val="001F5F"/>
                </a:solidFill>
                <a:latin typeface="Times New Roman"/>
                <a:cs typeface="Times New Roman"/>
              </a:rPr>
              <a:t>выходят</a:t>
            </a:r>
            <a:r>
              <a:rPr sz="1900" spc="137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12" dirty="0">
                <a:solidFill>
                  <a:srgbClr val="001F5F"/>
                </a:solidFill>
                <a:latin typeface="Times New Roman"/>
                <a:cs typeface="Times New Roman"/>
              </a:rPr>
              <a:t>два</a:t>
            </a:r>
            <a:r>
              <a:rPr sz="1900" spc="153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spc="-16" dirty="0" err="1">
                <a:solidFill>
                  <a:srgbClr val="001F5F"/>
                </a:solidFill>
                <a:latin typeface="Times New Roman"/>
                <a:cs typeface="Times New Roman"/>
              </a:rPr>
              <a:t>очерка</a:t>
            </a:r>
            <a:r>
              <a:rPr sz="1900" spc="-16" dirty="0" smtClean="0">
                <a:solidFill>
                  <a:srgbClr val="001F5F"/>
                </a:solidFill>
                <a:latin typeface="Times New Roman"/>
                <a:cs typeface="Times New Roman"/>
              </a:rPr>
              <a:t>:</a:t>
            </a:r>
            <a:r>
              <a:rPr lang="ru-RU" sz="1900" dirty="0">
                <a:latin typeface="Times New Roman"/>
                <a:cs typeface="Times New Roman"/>
              </a:rPr>
              <a:t> </a:t>
            </a:r>
            <a:r>
              <a:rPr sz="1900" b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«</a:t>
            </a:r>
            <a:r>
              <a:rPr sz="19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Зеленая</a:t>
            </a:r>
            <a:r>
              <a:rPr sz="1900" b="1" spc="39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b="1" spc="-31" dirty="0">
                <a:solidFill>
                  <a:srgbClr val="001F5F"/>
                </a:solidFill>
                <a:latin typeface="Times New Roman"/>
                <a:cs typeface="Times New Roman"/>
              </a:rPr>
              <a:t>охота</a:t>
            </a:r>
            <a:r>
              <a:rPr sz="1900" b="1" spc="40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царя</a:t>
            </a:r>
            <a:r>
              <a:rPr sz="1900" b="1" spc="41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b="1" spc="-8" dirty="0">
                <a:solidFill>
                  <a:srgbClr val="001F5F"/>
                </a:solidFill>
                <a:latin typeface="Times New Roman"/>
                <a:cs typeface="Times New Roman"/>
              </a:rPr>
              <a:t>Алексея»</a:t>
            </a:r>
            <a:r>
              <a:rPr sz="1900" b="1" spc="403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(1994)</a:t>
            </a:r>
            <a:r>
              <a:rPr sz="1900" spc="40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900" spc="403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b="1" spc="-16" dirty="0">
                <a:solidFill>
                  <a:srgbClr val="001F5F"/>
                </a:solidFill>
                <a:latin typeface="Times New Roman"/>
                <a:cs typeface="Times New Roman"/>
              </a:rPr>
              <a:t>«Конны,</a:t>
            </a:r>
            <a:r>
              <a:rPr sz="1900" b="1" spc="41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b="1" spc="-23" dirty="0">
                <a:solidFill>
                  <a:srgbClr val="001F5F"/>
                </a:solidFill>
                <a:latin typeface="Times New Roman"/>
                <a:cs typeface="Times New Roman"/>
              </a:rPr>
              <a:t>людны</a:t>
            </a:r>
            <a:r>
              <a:rPr sz="1900" b="1" spc="39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900" b="1" spc="39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900" b="1" spc="-8" dirty="0" err="1">
                <a:solidFill>
                  <a:srgbClr val="001F5F"/>
                </a:solidFill>
                <a:latin typeface="Times New Roman"/>
                <a:cs typeface="Times New Roman"/>
              </a:rPr>
              <a:t>оружны</a:t>
            </a:r>
            <a:r>
              <a:rPr sz="1900" b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»</a:t>
            </a:r>
            <a:r>
              <a:rPr sz="19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(</a:t>
            </a:r>
            <a:r>
              <a:rPr sz="1900" dirty="0">
                <a:solidFill>
                  <a:srgbClr val="001F5F"/>
                </a:solidFill>
                <a:latin typeface="Times New Roman"/>
                <a:cs typeface="Times New Roman"/>
              </a:rPr>
              <a:t>1994).</a:t>
            </a:r>
            <a:endParaRPr sz="1900" dirty="0">
              <a:latin typeface="Times New Roman"/>
              <a:cs typeface="Times New Roman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525437" y="1915584"/>
            <a:ext cx="5215447" cy="2775158"/>
            <a:chOff x="4122801" y="2339848"/>
            <a:chExt cx="6099175" cy="4080510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22801" y="2339848"/>
              <a:ext cx="3240024" cy="373227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07351" y="2628900"/>
              <a:ext cx="2714625" cy="3790950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0744" y="1956699"/>
            <a:ext cx="3205830" cy="3053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maxresdefault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117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5897" y="3893435"/>
            <a:ext cx="8613496" cy="1067568"/>
            <a:chOff x="346036" y="5724791"/>
            <a:chExt cx="10073005" cy="1569720"/>
          </a:xfrm>
          <a:solidFill>
            <a:schemeClr val="accent6">
              <a:lumMod val="60000"/>
              <a:lumOff val="40000"/>
            </a:schemeClr>
          </a:solidFill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6036" y="5724791"/>
              <a:ext cx="10072751" cy="1569720"/>
            </a:xfrm>
            <a:prstGeom prst="rect">
              <a:avLst/>
            </a:prstGeom>
            <a:grp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  <p:sp>
          <p:nvSpPr>
            <p:cNvPr id="6" name="object 6"/>
            <p:cNvSpPr/>
            <p:nvPr/>
          </p:nvSpPr>
          <p:spPr>
            <a:xfrm>
              <a:off x="346036" y="5724791"/>
              <a:ext cx="10073005" cy="1569720"/>
            </a:xfrm>
            <a:custGeom>
              <a:avLst/>
              <a:gdLst/>
              <a:ahLst/>
              <a:cxnLst/>
              <a:rect l="l" t="t" r="r" b="b"/>
              <a:pathLst>
                <a:path w="10073005" h="1569720">
                  <a:moveTo>
                    <a:pt x="0" y="1569719"/>
                  </a:moveTo>
                  <a:lnTo>
                    <a:pt x="10072751" y="1569719"/>
                  </a:lnTo>
                  <a:lnTo>
                    <a:pt x="10072751" y="0"/>
                  </a:lnTo>
                  <a:lnTo>
                    <a:pt x="0" y="0"/>
                  </a:lnTo>
                  <a:lnTo>
                    <a:pt x="0" y="1569719"/>
                  </a:lnTo>
                  <a:close/>
                </a:path>
              </a:pathLst>
            </a:custGeom>
            <a:grpFill/>
            <a:ln w="12700">
              <a:solidFill>
                <a:schemeClr val="accent6">
                  <a:lumMod val="60000"/>
                  <a:lumOff val="40000"/>
                </a:schemeClr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04800" y="3790950"/>
            <a:ext cx="8541126" cy="1164197"/>
          </a:xfrm>
          <a:prstGeom prst="rect">
            <a:avLst/>
          </a:prstGeom>
        </p:spPr>
        <p:txBody>
          <a:bodyPr vert="horz" wrap="square" lIns="0" tIns="9938" rIns="0" bIns="0" rtlCol="0">
            <a:spAutoFit/>
          </a:bodyPr>
          <a:lstStyle/>
          <a:p>
            <a:pPr marR="3975" indent="816426" algn="just">
              <a:spcBef>
                <a:spcPts val="78"/>
              </a:spcBef>
            </a:pP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Новое</a:t>
            </a:r>
            <a:r>
              <a:rPr sz="2500" spc="4" dirty="0">
                <a:solidFill>
                  <a:srgbClr val="001F5F"/>
                </a:solidFill>
                <a:latin typeface="Times New Roman"/>
                <a:cs typeface="Times New Roman"/>
              </a:rPr>
              <a:t> осмысление</a:t>
            </a:r>
            <a:r>
              <a:rPr sz="2500" spc="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5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8" dirty="0">
                <a:solidFill>
                  <a:srgbClr val="001F5F"/>
                </a:solidFill>
                <a:latin typeface="Times New Roman"/>
                <a:cs typeface="Times New Roman"/>
              </a:rPr>
              <a:t>статьях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b="1" dirty="0">
                <a:solidFill>
                  <a:srgbClr val="001F5F"/>
                </a:solidFill>
                <a:latin typeface="Times New Roman"/>
                <a:cs typeface="Times New Roman"/>
              </a:rPr>
              <a:t>«Фанфары</a:t>
            </a:r>
            <a:r>
              <a:rPr sz="2500" b="1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b="1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2500" b="1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b="1" spc="-16" dirty="0">
                <a:solidFill>
                  <a:srgbClr val="001F5F"/>
                </a:solidFill>
                <a:latin typeface="Times New Roman"/>
                <a:cs typeface="Times New Roman"/>
              </a:rPr>
              <a:t>колокола» 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(1990) 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2500" b="1" spc="-8" dirty="0">
                <a:solidFill>
                  <a:srgbClr val="001F5F"/>
                </a:solidFill>
                <a:latin typeface="Times New Roman"/>
                <a:cs typeface="Times New Roman"/>
              </a:rPr>
              <a:t>«Мемуары </a:t>
            </a:r>
            <a:r>
              <a:rPr sz="2500" b="1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25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мемориалы» 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(1998) 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получает</a:t>
            </a:r>
            <a:r>
              <a:rPr sz="2500" spc="-3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тема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Times New Roman"/>
                <a:cs typeface="Times New Roman"/>
              </a:rPr>
              <a:t>Великой</a:t>
            </a:r>
            <a:r>
              <a:rPr sz="2500" spc="-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Отечественной</a:t>
            </a:r>
            <a:r>
              <a:rPr sz="25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войны.</a:t>
            </a:r>
            <a:endParaRPr sz="2500" dirty="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32198" y="269830"/>
            <a:ext cx="6320437" cy="3294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/>
          <p:nvPr/>
        </p:nvSpPr>
        <p:spPr>
          <a:xfrm>
            <a:off x="3352800" y="1123950"/>
            <a:ext cx="5480427" cy="33596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0" tIns="9938" rIns="0" bIns="0" rtlCol="0">
            <a:spAutoFit/>
          </a:bodyPr>
          <a:lstStyle/>
          <a:p>
            <a:pPr marL="9938" marR="3975" algn="just">
              <a:spcBef>
                <a:spcPts val="78"/>
              </a:spcBef>
            </a:pPr>
            <a:r>
              <a:rPr lang="ru-RU"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 эти же годы автор создаёт портретные очерки </a:t>
            </a:r>
            <a:r>
              <a:rPr lang="ru-RU" sz="2400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«Последний полонез» </a:t>
            </a:r>
            <a:r>
              <a:rPr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(1995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)</a:t>
            </a:r>
            <a:r>
              <a:rPr sz="24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4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«С</a:t>
            </a:r>
            <a:r>
              <a:rPr sz="2400" b="1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8" dirty="0">
                <a:solidFill>
                  <a:srgbClr val="001F5F"/>
                </a:solidFill>
                <a:latin typeface="Times New Roman"/>
                <a:cs typeface="Times New Roman"/>
              </a:rPr>
              <a:t>непокрытой</a:t>
            </a:r>
            <a:r>
              <a:rPr sz="2400" b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6" dirty="0">
                <a:solidFill>
                  <a:srgbClr val="001F5F"/>
                </a:solidFill>
                <a:latin typeface="Times New Roman"/>
                <a:cs typeface="Times New Roman"/>
              </a:rPr>
              <a:t>головой»</a:t>
            </a:r>
            <a:r>
              <a:rPr sz="2400" b="1" spc="-1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(2001), </a:t>
            </a:r>
            <a:r>
              <a:rPr sz="24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посвященные </a:t>
            </a:r>
            <a:r>
              <a:rPr sz="2400" spc="-20" dirty="0">
                <a:solidFill>
                  <a:srgbClr val="001F5F"/>
                </a:solidFill>
                <a:latin typeface="Times New Roman"/>
                <a:cs typeface="Times New Roman"/>
              </a:rPr>
              <a:t>людям, </a:t>
            </a:r>
            <a:r>
              <a:rPr sz="2400" spc="-27" dirty="0">
                <a:solidFill>
                  <a:srgbClr val="001F5F"/>
                </a:solidFill>
                <a:latin typeface="Times New Roman"/>
                <a:cs typeface="Times New Roman"/>
              </a:rPr>
              <a:t>которых </a:t>
            </a:r>
            <a:r>
              <a:rPr sz="2400" spc="-4" dirty="0">
                <a:solidFill>
                  <a:srgbClr val="001F5F"/>
                </a:solidFill>
                <a:latin typeface="Times New Roman"/>
                <a:cs typeface="Times New Roman"/>
              </a:rPr>
              <a:t>он </a:t>
            </a:r>
            <a:r>
              <a:rPr sz="2400" spc="-16" dirty="0">
                <a:solidFill>
                  <a:srgbClr val="001F5F"/>
                </a:solidFill>
                <a:latin typeface="Times New Roman"/>
                <a:cs typeface="Times New Roman"/>
              </a:rPr>
              <a:t>хорошо </a:t>
            </a:r>
            <a:r>
              <a:rPr sz="2400" spc="4" dirty="0">
                <a:solidFill>
                  <a:srgbClr val="001F5F"/>
                </a:solidFill>
                <a:latin typeface="Times New Roman"/>
                <a:cs typeface="Times New Roman"/>
              </a:rPr>
              <a:t>знал </a:t>
            </a:r>
            <a:r>
              <a:rPr sz="2400" spc="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4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ценил</a:t>
            </a:r>
            <a:r>
              <a:rPr lang="ru-RU" sz="24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endParaRPr lang="ru-RU" sz="2400" dirty="0">
              <a:latin typeface="Times New Roman"/>
              <a:cs typeface="Times New Roman"/>
            </a:endParaRPr>
          </a:p>
          <a:p>
            <a:pPr marL="9938" marR="3975" algn="just">
              <a:spcBef>
                <a:spcPts val="78"/>
              </a:spcBef>
            </a:pPr>
            <a:endParaRPr lang="ru-RU" sz="240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9938" marR="3975" algn="just">
              <a:spcBef>
                <a:spcPts val="78"/>
              </a:spcBef>
            </a:pPr>
            <a:r>
              <a:rPr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«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Последний</a:t>
            </a:r>
            <a:r>
              <a:rPr sz="24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4" dirty="0">
                <a:solidFill>
                  <a:srgbClr val="001F5F"/>
                </a:solidFill>
                <a:latin typeface="Times New Roman"/>
                <a:cs typeface="Times New Roman"/>
              </a:rPr>
              <a:t>полонез»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написан</a:t>
            </a:r>
            <a:r>
              <a:rPr lang="ru-RU" sz="24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br>
              <a:rPr lang="ru-RU" sz="2400" dirty="0">
                <a:solidFill>
                  <a:srgbClr val="001F5F"/>
                </a:solidFill>
                <a:latin typeface="Times New Roman"/>
                <a:cs typeface="Times New Roman"/>
              </a:rPr>
            </a:br>
            <a:r>
              <a:rPr sz="24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Е.И.</a:t>
            </a:r>
            <a:r>
              <a:rPr lang="ru-RU" sz="2400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Носовым</a:t>
            </a:r>
            <a:r>
              <a:rPr lang="ru-RU" sz="2400" spc="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z="2400" spc="4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23" dirty="0">
                <a:solidFill>
                  <a:srgbClr val="001F5F"/>
                </a:solidFill>
                <a:latin typeface="Times New Roman"/>
                <a:cs typeface="Times New Roman"/>
              </a:rPr>
              <a:t>друге-художнике</a:t>
            </a:r>
            <a:r>
              <a:rPr sz="24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8" dirty="0">
                <a:solidFill>
                  <a:srgbClr val="001F5F"/>
                </a:solidFill>
                <a:latin typeface="Times New Roman"/>
                <a:cs typeface="Times New Roman"/>
              </a:rPr>
              <a:t>Михаиле </a:t>
            </a:r>
            <a:r>
              <a:rPr sz="2400" spc="-45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4" dirty="0" err="1">
                <a:solidFill>
                  <a:srgbClr val="001F5F"/>
                </a:solidFill>
                <a:latin typeface="Times New Roman"/>
                <a:cs typeface="Times New Roman"/>
              </a:rPr>
              <a:t>Степановиче</a:t>
            </a:r>
            <a:r>
              <a:rPr sz="2400" spc="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16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Шорохове</a:t>
            </a:r>
            <a:r>
              <a:rPr lang="ru-RU" sz="2400" spc="-16" dirty="0" smtClean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endParaRPr sz="2400" dirty="0">
              <a:latin typeface="Times New Roman"/>
              <a:cs typeface="Times New Roman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78882" y="389398"/>
            <a:ext cx="2823020" cy="4696952"/>
            <a:chOff x="326136" y="328168"/>
            <a:chExt cx="3301365" cy="6906259"/>
          </a:xfrm>
        </p:grpSpPr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6136" y="2938272"/>
              <a:ext cx="3300984" cy="429615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2008" y="3133166"/>
              <a:ext cx="2711919" cy="370789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3725" y="328168"/>
              <a:ext cx="3025775" cy="302145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533400" y="3409950"/>
            <a:ext cx="8345800" cy="148686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0" tIns="9441" rIns="0" bIns="0" rtlCol="0">
            <a:spAutoFit/>
          </a:bodyPr>
          <a:lstStyle/>
          <a:p>
            <a:pPr marR="3975" indent="816922" algn="just">
              <a:spcBef>
                <a:spcPts val="74"/>
              </a:spcBef>
            </a:pPr>
            <a:r>
              <a:rPr sz="2400" i="1" dirty="0">
                <a:solidFill>
                  <a:srgbClr val="001F5F"/>
                </a:solidFill>
                <a:latin typeface="Times New Roman"/>
                <a:cs typeface="Times New Roman"/>
              </a:rPr>
              <a:t>Самой</a:t>
            </a:r>
            <a:r>
              <a:rPr sz="2400" i="1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большой</a:t>
            </a:r>
            <a:r>
              <a:rPr sz="24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 проблемой</a:t>
            </a:r>
            <a:r>
              <a:rPr sz="24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 является</a:t>
            </a:r>
            <a:r>
              <a:rPr sz="24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проблема </a:t>
            </a:r>
            <a:r>
              <a:rPr sz="24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нравственности,</a:t>
            </a:r>
            <a:r>
              <a:rPr sz="24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то</a:t>
            </a:r>
            <a:r>
              <a:rPr sz="24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есть</a:t>
            </a:r>
            <a:r>
              <a:rPr sz="2400" i="1" spc="52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вопросы</a:t>
            </a:r>
            <a:r>
              <a:rPr sz="24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нравственной</a:t>
            </a:r>
            <a:r>
              <a:rPr sz="24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среды </a:t>
            </a:r>
            <a:r>
              <a:rPr sz="24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20" dirty="0">
                <a:solidFill>
                  <a:srgbClr val="001F5F"/>
                </a:solidFill>
                <a:latin typeface="Times New Roman"/>
                <a:cs typeface="Times New Roman"/>
              </a:rPr>
              <a:t>человеческого</a:t>
            </a:r>
            <a:r>
              <a:rPr sz="24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обитания,</a:t>
            </a:r>
            <a:r>
              <a:rPr sz="24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которая</a:t>
            </a:r>
            <a:r>
              <a:rPr sz="2400" i="1" spc="52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не</a:t>
            </a:r>
            <a:r>
              <a:rPr sz="24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менее</a:t>
            </a:r>
            <a:r>
              <a:rPr sz="24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важна,</a:t>
            </a:r>
            <a:r>
              <a:rPr sz="24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23" dirty="0">
                <a:solidFill>
                  <a:srgbClr val="001F5F"/>
                </a:solidFill>
                <a:latin typeface="Times New Roman"/>
                <a:cs typeface="Times New Roman"/>
              </a:rPr>
              <a:t>чем </a:t>
            </a:r>
            <a:r>
              <a:rPr sz="2400" i="1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чистота</a:t>
            </a:r>
            <a:r>
              <a:rPr sz="24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земли</a:t>
            </a:r>
            <a:r>
              <a:rPr sz="2400" i="1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400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i="1" spc="-27" dirty="0">
                <a:solidFill>
                  <a:srgbClr val="001F5F"/>
                </a:solidFill>
                <a:latin typeface="Times New Roman"/>
                <a:cs typeface="Times New Roman"/>
              </a:rPr>
              <a:t>воздуха.</a:t>
            </a: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33600" y="666750"/>
            <a:ext cx="4665395" cy="2385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1990" y="-89991"/>
            <a:ext cx="2689769" cy="235694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27052" y="119301"/>
            <a:ext cx="4271182" cy="184284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28419" y="2226796"/>
            <a:ext cx="8610781" cy="25218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0" tIns="4473" rIns="0" bIns="0" rtlCol="0">
            <a:spAutoFit/>
          </a:bodyPr>
          <a:lstStyle/>
          <a:p>
            <a:pPr marL="9938" marR="3975" indent="816922" algn="just">
              <a:lnSpc>
                <a:spcPct val="101800"/>
              </a:lnSpc>
              <a:spcBef>
                <a:spcPts val="35"/>
              </a:spcBef>
            </a:pPr>
            <a:r>
              <a:rPr sz="1600" b="1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Евгений </a:t>
            </a:r>
            <a:r>
              <a:rPr sz="1600" b="1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Носов </a:t>
            </a:r>
            <a:r>
              <a:rPr sz="1600" b="1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– </a:t>
            </a:r>
            <a:r>
              <a:rPr sz="1600" b="1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художник </a:t>
            </a:r>
            <a:r>
              <a:rPr sz="1600" b="1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в </a:t>
            </a:r>
            <a:r>
              <a:rPr sz="1600" b="1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каждое свое </a:t>
            </a:r>
            <a:r>
              <a:rPr sz="1600" b="1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мгновение. </a:t>
            </a:r>
            <a:r>
              <a:rPr sz="1600" b="1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Художник </a:t>
            </a:r>
            <a:r>
              <a:rPr sz="1600" b="1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на </a:t>
            </a:r>
            <a:r>
              <a:rPr sz="1600" b="1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всю </a:t>
            </a:r>
            <a:r>
              <a:rPr sz="1600" b="1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 жизнь,</a:t>
            </a:r>
            <a:r>
              <a:rPr sz="1600" b="1" i="1" spc="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i="1" spc="-23" dirty="0">
                <a:solidFill>
                  <a:srgbClr val="001F5F"/>
                </a:solidFill>
                <a:latin typeface="Times New Roman"/>
                <a:cs typeface="Times New Roman"/>
              </a:rPr>
              <a:t>поэтому</a:t>
            </a:r>
            <a:r>
              <a:rPr sz="1600" b="1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его</a:t>
            </a:r>
            <a:r>
              <a:rPr sz="1600" b="1" i="1" spc="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i="1" spc="-23" dirty="0">
                <a:solidFill>
                  <a:srgbClr val="001F5F"/>
                </a:solidFill>
                <a:latin typeface="Times New Roman"/>
                <a:cs typeface="Times New Roman"/>
              </a:rPr>
              <a:t>колодец</a:t>
            </a:r>
            <a:r>
              <a:rPr sz="1600" b="1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неисчерпаем…</a:t>
            </a:r>
            <a:endParaRPr sz="1600" dirty="0">
              <a:latin typeface="Times New Roman"/>
              <a:cs typeface="Times New Roman"/>
            </a:endParaRPr>
          </a:p>
          <a:p>
            <a:pPr marL="6982595" algn="r">
              <a:spcBef>
                <a:spcPts val="8"/>
              </a:spcBef>
            </a:pPr>
            <a:r>
              <a:rPr sz="1600" b="1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М.</a:t>
            </a:r>
            <a:r>
              <a:rPr sz="1600" b="1" i="1" spc="-59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Обухов</a:t>
            </a:r>
            <a:endParaRPr sz="1600" dirty="0">
              <a:latin typeface="Times New Roman"/>
              <a:cs typeface="Times New Roman"/>
            </a:endParaRPr>
          </a:p>
          <a:p>
            <a:pPr marL="9938" marR="3975" indent="816922" algn="just">
              <a:lnSpc>
                <a:spcPct val="100899"/>
              </a:lnSpc>
              <a:spcBef>
                <a:spcPts val="125"/>
              </a:spcBef>
            </a:pPr>
            <a:r>
              <a:rPr sz="1600" b="1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Его</a:t>
            </a:r>
            <a:r>
              <a:rPr sz="1600" b="1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произведения</a:t>
            </a:r>
            <a:r>
              <a:rPr sz="1600" b="1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 обладают</a:t>
            </a:r>
            <a:r>
              <a:rPr sz="1600" b="1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силой</a:t>
            </a:r>
            <a:r>
              <a:rPr sz="1600" b="1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нравственной</a:t>
            </a:r>
            <a:r>
              <a:rPr sz="1600" b="1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 активности...</a:t>
            </a:r>
            <a:r>
              <a:rPr sz="1600" b="1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i="1" spc="-23" dirty="0">
                <a:solidFill>
                  <a:srgbClr val="001F5F"/>
                </a:solidFill>
                <a:latin typeface="Times New Roman"/>
                <a:cs typeface="Times New Roman"/>
              </a:rPr>
              <a:t>Той </a:t>
            </a:r>
            <a:r>
              <a:rPr sz="1600" b="1" i="1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степенью совершенства, </a:t>
            </a:r>
            <a:r>
              <a:rPr sz="1600" b="1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которая позволяет </a:t>
            </a:r>
            <a:r>
              <a:rPr sz="1600" b="1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говорить о них, </a:t>
            </a:r>
            <a:r>
              <a:rPr sz="1600" b="1" i="1" spc="-20" dirty="0">
                <a:solidFill>
                  <a:srgbClr val="001F5F"/>
                </a:solidFill>
                <a:latin typeface="Times New Roman"/>
                <a:cs typeface="Times New Roman"/>
              </a:rPr>
              <a:t>как </a:t>
            </a:r>
            <a:r>
              <a:rPr sz="1600" b="1" i="1" spc="-4" dirty="0">
                <a:solidFill>
                  <a:srgbClr val="001F5F"/>
                </a:solidFill>
                <a:latin typeface="Times New Roman"/>
                <a:cs typeface="Times New Roman"/>
              </a:rPr>
              <a:t>о </a:t>
            </a:r>
            <a:r>
              <a:rPr sz="1600" b="1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созданиях </a:t>
            </a:r>
            <a:r>
              <a:rPr sz="1600" b="1" i="1" spc="-1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настоящего</a:t>
            </a:r>
            <a:r>
              <a:rPr sz="1600" b="1" i="1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i="1" spc="-16" dirty="0">
                <a:solidFill>
                  <a:srgbClr val="001F5F"/>
                </a:solidFill>
                <a:latin typeface="Times New Roman"/>
                <a:cs typeface="Times New Roman"/>
              </a:rPr>
              <a:t>большого</a:t>
            </a:r>
            <a:r>
              <a:rPr sz="1600" b="1" i="1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b="1" i="1" spc="-8" dirty="0" err="1">
                <a:solidFill>
                  <a:srgbClr val="001F5F"/>
                </a:solidFill>
                <a:latin typeface="Times New Roman"/>
                <a:cs typeface="Times New Roman"/>
              </a:rPr>
              <a:t>искусства</a:t>
            </a:r>
            <a:r>
              <a:rPr sz="1600" b="1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endParaRPr lang="ru-RU" sz="1600" b="1" i="1" spc="-8" dirty="0" smtClean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9938" marR="3975" indent="816922" algn="r">
              <a:lnSpc>
                <a:spcPct val="100899"/>
              </a:lnSpc>
              <a:spcBef>
                <a:spcPts val="125"/>
              </a:spcBef>
            </a:pP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И.</a:t>
            </a:r>
            <a:r>
              <a:rPr lang="ru-RU" sz="1600" b="1" i="1" spc="-67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8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Баскевич</a:t>
            </a:r>
            <a:endParaRPr lang="ru-RU" sz="1600" b="1" i="1" spc="-8" dirty="0" smtClean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77518" marR="4473" indent="-68077">
              <a:lnSpc>
                <a:spcPct val="101800"/>
              </a:lnSpc>
              <a:spcBef>
                <a:spcPts val="35"/>
              </a:spcBef>
              <a:tabLst>
                <a:tab pos="758782" algn="l"/>
                <a:tab pos="796548" algn="l"/>
                <a:tab pos="1210476" algn="l"/>
                <a:tab pos="1618936" algn="l"/>
                <a:tab pos="1911120" algn="l"/>
                <a:tab pos="2539215" algn="l"/>
                <a:tab pos="2869662" algn="l"/>
                <a:tab pos="3149920" algn="l"/>
                <a:tab pos="3539001" algn="l"/>
                <a:tab pos="4502511" algn="l"/>
                <a:tab pos="4892587" algn="l"/>
                <a:tab pos="5091848" algn="l"/>
                <a:tab pos="5513229" algn="l"/>
                <a:tab pos="5972375" algn="l"/>
              </a:tabLst>
            </a:pP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               Евгений Но</a:t>
            </a:r>
            <a:r>
              <a:rPr lang="ru-RU" sz="1600" b="1" i="1" spc="-51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ов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	ж</a:t>
            </a:r>
            <a:r>
              <a:rPr lang="ru-RU" sz="1600" b="1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600" b="1" i="1" spc="-2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1600" b="1" i="1" spc="-27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lang="ru-RU" sz="1600" b="1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27" dirty="0" smtClean="0">
                <a:solidFill>
                  <a:srgbClr val="001F5F"/>
                </a:solidFill>
                <a:latin typeface="Times New Roman"/>
                <a:cs typeface="Times New Roman"/>
              </a:rPr>
              <a:t>б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lang="ru-RU" sz="1600" b="1" i="1" spc="-16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тся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ли</a:t>
            </a:r>
            <a:r>
              <a:rPr lang="ru-RU" sz="1600" b="1" i="1" spc="-16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ер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1600" b="1" i="1" spc="-5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lang="ru-RU" sz="1600" b="1" i="1" spc="-27" dirty="0" smtClean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ре</a:t>
            </a:r>
            <a:r>
              <a:rPr lang="ru-RU" sz="1600" b="1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не</a:t>
            </a:r>
            <a:r>
              <a:rPr lang="ru-RU" sz="1600" b="1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1600" b="1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55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1600" b="1" i="1" spc="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м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ой </a:t>
            </a:r>
            <a:r>
              <a:rPr lang="ru-RU" sz="1600" b="1" i="1" spc="-12" dirty="0" smtClean="0">
                <a:solidFill>
                  <a:srgbClr val="001F5F"/>
                </a:solidFill>
                <a:latin typeface="Times New Roman"/>
                <a:cs typeface="Times New Roman"/>
              </a:rPr>
              <a:t>литературы,</a:t>
            </a:r>
            <a:r>
              <a:rPr lang="ru-RU" sz="1600" b="1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  чер</a:t>
            </a:r>
            <a:r>
              <a:rPr lang="ru-RU" sz="1600" b="1" i="1" spc="-3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з</a:t>
            </a:r>
            <a:r>
              <a:rPr lang="ru-RU" sz="1600" b="1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п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ср</a:t>
            </a:r>
            <a:r>
              <a:rPr lang="ru-RU" sz="1600" b="1" i="1" spc="-5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1600" b="1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дст</a:t>
            </a:r>
            <a:r>
              <a:rPr lang="ru-RU" sz="1600" b="1" i="1" spc="-27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1600" b="1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д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600" b="1" i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lang="ru-RU" sz="1600" b="1" i="1" spc="-12" dirty="0" smtClean="0">
                <a:solidFill>
                  <a:srgbClr val="001F5F"/>
                </a:solidFill>
                <a:latin typeface="Times New Roman"/>
                <a:cs typeface="Times New Roman"/>
              </a:rPr>
              <a:t>т</a:t>
            </a:r>
            <a:r>
              <a:rPr lang="ru-RU" sz="1600" b="1" i="1" spc="-23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1600" b="1" i="1" spc="-51" dirty="0" smtClean="0">
                <a:solidFill>
                  <a:srgbClr val="001F5F"/>
                </a:solidFill>
                <a:latin typeface="Times New Roman"/>
                <a:cs typeface="Times New Roman"/>
              </a:rPr>
              <a:t>р</a:t>
            </a:r>
            <a:r>
              <a:rPr lang="ru-RU" sz="1600" b="1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жден</a:t>
            </a:r>
            <a:r>
              <a:rPr lang="ru-RU" sz="1600" b="1" i="1" spc="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я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ж</a:t>
            </a:r>
            <a:r>
              <a:rPr lang="ru-RU" sz="1600" b="1" i="1" spc="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600" b="1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зн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 спр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lang="ru-RU" sz="1600" b="1" i="1" spc="-23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1600" b="1" i="1" spc="-55" dirty="0" smtClean="0">
                <a:solidFill>
                  <a:srgbClr val="001F5F"/>
                </a:solidFill>
                <a:latin typeface="Times New Roman"/>
                <a:cs typeface="Times New Roman"/>
              </a:rPr>
              <a:t>е</a:t>
            </a:r>
            <a:r>
              <a:rPr lang="ru-RU" sz="1600" b="1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дл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600" b="1" i="1" spc="-23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ост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lang="ru-RU" sz="1600" b="1" i="1"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endParaRPr lang="ru-RU" sz="1600" dirty="0" smtClean="0">
              <a:latin typeface="Times New Roman"/>
              <a:cs typeface="Times New Roman"/>
            </a:endParaRPr>
          </a:p>
          <a:p>
            <a:pPr marR="3975" algn="r">
              <a:spcBef>
                <a:spcPts val="4"/>
              </a:spcBef>
            </a:pP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В.</a:t>
            </a:r>
            <a:r>
              <a:rPr lang="ru-RU" sz="1600" b="1" i="1" spc="-74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1600" b="1" i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Васильев</a:t>
            </a:r>
            <a:endParaRPr lang="ru-RU" sz="1600" dirty="0" smtClean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191000" y="1200150"/>
            <a:ext cx="4724400" cy="29646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0" tIns="9938" rIns="0" bIns="0" rtlCol="0">
            <a:spAutoFit/>
          </a:bodyPr>
          <a:lstStyle/>
          <a:p>
            <a:r>
              <a:rPr lang="ru-RU" sz="2400" dirty="0" smtClean="0"/>
              <a:t>О своем писательском труде Носов говорил так: «Я – обыкновенный смертный, как и все люди, и отличаюсь, скажем, от той же бабы Дуси только тем, что она, труженица, копает иногда под моросью картошку, а я сижу за столом да копаю слова…»</a:t>
            </a: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971550"/>
            <a:ext cx="32004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4684"/>
            <a:ext cx="9144543" cy="5128816"/>
            <a:chOff x="0" y="19810"/>
            <a:chExt cx="10694035" cy="7541259"/>
          </a:xfrm>
          <a:solidFill>
            <a:schemeClr val="accent6">
              <a:lumMod val="60000"/>
              <a:lumOff val="40000"/>
            </a:schemeClr>
          </a:solidFill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716" y="19810"/>
              <a:ext cx="10680191" cy="7540752"/>
            </a:xfrm>
            <a:prstGeom prst="rect">
              <a:avLst/>
            </a:prstGeom>
            <a:grp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89914"/>
              <a:ext cx="10693907" cy="7446264"/>
            </a:xfrm>
            <a:prstGeom prst="rect">
              <a:avLst/>
            </a:prstGeom>
            <a:grp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061" y="87247"/>
              <a:ext cx="10531221" cy="7386701"/>
            </a:xfrm>
            <a:prstGeom prst="rect">
              <a:avLst/>
            </a:prstGeom>
            <a:grp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  <p:sp>
          <p:nvSpPr>
            <p:cNvPr id="6" name="object 6"/>
            <p:cNvSpPr/>
            <p:nvPr/>
          </p:nvSpPr>
          <p:spPr>
            <a:xfrm>
              <a:off x="81061" y="87247"/>
              <a:ext cx="10531475" cy="7386955"/>
            </a:xfrm>
            <a:custGeom>
              <a:avLst/>
              <a:gdLst/>
              <a:ahLst/>
              <a:cxnLst/>
              <a:rect l="l" t="t" r="r" b="b"/>
              <a:pathLst>
                <a:path w="10531475" h="7386955">
                  <a:moveTo>
                    <a:pt x="0" y="7386701"/>
                  </a:moveTo>
                  <a:lnTo>
                    <a:pt x="10531221" y="7386701"/>
                  </a:lnTo>
                  <a:lnTo>
                    <a:pt x="10531221" y="0"/>
                  </a:lnTo>
                  <a:lnTo>
                    <a:pt x="0" y="0"/>
                  </a:lnTo>
                  <a:lnTo>
                    <a:pt x="0" y="7386701"/>
                  </a:lnTo>
                  <a:close/>
                </a:path>
              </a:pathLst>
            </a:custGeom>
            <a:grpFill/>
            <a:ln w="12700">
              <a:solidFill>
                <a:schemeClr val="accent6">
                  <a:lumMod val="60000"/>
                  <a:lumOff val="40000"/>
                </a:schemeClr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04800" y="209550"/>
            <a:ext cx="7543800" cy="256256"/>
          </a:xfrm>
          <a:prstGeom prst="rect">
            <a:avLst/>
          </a:prstGeom>
        </p:spPr>
        <p:txBody>
          <a:bodyPr vert="horz" wrap="square" lIns="0" tIns="9938" rIns="0" bIns="0" rtlCol="0">
            <a:spAutoFit/>
          </a:bodyPr>
          <a:lstStyle/>
          <a:p>
            <a:pPr marL="9938">
              <a:spcBef>
                <a:spcPts val="78"/>
              </a:spcBef>
            </a:pPr>
            <a:r>
              <a:rPr sz="1600" b="1" spc="-4" dirty="0" err="1">
                <a:solidFill>
                  <a:srgbClr val="002060"/>
                </a:solidFill>
                <a:effectLst/>
                <a:latin typeface="Times New Roman"/>
                <a:cs typeface="Times New Roman"/>
              </a:rPr>
              <a:t>Список</a:t>
            </a:r>
            <a:r>
              <a:rPr sz="1600" b="1" spc="-55" dirty="0">
                <a:solidFill>
                  <a:srgbClr val="00206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ru-RU" sz="1600" b="1" spc="-55" smtClean="0">
                <a:solidFill>
                  <a:srgbClr val="002060"/>
                </a:solidFill>
                <a:effectLst/>
                <a:latin typeface="Times New Roman"/>
                <a:cs typeface="Times New Roman"/>
              </a:rPr>
              <a:t>  ИСПОЛЬЗОВАННОЙ  </a:t>
            </a:r>
            <a:r>
              <a:rPr sz="1600" b="1" spc="-8" smtClean="0">
                <a:solidFill>
                  <a:srgbClr val="002060"/>
                </a:solidFill>
                <a:effectLst/>
                <a:latin typeface="Times New Roman"/>
                <a:cs typeface="Times New Roman"/>
              </a:rPr>
              <a:t>литературы</a:t>
            </a:r>
            <a:endParaRPr sz="1600" dirty="0">
              <a:solidFill>
                <a:srgbClr val="00206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6661" y="722602"/>
            <a:ext cx="8873047" cy="3023179"/>
          </a:xfrm>
          <a:prstGeom prst="rect">
            <a:avLst/>
          </a:prstGeom>
        </p:spPr>
        <p:txBody>
          <a:bodyPr vert="horz" wrap="square" lIns="0" tIns="9441" rIns="0" bIns="0" rtlCol="0">
            <a:spAutoFit/>
          </a:bodyPr>
          <a:lstStyle/>
          <a:p>
            <a:pPr marL="9938" marR="3975" indent="140625" algn="just">
              <a:spcBef>
                <a:spcPts val="74"/>
              </a:spcBef>
            </a:pPr>
            <a:r>
              <a:rPr spc="-27" dirty="0">
                <a:solidFill>
                  <a:srgbClr val="001F5F"/>
                </a:solidFill>
                <a:latin typeface="Times New Roman"/>
                <a:cs typeface="Times New Roman"/>
              </a:rPr>
              <a:t>Голос </a:t>
            </a:r>
            <a:r>
              <a:rPr spc="-4" dirty="0" err="1">
                <a:solidFill>
                  <a:srgbClr val="001F5F"/>
                </a:solidFill>
                <a:latin typeface="Times New Roman"/>
                <a:cs typeface="Times New Roman"/>
              </a:rPr>
              <a:t>русских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просторов</a:t>
            </a:r>
            <a:r>
              <a:rPr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: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методико-библиографический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сборник к 90-летию со дня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рождения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Е.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 И. 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Носова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/ </a:t>
            </a:r>
            <a:r>
              <a:rPr spc="-20" dirty="0">
                <a:solidFill>
                  <a:srgbClr val="001F5F"/>
                </a:solidFill>
                <a:latin typeface="Times New Roman"/>
                <a:cs typeface="Times New Roman"/>
              </a:rPr>
              <a:t>Комитет 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по </a:t>
            </a:r>
            <a:r>
              <a:rPr spc="-23" dirty="0">
                <a:solidFill>
                  <a:srgbClr val="001F5F"/>
                </a:solidFill>
                <a:latin typeface="Times New Roman"/>
                <a:cs typeface="Times New Roman"/>
              </a:rPr>
              <a:t>культуре </a:t>
            </a:r>
            <a:r>
              <a:rPr spc="-31" dirty="0">
                <a:solidFill>
                  <a:srgbClr val="001F5F"/>
                </a:solidFill>
                <a:latin typeface="Times New Roman"/>
                <a:cs typeface="Times New Roman"/>
              </a:rPr>
              <a:t>Курской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области, </a:t>
            </a:r>
            <a:r>
              <a:rPr spc="-27" dirty="0">
                <a:solidFill>
                  <a:srgbClr val="001F5F"/>
                </a:solidFill>
                <a:latin typeface="Times New Roman"/>
                <a:cs typeface="Times New Roman"/>
              </a:rPr>
              <a:t>Курская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областная </a:t>
            </a:r>
            <a:r>
              <a:rPr spc="-16" dirty="0">
                <a:solidFill>
                  <a:srgbClr val="001F5F"/>
                </a:solidFill>
                <a:latin typeface="Times New Roman"/>
                <a:cs typeface="Times New Roman"/>
              </a:rPr>
              <a:t>научная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библиотека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им.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Н. Н. 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Асеева</a:t>
            </a:r>
            <a:r>
              <a:rPr spc="-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;</a:t>
            </a:r>
            <a:r>
              <a:rPr spc="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[составитель</a:t>
            </a:r>
            <a:r>
              <a:rPr spc="-27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Л.</a:t>
            </a:r>
            <a:r>
              <a:rPr spc="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Б.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Звягинцева].</a:t>
            </a:r>
            <a:r>
              <a:rPr spc="-27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20" dirty="0">
                <a:solidFill>
                  <a:srgbClr val="001F5F"/>
                </a:solidFill>
                <a:latin typeface="Times New Roman"/>
                <a:cs typeface="Times New Roman"/>
              </a:rPr>
              <a:t>Курск,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 2014.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124</a:t>
            </a:r>
            <a:r>
              <a:rPr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с. </a:t>
            </a:r>
            <a:endParaRPr dirty="0">
              <a:latin typeface="Times New Roman"/>
              <a:cs typeface="Times New Roman"/>
            </a:endParaRPr>
          </a:p>
          <a:p>
            <a:pPr marL="9938" marR="3975" indent="140625" algn="just">
              <a:spcBef>
                <a:spcPts val="1127"/>
              </a:spcBef>
            </a:pP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Книга о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Мастере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: </a:t>
            </a:r>
            <a:r>
              <a:rPr spc="-20" dirty="0">
                <a:solidFill>
                  <a:srgbClr val="001F5F"/>
                </a:solidFill>
                <a:latin typeface="Times New Roman"/>
                <a:cs typeface="Times New Roman"/>
              </a:rPr>
              <a:t>холмы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берега </a:t>
            </a:r>
            <a:r>
              <a:rPr spc="-8" dirty="0" err="1">
                <a:solidFill>
                  <a:srgbClr val="001F5F"/>
                </a:solidFill>
                <a:latin typeface="Times New Roman"/>
                <a:cs typeface="Times New Roman"/>
              </a:rPr>
              <a:t>Евгения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Носова</a:t>
            </a:r>
            <a:r>
              <a:rPr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: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очерки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творчества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/ 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[составитель, </a:t>
            </a:r>
            <a:r>
              <a:rPr spc="-20" dirty="0">
                <a:solidFill>
                  <a:srgbClr val="001F5F"/>
                </a:solidFill>
                <a:latin typeface="Times New Roman"/>
                <a:cs typeface="Times New Roman"/>
              </a:rPr>
              <a:t>подготовка </a:t>
            </a:r>
            <a:r>
              <a:rPr spc="-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текстов,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 общая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редакция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 и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комментарий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Е.</a:t>
            </a:r>
            <a:r>
              <a:rPr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Спасской].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23" dirty="0">
                <a:solidFill>
                  <a:srgbClr val="001F5F"/>
                </a:solidFill>
                <a:latin typeface="Times New Roman"/>
                <a:cs typeface="Times New Roman"/>
              </a:rPr>
              <a:t>Курск,</a:t>
            </a:r>
            <a:r>
              <a:rPr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1998.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895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с.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endParaRPr dirty="0">
              <a:latin typeface="Times New Roman"/>
              <a:cs typeface="Times New Roman"/>
            </a:endParaRPr>
          </a:p>
          <a:p>
            <a:pPr marL="9938" marR="3975" indent="140625" algn="just">
              <a:spcBef>
                <a:spcPts val="1127"/>
              </a:spcBef>
            </a:pP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Мастер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нами.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Храм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8" dirty="0" err="1">
                <a:solidFill>
                  <a:srgbClr val="001F5F"/>
                </a:solidFill>
                <a:latin typeface="Times New Roman"/>
                <a:cs typeface="Times New Roman"/>
              </a:rPr>
              <a:t>Евгения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Носова</a:t>
            </a:r>
            <a:r>
              <a:rPr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:</a:t>
            </a:r>
            <a:r>
              <a:rPr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статьи,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очерки,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 воспоминания,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 стихи,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переписка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 / 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[составитель, </a:t>
            </a:r>
            <a:r>
              <a:rPr spc="-20" dirty="0">
                <a:solidFill>
                  <a:srgbClr val="001F5F"/>
                </a:solidFill>
                <a:latin typeface="Times New Roman"/>
                <a:cs typeface="Times New Roman"/>
              </a:rPr>
              <a:t>подготовка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текстов,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общая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редакция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pc="-16" dirty="0">
                <a:solidFill>
                  <a:srgbClr val="001F5F"/>
                </a:solidFill>
                <a:latin typeface="Times New Roman"/>
                <a:cs typeface="Times New Roman"/>
              </a:rPr>
              <a:t>комментарии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Е.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Спасской].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– </a:t>
            </a:r>
            <a:r>
              <a:rPr spc="-27" dirty="0">
                <a:solidFill>
                  <a:srgbClr val="001F5F"/>
                </a:solidFill>
                <a:latin typeface="Times New Roman"/>
                <a:cs typeface="Times New Roman"/>
              </a:rPr>
              <a:t>Курск,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2007. – 789 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с.</a:t>
            </a:r>
            <a:r>
              <a:rPr spc="-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endParaRPr lang="ru-RU" dirty="0">
              <a:latin typeface="Times New Roman"/>
              <a:cs typeface="Times New Roman"/>
            </a:endParaRPr>
          </a:p>
          <a:p>
            <a:pPr marL="9938" marR="3975" indent="140625" algn="just">
              <a:spcBef>
                <a:spcPts val="1127"/>
              </a:spcBef>
            </a:pPr>
            <a:r>
              <a:rPr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Носов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,</a:t>
            </a:r>
            <a:r>
              <a:rPr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Е.</a:t>
            </a:r>
            <a:r>
              <a:rPr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И.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Собрание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сочинений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5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6" dirty="0">
                <a:solidFill>
                  <a:srgbClr val="001F5F"/>
                </a:solidFill>
                <a:latin typeface="Times New Roman"/>
                <a:cs typeface="Times New Roman"/>
              </a:rPr>
              <a:t>томах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/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Е.</a:t>
            </a:r>
            <a:r>
              <a:rPr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И.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Носов.</a:t>
            </a:r>
            <a:r>
              <a:rPr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Москва,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2005.</a:t>
            </a:r>
            <a:endParaRPr dirty="0">
              <a:latin typeface="Times New Roman"/>
              <a:cs typeface="Times New Roman"/>
            </a:endParaRPr>
          </a:p>
          <a:p>
            <a:pPr marL="150564">
              <a:spcBef>
                <a:spcPts val="1127"/>
              </a:spcBef>
            </a:pPr>
            <a:r>
              <a:rPr spc="-16" dirty="0">
                <a:solidFill>
                  <a:srgbClr val="001F5F"/>
                </a:solidFill>
                <a:latin typeface="Times New Roman"/>
                <a:cs typeface="Times New Roman"/>
              </a:rPr>
              <a:t>Пахомов,</a:t>
            </a:r>
            <a:r>
              <a:rPr spc="67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Н.</a:t>
            </a:r>
            <a:r>
              <a:rPr spc="67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Д.</a:t>
            </a:r>
            <a:r>
              <a:rPr spc="67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8" dirty="0" err="1">
                <a:solidFill>
                  <a:srgbClr val="001F5F"/>
                </a:solidFill>
                <a:latin typeface="Times New Roman"/>
                <a:cs typeface="Times New Roman"/>
              </a:rPr>
              <a:t>Свет</a:t>
            </a:r>
            <a:r>
              <a:rPr spc="59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таланта</a:t>
            </a:r>
            <a:r>
              <a:rPr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:</a:t>
            </a:r>
            <a:r>
              <a:rPr spc="5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очерки</a:t>
            </a:r>
            <a:r>
              <a:rPr spc="6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о</a:t>
            </a:r>
            <a:r>
              <a:rPr spc="47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писателе</a:t>
            </a:r>
            <a:r>
              <a:rPr spc="59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Е.</a:t>
            </a:r>
            <a:r>
              <a:rPr spc="59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И.</a:t>
            </a:r>
            <a:r>
              <a:rPr spc="67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Носове</a:t>
            </a:r>
            <a:r>
              <a:rPr spc="6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/</a:t>
            </a:r>
            <a:r>
              <a:rPr spc="6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6" dirty="0">
                <a:solidFill>
                  <a:srgbClr val="001F5F"/>
                </a:solidFill>
                <a:latin typeface="Times New Roman"/>
                <a:cs typeface="Times New Roman"/>
              </a:rPr>
              <a:t>Николай</a:t>
            </a:r>
            <a:r>
              <a:rPr spc="47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6" dirty="0">
                <a:solidFill>
                  <a:srgbClr val="001F5F"/>
                </a:solidFill>
                <a:latin typeface="Times New Roman"/>
                <a:cs typeface="Times New Roman"/>
              </a:rPr>
              <a:t>Пахомов.</a:t>
            </a:r>
            <a:r>
              <a:rPr spc="67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spc="59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23" dirty="0">
                <a:solidFill>
                  <a:srgbClr val="001F5F"/>
                </a:solidFill>
                <a:latin typeface="Times New Roman"/>
                <a:cs typeface="Times New Roman"/>
              </a:rPr>
              <a:t>Курск</a:t>
            </a:r>
            <a:r>
              <a:rPr spc="6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,</a:t>
            </a:r>
            <a:r>
              <a:rPr spc="67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2018</a:t>
            </a:r>
            <a:r>
              <a:rPr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r>
              <a:rPr lang="ru-RU" dirty="0">
                <a:latin typeface="Times New Roman"/>
                <a:cs typeface="Times New Roman"/>
              </a:rPr>
              <a:t> </a:t>
            </a:r>
            <a:r>
              <a:rPr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spc="-12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399</a:t>
            </a:r>
            <a:r>
              <a:rPr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с. </a:t>
            </a:r>
            <a:endParaRPr dirty="0">
              <a:latin typeface="Times New Roman"/>
              <a:cs typeface="Times New Roman"/>
            </a:endParaRPr>
          </a:p>
          <a:p>
            <a:pPr marL="166962">
              <a:spcBef>
                <a:spcPts val="1127"/>
              </a:spcBef>
            </a:pP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Разумова,</a:t>
            </a:r>
            <a:r>
              <a:rPr spc="8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М.</a:t>
            </a:r>
            <a:r>
              <a:rPr spc="7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А.</a:t>
            </a:r>
            <a:r>
              <a:rPr spc="8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Язык</a:t>
            </a:r>
            <a:r>
              <a:rPr spc="8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публицистики</a:t>
            </a:r>
            <a:r>
              <a:rPr spc="7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Е.</a:t>
            </a:r>
            <a:r>
              <a:rPr spc="8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И.</a:t>
            </a:r>
            <a:r>
              <a:rPr spc="7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001F5F"/>
                </a:solidFill>
                <a:latin typeface="Times New Roman"/>
                <a:cs typeface="Times New Roman"/>
              </a:rPr>
              <a:t>Носова</a:t>
            </a:r>
            <a:r>
              <a:rPr spc="8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:</a:t>
            </a:r>
            <a:r>
              <a:rPr spc="7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словник</a:t>
            </a:r>
            <a:r>
              <a:rPr spc="8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/</a:t>
            </a:r>
            <a:r>
              <a:rPr spc="7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8" dirty="0">
                <a:solidFill>
                  <a:srgbClr val="001F5F"/>
                </a:solidFill>
                <a:latin typeface="Times New Roman"/>
                <a:cs typeface="Times New Roman"/>
              </a:rPr>
              <a:t>М.</a:t>
            </a:r>
            <a:r>
              <a:rPr spc="7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А.</a:t>
            </a:r>
            <a:r>
              <a:rPr spc="8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2" dirty="0">
                <a:solidFill>
                  <a:srgbClr val="001F5F"/>
                </a:solidFill>
                <a:latin typeface="Times New Roman"/>
                <a:cs typeface="Times New Roman"/>
              </a:rPr>
              <a:t>Разумова.</a:t>
            </a:r>
            <a:r>
              <a:rPr spc="7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spc="7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23" dirty="0">
                <a:solidFill>
                  <a:srgbClr val="001F5F"/>
                </a:solidFill>
                <a:latin typeface="Times New Roman"/>
                <a:cs typeface="Times New Roman"/>
              </a:rPr>
              <a:t>Курск,</a:t>
            </a:r>
            <a:r>
              <a:rPr spc="8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2005.</a:t>
            </a:r>
            <a:r>
              <a:rPr spc="8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spc="8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2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С.</a:t>
            </a:r>
            <a:r>
              <a:rPr lang="ru-RU" dirty="0">
                <a:latin typeface="Times New Roman"/>
                <a:cs typeface="Times New Roman"/>
              </a:rPr>
              <a:t> </a:t>
            </a:r>
            <a:r>
              <a:rPr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142</a:t>
            </a:r>
            <a:r>
              <a:rPr spc="-12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4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endParaRPr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1\Downloads\носов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9550"/>
            <a:ext cx="1724172" cy="2343150"/>
          </a:xfrm>
          <a:prstGeom prst="rect">
            <a:avLst/>
          </a:prstGeom>
          <a:noFill/>
        </p:spPr>
      </p:pic>
      <p:pic>
        <p:nvPicPr>
          <p:cNvPr id="2052" name="Picture 4" descr="C:\Users\1\Downloads\носов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199" y="285750"/>
            <a:ext cx="1423667" cy="2286000"/>
          </a:xfrm>
          <a:prstGeom prst="rect">
            <a:avLst/>
          </a:prstGeom>
          <a:noFill/>
        </p:spPr>
      </p:pic>
      <p:pic>
        <p:nvPicPr>
          <p:cNvPr id="2053" name="Picture 5" descr="C:\Users\1\Downloads\носов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6674" y="275996"/>
            <a:ext cx="1469126" cy="2295754"/>
          </a:xfrm>
          <a:prstGeom prst="rect">
            <a:avLst/>
          </a:prstGeom>
          <a:noFill/>
        </p:spPr>
      </p:pic>
      <p:pic>
        <p:nvPicPr>
          <p:cNvPr id="2054" name="Picture 6" descr="C:\Users\1\Downloads\носов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76674" y="2724150"/>
            <a:ext cx="1561926" cy="2343150"/>
          </a:xfrm>
          <a:prstGeom prst="rect">
            <a:avLst/>
          </a:prstGeom>
          <a:noFill/>
        </p:spPr>
      </p:pic>
      <p:pic>
        <p:nvPicPr>
          <p:cNvPr id="2055" name="Picture 7" descr="C:\Users\1\Downloads\носов5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0" y="2743200"/>
            <a:ext cx="1425817" cy="2266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304800" y="3257550"/>
            <a:ext cx="8458200" cy="15955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0" tIns="10435" rIns="0" bIns="0" rtlCol="0">
            <a:spAutoFit/>
          </a:bodyPr>
          <a:lstStyle/>
          <a:p>
            <a:pPr>
              <a:spcBef>
                <a:spcPts val="82"/>
              </a:spcBef>
            </a:pPr>
            <a:r>
              <a:rPr sz="2500" i="1" spc="-8" dirty="0">
                <a:solidFill>
                  <a:srgbClr val="001F5F"/>
                </a:solidFill>
                <a:latin typeface="Times New Roman"/>
                <a:cs typeface="Times New Roman"/>
              </a:rPr>
              <a:t>«</a:t>
            </a:r>
            <a:r>
              <a:rPr sz="2500" i="1" spc="-8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Корреспондентские</a:t>
            </a:r>
            <a:r>
              <a:rPr lang="ru-RU" sz="2500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 поездки позволили накопить обширные жизненные впечатления, которые безотказно питали и по сей день питают мое писательское вдохновение», </a:t>
            </a:r>
            <a:r>
              <a:rPr lang="ru-RU" sz="28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lang="ru-RU" sz="2500" i="1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 писал Е.И. Носов</a:t>
            </a:r>
            <a:endParaRPr sz="2500" dirty="0">
              <a:latin typeface="Times New Roman"/>
              <a:cs typeface="Times New Roman"/>
            </a:endParaRPr>
          </a:p>
        </p:txBody>
      </p:sp>
      <p:pic>
        <p:nvPicPr>
          <p:cNvPr id="16" name="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62200" y="209550"/>
            <a:ext cx="3871902" cy="3025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3124200" y="902460"/>
            <a:ext cx="5878369" cy="29646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wrap="square" lIns="0" tIns="9938" rIns="0" bIns="0" rtlCol="0">
            <a:spAutoFit/>
          </a:bodyPr>
          <a:lstStyle/>
          <a:p>
            <a:pPr marL="9938" marR="4970" indent="816922" algn="just">
              <a:spcBef>
                <a:spcPts val="78"/>
              </a:spcBef>
            </a:pPr>
            <a:r>
              <a:rPr sz="2400" spc="-8" dirty="0">
                <a:solidFill>
                  <a:srgbClr val="001F5F"/>
                </a:solidFill>
                <a:latin typeface="Times New Roman"/>
                <a:cs typeface="Times New Roman"/>
              </a:rPr>
              <a:t>Работа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журналиста </a:t>
            </a:r>
            <a:r>
              <a:rPr sz="2400" spc="-4" dirty="0">
                <a:solidFill>
                  <a:srgbClr val="001F5F"/>
                </a:solidFill>
                <a:latin typeface="Times New Roman"/>
                <a:cs typeface="Times New Roman"/>
              </a:rPr>
              <a:t>свела </a:t>
            </a:r>
            <a:r>
              <a:rPr sz="2400" spc="-16" dirty="0" err="1">
                <a:solidFill>
                  <a:srgbClr val="001F5F"/>
                </a:solidFill>
                <a:latin typeface="Times New Roman"/>
                <a:cs typeface="Times New Roman"/>
              </a:rPr>
              <a:t>его</a:t>
            </a:r>
            <a:r>
              <a:rPr sz="2400" spc="-16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400" spc="-16" dirty="0">
                <a:solidFill>
                  <a:srgbClr val="001F5F"/>
                </a:solidFill>
                <a:latin typeface="Times New Roman"/>
                <a:cs typeface="Times New Roman"/>
              </a:rPr>
              <a:t/>
            </a:r>
            <a:br>
              <a:rPr lang="ru-RU" sz="2400" spc="-16" dirty="0">
                <a:solidFill>
                  <a:srgbClr val="001F5F"/>
                </a:solidFill>
                <a:latin typeface="Times New Roman"/>
                <a:cs typeface="Times New Roman"/>
              </a:rPr>
            </a:br>
            <a:r>
              <a:rPr sz="24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с </a:t>
            </a:r>
            <a:r>
              <a:rPr sz="2400" spc="-4" dirty="0">
                <a:solidFill>
                  <a:srgbClr val="001F5F"/>
                </a:solidFill>
                <a:latin typeface="Times New Roman"/>
                <a:cs typeface="Times New Roman"/>
              </a:rPr>
              <a:t>великим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8" dirty="0">
                <a:solidFill>
                  <a:srgbClr val="001F5F"/>
                </a:solidFill>
                <a:latin typeface="Times New Roman"/>
                <a:cs typeface="Times New Roman"/>
              </a:rPr>
              <a:t>множеством</a:t>
            </a:r>
            <a:r>
              <a:rPr sz="2400" spc="-4" dirty="0">
                <a:solidFill>
                  <a:srgbClr val="001F5F"/>
                </a:solidFill>
                <a:latin typeface="Times New Roman"/>
                <a:cs typeface="Times New Roman"/>
              </a:rPr>
              <a:t> разных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Times New Roman"/>
                <a:cs typeface="Times New Roman"/>
              </a:rPr>
              <a:t>людей,</a:t>
            </a:r>
            <a:r>
              <a:rPr sz="2400" spc="43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расширила </a:t>
            </a:r>
            <a:r>
              <a:rPr sz="24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12" dirty="0">
                <a:solidFill>
                  <a:srgbClr val="001F5F"/>
                </a:solidFill>
                <a:latin typeface="Times New Roman"/>
                <a:cs typeface="Times New Roman"/>
              </a:rPr>
              <a:t>кругозор, </a:t>
            </a:r>
            <a:r>
              <a:rPr sz="2400" spc="-4" dirty="0">
                <a:solidFill>
                  <a:srgbClr val="001F5F"/>
                </a:solidFill>
                <a:latin typeface="Times New Roman"/>
                <a:cs typeface="Times New Roman"/>
              </a:rPr>
              <a:t>привила чувство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ответственности за </a:t>
            </a:r>
            <a:r>
              <a:rPr sz="24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свое</a:t>
            </a:r>
            <a:r>
              <a:rPr sz="2400" spc="-1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4" dirty="0">
                <a:solidFill>
                  <a:srgbClr val="001F5F"/>
                </a:solidFill>
                <a:latin typeface="Times New Roman"/>
                <a:cs typeface="Times New Roman"/>
              </a:rPr>
              <a:t>слово.</a:t>
            </a:r>
            <a:endParaRPr sz="2400" dirty="0">
              <a:latin typeface="Times New Roman"/>
              <a:cs typeface="Times New Roman"/>
            </a:endParaRPr>
          </a:p>
          <a:p>
            <a:pPr marL="9938" marR="4473" indent="816922" algn="just">
              <a:spcBef>
                <a:spcPts val="4"/>
              </a:spcBef>
            </a:pPr>
            <a:r>
              <a:rPr sz="2400" spc="-4" dirty="0" err="1">
                <a:solidFill>
                  <a:srgbClr val="001F5F"/>
                </a:solidFill>
                <a:latin typeface="Times New Roman"/>
                <a:cs typeface="Times New Roman"/>
              </a:rPr>
              <a:t>Ранняя</a:t>
            </a:r>
            <a:r>
              <a:rPr sz="2400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12" dirty="0" err="1">
                <a:solidFill>
                  <a:srgbClr val="001F5F"/>
                </a:solidFill>
                <a:latin typeface="Times New Roman"/>
                <a:cs typeface="Times New Roman"/>
              </a:rPr>
              <a:t>публицистика</a:t>
            </a:r>
            <a:r>
              <a:rPr sz="2400" spc="-1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(1951-1959 </a:t>
            </a:r>
            <a:r>
              <a:rPr sz="2400" spc="-59" dirty="0" err="1">
                <a:solidFill>
                  <a:srgbClr val="001F5F"/>
                </a:solidFill>
                <a:latin typeface="Times New Roman"/>
                <a:cs typeface="Times New Roman"/>
              </a:rPr>
              <a:t>гг</a:t>
            </a:r>
            <a:r>
              <a:rPr sz="2400" spc="-59" dirty="0">
                <a:solidFill>
                  <a:srgbClr val="001F5F"/>
                </a:solidFill>
                <a:latin typeface="Times New Roman"/>
                <a:cs typeface="Times New Roman"/>
              </a:rPr>
              <a:t>.)</a:t>
            </a:r>
            <a:r>
              <a:rPr sz="2400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– </a:t>
            </a:r>
            <a:r>
              <a:rPr sz="24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12" dirty="0" err="1">
                <a:solidFill>
                  <a:srgbClr val="001F5F"/>
                </a:solidFill>
                <a:latin typeface="Times New Roman"/>
                <a:cs typeface="Times New Roman"/>
              </a:rPr>
              <a:t>это</a:t>
            </a:r>
            <a:r>
              <a:rPr sz="2400"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4" dirty="0" err="1">
                <a:solidFill>
                  <a:srgbClr val="001F5F"/>
                </a:solidFill>
                <a:latin typeface="Times New Roman"/>
                <a:cs typeface="Times New Roman"/>
              </a:rPr>
              <a:t>время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8" dirty="0" err="1">
                <a:solidFill>
                  <a:srgbClr val="001F5F"/>
                </a:solidFill>
                <a:latin typeface="Times New Roman"/>
                <a:cs typeface="Times New Roman"/>
              </a:rPr>
              <a:t>работы</a:t>
            </a:r>
            <a:r>
              <a:rPr sz="2400" spc="-4" dirty="0">
                <a:solidFill>
                  <a:srgbClr val="001F5F"/>
                </a:solidFill>
                <a:latin typeface="Times New Roman"/>
                <a:cs typeface="Times New Roman"/>
              </a:rPr>
              <a:t> Е.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4" dirty="0">
                <a:solidFill>
                  <a:srgbClr val="001F5F"/>
                </a:solidFill>
                <a:latin typeface="Times New Roman"/>
                <a:cs typeface="Times New Roman"/>
              </a:rPr>
              <a:t>И.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001F5F"/>
                </a:solidFill>
                <a:latin typeface="Times New Roman"/>
                <a:cs typeface="Times New Roman"/>
              </a:rPr>
              <a:t>Носова</a:t>
            </a:r>
            <a:r>
              <a:rPr sz="24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4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8" dirty="0" err="1">
                <a:solidFill>
                  <a:srgbClr val="001F5F"/>
                </a:solidFill>
                <a:latin typeface="Times New Roman"/>
                <a:cs typeface="Times New Roman"/>
              </a:rPr>
              <a:t>редакции</a:t>
            </a:r>
            <a:r>
              <a:rPr sz="2400" spc="-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20" dirty="0" err="1">
                <a:solidFill>
                  <a:srgbClr val="001F5F"/>
                </a:solidFill>
                <a:latin typeface="Times New Roman"/>
                <a:cs typeface="Times New Roman"/>
              </a:rPr>
              <a:t>курской</a:t>
            </a:r>
            <a:r>
              <a:rPr sz="2400" spc="398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23" dirty="0" err="1">
                <a:solidFill>
                  <a:srgbClr val="001F5F"/>
                </a:solidFill>
                <a:latin typeface="Times New Roman"/>
                <a:cs typeface="Times New Roman"/>
              </a:rPr>
              <a:t>городской</a:t>
            </a:r>
            <a:r>
              <a:rPr sz="2400" spc="39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4" dirty="0" err="1">
                <a:solidFill>
                  <a:srgbClr val="001F5F"/>
                </a:solidFill>
                <a:latin typeface="Times New Roman"/>
                <a:cs typeface="Times New Roman"/>
              </a:rPr>
              <a:t>газеты</a:t>
            </a:r>
            <a:r>
              <a:rPr sz="2400" spc="39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Times New Roman"/>
                <a:cs typeface="Times New Roman"/>
              </a:rPr>
              <a:t>«</a:t>
            </a:r>
            <a:r>
              <a:rPr sz="2400" spc="-20" dirty="0" err="1">
                <a:solidFill>
                  <a:srgbClr val="001F5F"/>
                </a:solidFill>
                <a:latin typeface="Times New Roman"/>
                <a:cs typeface="Times New Roman"/>
              </a:rPr>
              <a:t>Молодая</a:t>
            </a:r>
            <a:r>
              <a:rPr sz="2400" spc="403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8" dirty="0" err="1">
                <a:solidFill>
                  <a:srgbClr val="001F5F"/>
                </a:solidFill>
                <a:latin typeface="Times New Roman"/>
                <a:cs typeface="Times New Roman"/>
              </a:rPr>
              <a:t>гвардия</a:t>
            </a:r>
            <a:r>
              <a:rPr sz="2400" spc="-8" dirty="0">
                <a:solidFill>
                  <a:srgbClr val="001F5F"/>
                </a:solidFill>
                <a:latin typeface="Times New Roman"/>
                <a:cs typeface="Times New Roman"/>
              </a:rPr>
              <a:t>»</a:t>
            </a:r>
            <a:r>
              <a:rPr lang="ru-RU" sz="2400" spc="-8" dirty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190" y="3050341"/>
            <a:ext cx="2900885" cy="2077093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190" y="211441"/>
            <a:ext cx="2592031" cy="2773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2743200" y="285750"/>
            <a:ext cx="6172200" cy="19491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0" tIns="25341" rIns="0" bIns="0" rtlCol="0">
            <a:spAutoFit/>
          </a:bodyPr>
          <a:lstStyle/>
          <a:p>
            <a:pPr marL="71555" marR="63604" indent="816922" algn="just">
              <a:spcBef>
                <a:spcPts val="199"/>
              </a:spcBef>
            </a:pP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5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1947-1951</a:t>
            </a:r>
            <a:r>
              <a:rPr sz="25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35" dirty="0">
                <a:solidFill>
                  <a:srgbClr val="001F5F"/>
                </a:solidFill>
                <a:latin typeface="Times New Roman"/>
                <a:cs typeface="Times New Roman"/>
              </a:rPr>
              <a:t>года</a:t>
            </a:r>
            <a:r>
              <a:rPr sz="2500" spc="-3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8" dirty="0">
                <a:solidFill>
                  <a:srgbClr val="001F5F"/>
                </a:solidFill>
                <a:latin typeface="Times New Roman"/>
                <a:cs typeface="Times New Roman"/>
              </a:rPr>
              <a:t>Е.</a:t>
            </a:r>
            <a:r>
              <a:rPr sz="2500" spc="-4" dirty="0">
                <a:solidFill>
                  <a:srgbClr val="001F5F"/>
                </a:solidFill>
                <a:latin typeface="Times New Roman"/>
                <a:cs typeface="Times New Roman"/>
              </a:rPr>
              <a:t> И.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8" dirty="0">
                <a:solidFill>
                  <a:srgbClr val="001F5F"/>
                </a:solidFill>
                <a:latin typeface="Times New Roman"/>
                <a:cs typeface="Times New Roman"/>
              </a:rPr>
              <a:t>Носов </a:t>
            </a:r>
            <a:r>
              <a:rPr sz="2500" spc="1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dirty="0" err="1">
                <a:solidFill>
                  <a:srgbClr val="001F5F"/>
                </a:solidFill>
                <a:latin typeface="Times New Roman"/>
                <a:cs typeface="Times New Roman"/>
              </a:rPr>
              <a:t>работал</a:t>
            </a:r>
            <a:r>
              <a:rPr sz="2500" spc="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27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художником-оформителем</a:t>
            </a:r>
            <a:r>
              <a:rPr sz="2500" spc="-27" dirty="0" smtClean="0">
                <a:solidFill>
                  <a:srgbClr val="001F5F"/>
                </a:solidFill>
                <a:latin typeface="Times New Roman"/>
                <a:cs typeface="Times New Roman"/>
              </a:rPr>
              <a:t>,</a:t>
            </a:r>
            <a:r>
              <a:rPr lang="ru-RU" sz="2500" spc="-27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12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литературным</a:t>
            </a:r>
            <a:r>
              <a:rPr sz="2500" spc="55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35" dirty="0">
                <a:solidFill>
                  <a:srgbClr val="001F5F"/>
                </a:solidFill>
                <a:latin typeface="Times New Roman"/>
                <a:cs typeface="Times New Roman"/>
              </a:rPr>
              <a:t>сотрудником</a:t>
            </a:r>
            <a:r>
              <a:rPr sz="2500" spc="102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500" spc="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4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газете</a:t>
            </a:r>
            <a:r>
              <a:rPr lang="ru-RU" sz="2500" dirty="0">
                <a:latin typeface="Times New Roman"/>
                <a:cs typeface="Times New Roman"/>
              </a:rPr>
              <a:t> </a:t>
            </a:r>
            <a:r>
              <a:rPr sz="2500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«</a:t>
            </a:r>
            <a:r>
              <a:rPr sz="2500" spc="-8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Семиреченская</a:t>
            </a:r>
            <a:r>
              <a:rPr sz="2500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12" dirty="0">
                <a:solidFill>
                  <a:srgbClr val="001F5F"/>
                </a:solidFill>
                <a:latin typeface="Times New Roman"/>
                <a:cs typeface="Times New Roman"/>
              </a:rPr>
              <a:t>правда» </a:t>
            </a:r>
            <a:r>
              <a:rPr sz="2500" dirty="0">
                <a:solidFill>
                  <a:srgbClr val="001F5F"/>
                </a:solidFill>
                <a:latin typeface="Times New Roman"/>
                <a:cs typeface="Times New Roman"/>
              </a:rPr>
              <a:t>в </a:t>
            </a:r>
            <a:r>
              <a:rPr sz="2500" spc="-8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Казахстане</a:t>
            </a:r>
            <a:r>
              <a:rPr sz="2500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,</a:t>
            </a:r>
            <a:r>
              <a:rPr lang="ru-RU" sz="2500" spc="-8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dirty="0" smtClean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500" spc="-12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500" spc="-23" dirty="0">
                <a:solidFill>
                  <a:srgbClr val="001F5F"/>
                </a:solidFill>
                <a:latin typeface="Times New Roman"/>
                <a:cs typeface="Times New Roman"/>
              </a:rPr>
              <a:t>городе </a:t>
            </a:r>
            <a:r>
              <a:rPr sz="2500" spc="-20" dirty="0">
                <a:solidFill>
                  <a:srgbClr val="001F5F"/>
                </a:solidFill>
                <a:latin typeface="Times New Roman"/>
                <a:cs typeface="Times New Roman"/>
              </a:rPr>
              <a:t>Талды-Курган.</a:t>
            </a:r>
            <a:endParaRPr sz="2500" dirty="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90800" y="2740311"/>
            <a:ext cx="3487317" cy="242223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48400" y="2368755"/>
            <a:ext cx="2392643" cy="2869995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113376" y="376240"/>
            <a:ext cx="2337910" cy="4658210"/>
            <a:chOff x="132587" y="553212"/>
            <a:chExt cx="2734056" cy="6849293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2587" y="553212"/>
              <a:ext cx="2734056" cy="347014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2966" y="4005509"/>
              <a:ext cx="2578608" cy="339699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4419600" y="1336324"/>
            <a:ext cx="4648200" cy="22260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0" tIns="9938" rIns="0" bIns="0" rtlCol="0">
            <a:spAutoFit/>
          </a:bodyPr>
          <a:lstStyle/>
          <a:p>
            <a:pPr marL="9938">
              <a:spcBef>
                <a:spcPts val="78"/>
              </a:spcBef>
              <a:tabLst>
                <a:tab pos="1422160" algn="l"/>
              </a:tabLst>
            </a:pPr>
            <a:r>
              <a:rPr lang="ru-RU" sz="2400" spc="-4" dirty="0" smtClean="0">
                <a:solidFill>
                  <a:srgbClr val="083762"/>
                </a:solidFill>
                <a:latin typeface="Times New Roman"/>
                <a:cs typeface="Times New Roman"/>
              </a:rPr>
              <a:t>С детства </a:t>
            </a:r>
            <a:r>
              <a:rPr sz="2400" spc="-4" dirty="0" err="1" smtClean="0">
                <a:solidFill>
                  <a:srgbClr val="083762"/>
                </a:solidFill>
                <a:latin typeface="Times New Roman"/>
                <a:cs typeface="Times New Roman"/>
              </a:rPr>
              <a:t>пр</a:t>
            </a:r>
            <a:r>
              <a:rPr sz="2400" spc="4" dirty="0" err="1" smtClean="0">
                <a:solidFill>
                  <a:srgbClr val="083762"/>
                </a:solidFill>
                <a:latin typeface="Times New Roman"/>
                <a:cs typeface="Times New Roman"/>
              </a:rPr>
              <a:t>и</a:t>
            </a:r>
            <a:r>
              <a:rPr sz="2400" spc="-4" dirty="0" err="1" smtClean="0">
                <a:solidFill>
                  <a:srgbClr val="083762"/>
                </a:solidFill>
                <a:latin typeface="Times New Roman"/>
                <a:cs typeface="Times New Roman"/>
              </a:rPr>
              <a:t>в</a:t>
            </a:r>
            <a:r>
              <a:rPr sz="2400" spc="-8" dirty="0" err="1" smtClean="0">
                <a:solidFill>
                  <a:srgbClr val="083762"/>
                </a:solidFill>
                <a:latin typeface="Times New Roman"/>
                <a:cs typeface="Times New Roman"/>
              </a:rPr>
              <a:t>ы</a:t>
            </a:r>
            <a:r>
              <a:rPr sz="2400" dirty="0" err="1" smtClean="0">
                <a:solidFill>
                  <a:srgbClr val="083762"/>
                </a:solidFill>
                <a:latin typeface="Times New Roman"/>
                <a:cs typeface="Times New Roman"/>
              </a:rPr>
              <a:t>к</a:t>
            </a:r>
            <a:r>
              <a:rPr sz="2400" spc="4" dirty="0" err="1" smtClean="0">
                <a:solidFill>
                  <a:srgbClr val="083762"/>
                </a:solidFill>
                <a:latin typeface="Times New Roman"/>
                <a:cs typeface="Times New Roman"/>
              </a:rPr>
              <a:t>ш</a:t>
            </a:r>
            <a:r>
              <a:rPr sz="2400" spc="-4" dirty="0" err="1" smtClean="0">
                <a:solidFill>
                  <a:srgbClr val="083762"/>
                </a:solidFill>
                <a:latin typeface="Times New Roman"/>
                <a:cs typeface="Times New Roman"/>
              </a:rPr>
              <a:t>и</a:t>
            </a:r>
            <a:r>
              <a:rPr sz="2400" dirty="0" err="1" smtClean="0">
                <a:solidFill>
                  <a:srgbClr val="083762"/>
                </a:solidFill>
                <a:latin typeface="Times New Roman"/>
                <a:cs typeface="Times New Roman"/>
              </a:rPr>
              <a:t>й</a:t>
            </a:r>
            <a:r>
              <a:rPr lang="ru-RU" sz="2400" dirty="0">
                <a:solidFill>
                  <a:srgbClr val="083762"/>
                </a:solidFill>
                <a:latin typeface="Times New Roman"/>
                <a:cs typeface="Times New Roman"/>
              </a:rPr>
              <a:t> </a:t>
            </a:r>
            <a:r>
              <a:rPr sz="2400" spc="-16" dirty="0" err="1" smtClean="0">
                <a:solidFill>
                  <a:srgbClr val="083762"/>
                </a:solidFill>
                <a:latin typeface="Times New Roman"/>
                <a:cs typeface="Times New Roman"/>
              </a:rPr>
              <a:t>в</a:t>
            </a:r>
            <a:r>
              <a:rPr sz="2400" spc="16" dirty="0" err="1" smtClean="0">
                <a:solidFill>
                  <a:srgbClr val="083762"/>
                </a:solidFill>
                <a:latin typeface="Times New Roman"/>
                <a:cs typeface="Times New Roman"/>
              </a:rPr>
              <a:t>с</a:t>
            </a:r>
            <a:r>
              <a:rPr sz="2400" dirty="0" err="1" smtClean="0">
                <a:solidFill>
                  <a:srgbClr val="083762"/>
                </a:solidFill>
                <a:latin typeface="Times New Roman"/>
                <a:cs typeface="Times New Roman"/>
              </a:rPr>
              <a:t>е</a:t>
            </a:r>
            <a:r>
              <a:rPr lang="ru-RU" sz="2400" dirty="0" smtClean="0">
                <a:solidFill>
                  <a:srgbClr val="083762"/>
                </a:solidFill>
                <a:latin typeface="Times New Roman"/>
                <a:cs typeface="Times New Roman"/>
              </a:rPr>
              <a:t> делать добротно и основательно, Евгений Иванович и к оформительской деятельности отнесся со всей ответственностью творческого человека.</a:t>
            </a: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16" name="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1886" y="2766347"/>
            <a:ext cx="1898737" cy="1958935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3135" y="611519"/>
            <a:ext cx="1850520" cy="1906075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2412191" y="366912"/>
            <a:ext cx="1870067" cy="4114800"/>
            <a:chOff x="2820923" y="539496"/>
            <a:chExt cx="2186940" cy="6050280"/>
          </a:xfrm>
        </p:grpSpPr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81883" y="3706368"/>
              <a:ext cx="2125980" cy="288340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20923" y="539496"/>
              <a:ext cx="2167128" cy="281025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360366" y="971550"/>
            <a:ext cx="8478834" cy="11180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vert="horz" wrap="square" lIns="0" tIns="9938" rIns="0" bIns="0" rtlCol="0">
            <a:spAutoFit/>
          </a:bodyPr>
          <a:lstStyle/>
          <a:p>
            <a:pPr marL="9938" marR="3975" algn="just">
              <a:spcBef>
                <a:spcPts val="78"/>
              </a:spcBef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Помимо	того,	что	рисунки	Носова являлись эстетическим </a:t>
            </a:r>
            <a:r>
              <a:rPr sz="2400" spc="-4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украшением</a:t>
            </a:r>
            <a:r>
              <a:rPr sz="2400" spc="-4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sz="2400" spc="-4" dirty="0">
                <a:solidFill>
                  <a:srgbClr val="002060"/>
                </a:solidFill>
                <a:latin typeface="Times New Roman"/>
                <a:cs typeface="Times New Roman"/>
              </a:rPr>
              <a:t>газеты, </a:t>
            </a:r>
            <a:r>
              <a:rPr sz="2400" spc="4" dirty="0">
                <a:solidFill>
                  <a:srgbClr val="002060"/>
                </a:solidFill>
                <a:latin typeface="Times New Roman"/>
                <a:cs typeface="Times New Roman"/>
              </a:rPr>
              <a:t>он </a:t>
            </a:r>
            <a:r>
              <a:rPr sz="2400" dirty="0">
                <a:solidFill>
                  <a:srgbClr val="002060"/>
                </a:solidFill>
                <a:latin typeface="Times New Roman"/>
                <a:cs typeface="Times New Roman"/>
              </a:rPr>
              <a:t>еще </a:t>
            </a:r>
            <a:r>
              <a:rPr sz="2400" spc="-4" dirty="0">
                <a:solidFill>
                  <a:srgbClr val="002060"/>
                </a:solidFill>
                <a:latin typeface="Times New Roman"/>
                <a:cs typeface="Times New Roman"/>
              </a:rPr>
              <a:t>придумал </a:t>
            </a:r>
            <a:r>
              <a:rPr sz="2400" dirty="0">
                <a:solidFill>
                  <a:srgbClr val="002060"/>
                </a:solidFill>
                <a:latin typeface="Times New Roman"/>
                <a:cs typeface="Times New Roman"/>
              </a:rPr>
              <a:t>юмористический </a:t>
            </a:r>
            <a:r>
              <a:rPr sz="2400" spc="-4" dirty="0">
                <a:solidFill>
                  <a:srgbClr val="002060"/>
                </a:solidFill>
                <a:latin typeface="Times New Roman"/>
                <a:cs typeface="Times New Roman"/>
              </a:rPr>
              <a:t>персонаж </a:t>
            </a:r>
            <a:r>
              <a:rPr sz="2400" dirty="0">
                <a:solidFill>
                  <a:srgbClr val="002060"/>
                </a:solidFill>
                <a:latin typeface="Times New Roman"/>
                <a:cs typeface="Times New Roman"/>
              </a:rPr>
              <a:t>– </a:t>
            </a:r>
            <a:r>
              <a:rPr sz="2400" dirty="0" err="1">
                <a:solidFill>
                  <a:srgbClr val="002060"/>
                </a:solidFill>
                <a:latin typeface="Times New Roman"/>
                <a:cs typeface="Times New Roman"/>
              </a:rPr>
              <a:t>Ваню</a:t>
            </a:r>
            <a:r>
              <a:rPr sz="240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sz="2400" spc="4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sz="2400" spc="-31" dirty="0" err="1">
                <a:solidFill>
                  <a:srgbClr val="002060"/>
                </a:solidFill>
                <a:latin typeface="Times New Roman"/>
                <a:cs typeface="Times New Roman"/>
              </a:rPr>
              <a:t>Курского</a:t>
            </a:r>
            <a:r>
              <a:rPr lang="ru-RU" sz="2400" spc="-31" dirty="0">
                <a:solidFill>
                  <a:srgbClr val="002060"/>
                </a:solidFill>
                <a:latin typeface="Times New Roman"/>
                <a:cs typeface="Times New Roman"/>
              </a:rPr>
              <a:t>.</a:t>
            </a:r>
            <a:endParaRPr sz="2400" dirty="0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7019" y="2666847"/>
            <a:ext cx="4176701" cy="215690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76512" y="2715561"/>
            <a:ext cx="3944734" cy="2125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8188" y="562806"/>
            <a:ext cx="3820932" cy="412101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16564" y="611520"/>
            <a:ext cx="3892607" cy="4017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185</TotalTime>
  <Words>872</Words>
  <Application>Microsoft Office PowerPoint</Application>
  <PresentationFormat>Экран (16:9)</PresentationFormat>
  <Paragraphs>46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Евгений Иванович обращался к теме Великой  Отечественной войны в статьях и очерках «Рубежи и версты»  (1975), «Парторг» (1975), «Фронтовые кашевары» (1975), «С  сединой на висках» (1985).</vt:lpstr>
      <vt:lpstr>Слайд 19</vt:lpstr>
      <vt:lpstr>Слайд 20</vt:lpstr>
      <vt:lpstr>Слайд 21</vt:lpstr>
      <vt:lpstr>Слайд 22</vt:lpstr>
      <vt:lpstr>Слайд 23</vt:lpstr>
      <vt:lpstr>Слайд 24</vt:lpstr>
      <vt:lpstr>Список   ИСПОЛЬЗОВАННОЙ 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Правда Евгения Носова </dc:title>
  <dc:creator>Пользователь</dc:creator>
  <cp:lastModifiedBy>User</cp:lastModifiedBy>
  <cp:revision>12</cp:revision>
  <dcterms:created xsi:type="dcterms:W3CDTF">2022-05-03T17:03:52Z</dcterms:created>
  <dcterms:modified xsi:type="dcterms:W3CDTF">2022-06-08T00:32:12Z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2021-01-12T00:00:00Z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2022-05-03T00:00:00Z</vt:filetime>
  </property>
</Properties>
</file>