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84" r:id="rId3"/>
    <p:sldId id="285" r:id="rId4"/>
    <p:sldId id="286" r:id="rId5"/>
    <p:sldId id="287" r:id="rId6"/>
    <p:sldId id="282" r:id="rId7"/>
    <p:sldId id="258" r:id="rId8"/>
    <p:sldId id="263" r:id="rId9"/>
    <p:sldId id="288" r:id="rId10"/>
    <p:sldId id="262" r:id="rId11"/>
    <p:sldId id="274" r:id="rId12"/>
    <p:sldId id="289" r:id="rId13"/>
    <p:sldId id="276" r:id="rId14"/>
    <p:sldId id="261" r:id="rId15"/>
    <p:sldId id="273" r:id="rId16"/>
    <p:sldId id="260" r:id="rId17"/>
    <p:sldId id="266" r:id="rId18"/>
    <p:sldId id="278" r:id="rId19"/>
    <p:sldId id="280" r:id="rId20"/>
    <p:sldId id="269" r:id="rId21"/>
    <p:sldId id="279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10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97E305-DA5E-421F-8181-722EFD93D95D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53D4E-8224-42CE-A46E-EF9DDFDCC5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425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EBFDF-7E95-49D8-9F38-93BCA36A024A}" type="datetimeFigureOut">
              <a:rPr lang="ru-RU" smtClean="0"/>
              <a:pPr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9B72E-A72E-44E6-AF15-E1BB997C99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.jpe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69;&#1083;.%20&#1089;&#1073;&#1086;&#1088;&#1085;&#1080;&#1082;%20-%202022\I%20-%202022%20-%20&#1043;&#1086;&#1076;%20&#1082;&#1091;&#1083;&#1100;&#1090;&#1091;&#1088;&#1085;&#1086;&#1075;&#1086;%20&#1085;&#1072;&#1089;&#1083;&#1077;&#1076;&#1080;&#1103;%20&#1085;&#1072;&#1088;&#1086;&#1076;&#1086;&#1074;%20&#1056;&#1086;&#1089;&#1089;&#1080;&#1080;\&#1050;&#1088;&#1072;&#1074;&#1094;&#1086;&#1074;%20&#1044;&#1072;&#1085;&#1080;&#1080;&#1083;%20&#1057;&#1077;&#1088;&#1075;&#1077;&#1077;&#1074;&#1080;&#1095;,%20&#1086;&#1073;&#1091;&#1095;&#1072;&#1102;&#1097;&#1080;&#1081;&#1089;&#1103;%2010%20&#1082;&#1083;&#1072;&#1089;&#1089;&#1072;\&#1055;&#1088;&#1080;&#1083;&#1086;&#1078;&#1077;&#1085;&#1080;&#1077;%201.%20&#1055;&#1088;&#1077;&#1079;&#1077;&#1085;&#1090;&#1072;&#1094;&#1080;&#1103;%20&#1082;%20&#1087;&#1088;&#1086;&#1077;&#1082;&#1090;&#1091;\04.%20&#1047;&#1072;&#1081;&#1082;&#1072;%20&#1056;&#1086;&#1089;&#1090;&#1072;&#1085;&#1100;.mp3" TargetMode="Externa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0;&#1088;&#1072;&#1077;&#1074;&#1077;&#1076;&#1095;&#1077;&#1089;&#1082;&#1080;&#1077;%20%20&#1095;&#1090;&#1077;&#1085;&#1080;&#1103;.%202022\2022.%20&#1052;&#1072;&#1090;.%20&#1082;&#1088;&#1072;&#1077;&#1074;.%20&#1095;&#1090;\%5e%20&#1050;&#1088;&#1072;&#1074;&#1094;&#1086;&#1074;%20&#1044;.&#1057;.%20&#1051;&#1072;&#1088;&#1080;&#1089;&#1072;%20&#1050;&#1088;&#1072;&#1074;&#1094;&#1086;&#1074;&#1072;%20sancho.k@mail.ru\&#1055;&#1088;&#1080;&#1083;&#1086;&#1078;&#1077;&#1085;&#1080;&#1077;%201.%20&#1055;&#1088;&#1077;&#1079;&#1077;&#1085;&#1090;&#1072;&#1094;&#1080;&#1103;%20&#1082;%20&#1087;&#1088;&#1086;&#1077;&#1082;&#1090;&#1091;\01.%20&#1060;&#1086;&#1083;&#1100;&#1082;&#1083;&#1086;&#1088;&#1085;&#1099;&#1081;%20&#1072;&#1085;&#1089;&#1072;&#1084;&#1073;&#1083;&#1100;%20&#1056;&#1086;&#1089;&#1090;&#1072;&#1085;&#1100;__&#1057;&#1091;&#1076;&#1078;&#1072;%20&#1050;&#1088;&#1080;&#1085;&#1080;&#1094;&#1072;.wHl1k.wmv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69;&#1083;.%20&#1089;&#1073;&#1086;&#1088;&#1085;&#1080;&#1082;%20-%202022\I%20-%202022%20-%20&#1043;&#1086;&#1076;%20&#1082;&#1091;&#1083;&#1100;&#1090;&#1091;&#1088;&#1085;&#1086;&#1075;&#1086;%20&#1085;&#1072;&#1089;&#1083;&#1077;&#1076;&#1080;&#1103;%20&#1085;&#1072;&#1088;&#1086;&#1076;&#1086;&#1074;%20&#1056;&#1086;&#1089;&#1089;&#1080;&#1080;\&#1050;&#1088;&#1072;&#1074;&#1094;&#1086;&#1074;%20&#1044;&#1072;&#1085;&#1080;&#1080;&#1083;%20&#1057;&#1077;&#1088;&#1075;&#1077;&#1077;&#1074;&#1080;&#1095;,%20&#1086;&#1073;&#1091;&#1095;&#1072;&#1102;&#1097;&#1080;&#1081;&#1089;&#1103;%2010%20&#1082;&#1083;&#1072;&#1089;&#1089;&#1072;\&#1055;&#1088;&#1080;&#1083;&#1086;&#1078;&#1077;&#1085;&#1080;&#1077;%201.%20&#1055;&#1088;&#1077;&#1079;&#1077;&#1085;&#1090;&#1072;&#1094;&#1080;&#1103;%20&#1082;%20&#1087;&#1088;&#1086;&#1077;&#1082;&#1090;&#1091;\02.&#1089;.&#1055;&#1083;&#1105;&#1093;&#1086;&#1074;&#1086;%20&#1050;&#1091;&#1088;&#1089;&#1082;&#1086;&#1081;%20&#1086;&#1073;&#1083;.%20-%20&#1058;&#1080;&#1084;&#1086;&#1085;&#1103;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1614118906_63-p-russko-narodnii-fon-dlya-prezentatsii-67.jpg"/>
          <p:cNvPicPr>
            <a:picLocks noChangeAspect="1"/>
          </p:cNvPicPr>
          <p:nvPr/>
        </p:nvPicPr>
        <p:blipFill>
          <a:blip r:embed="rId3" cstate="print"/>
          <a:srcRect l="42913" r="4255"/>
          <a:stretch>
            <a:fillRect/>
          </a:stretch>
        </p:blipFill>
        <p:spPr>
          <a:xfrm>
            <a:off x="0" y="0"/>
            <a:ext cx="5364088" cy="685800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51520" y="188640"/>
            <a:ext cx="8352928" cy="715089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886325" algn="l"/>
              </a:tabLst>
            </a:pP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lang="ru-RU" b="1" dirty="0" smtClean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886325" algn="l"/>
              </a:tabLst>
            </a:pP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«Средняя общеобразовательная школа № 48 им. Р.М. Каменева»</a:t>
            </a:r>
            <a:endParaRPr lang="ru-RU" b="1" dirty="0" smtClean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6279703"/>
            <a:ext cx="2232248" cy="4616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КУРСК – </a:t>
            </a:r>
            <a:r>
              <a:rPr lang="ru-RU" sz="2400" b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2022 </a:t>
            </a:r>
            <a:r>
              <a:rPr lang="ru-RU" b="1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г.</a:t>
            </a:r>
            <a:endParaRPr lang="ru-RU" dirty="0" smtClean="0"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original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rcRect b="6667"/>
          <a:stretch>
            <a:fillRect/>
          </a:stretch>
        </p:blipFill>
        <p:spPr>
          <a:xfrm>
            <a:off x="141247" y="1700808"/>
            <a:ext cx="4862801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4499992" y="4941168"/>
            <a:ext cx="4536504" cy="1432500"/>
          </a:xfrm>
          <a:prstGeom prst="round2DiagRect">
            <a:avLst>
              <a:gd name="adj1" fmla="val 28883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886325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Выполнил: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886325" algn="l"/>
              </a:tabLst>
            </a:pP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Кравцов Даниил, 16 лет </a:t>
            </a:r>
            <a:r>
              <a:rPr lang="ru-RU" b="1" dirty="0">
                <a:solidFill>
                  <a:schemeClr val="tx1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10 класс)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886325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Руководитель:</a:t>
            </a:r>
            <a:r>
              <a:rPr lang="ru-RU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учитель музыки</a:t>
            </a:r>
            <a:endParaRPr lang="ru-RU" b="1" dirty="0" smtClean="0">
              <a:solidFill>
                <a:srgbClr val="C00000"/>
              </a:solidFill>
              <a:latin typeface="Constantia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886325" algn="l"/>
              </a:tabLst>
            </a:pPr>
            <a:r>
              <a:rPr lang="ru-RU" b="1" dirty="0" smtClean="0">
                <a:solidFill>
                  <a:schemeClr val="tx1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Кравцова Лариса Викторовна </a:t>
            </a:r>
            <a:endParaRPr lang="ru-RU" b="1" dirty="0" smtClean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2701369"/>
            <a:ext cx="352839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Творческая работа по теме «Вместе с песней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в будущее»</a:t>
            </a:r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466950_1-p-fon-dlya-prezentatsii-v-belorusskom-stile-1.png"/>
          <p:cNvPicPr>
            <a:picLocks noChangeAspect="1"/>
          </p:cNvPicPr>
          <p:nvPr/>
        </p:nvPicPr>
        <p:blipFill>
          <a:blip r:embed="rId3" cstate="print"/>
          <a:srcRect l="1963" r="86624" b="-200"/>
          <a:stretch>
            <a:fillRect/>
          </a:stretch>
        </p:blipFill>
        <p:spPr>
          <a:xfrm rot="16200000">
            <a:off x="2520280" y="3294112"/>
            <a:ext cx="1043608" cy="6084168"/>
          </a:xfrm>
          <a:prstGeom prst="rect">
            <a:avLst/>
          </a:prstGeom>
        </p:spPr>
      </p:pic>
      <p:pic>
        <p:nvPicPr>
          <p:cNvPr id="3" name="Рисунок 2" descr="1613466950_1-p-fon-dlya-prezentatsii-v-belorusskom-stile-1.png"/>
          <p:cNvPicPr>
            <a:picLocks noChangeAspect="1"/>
          </p:cNvPicPr>
          <p:nvPr/>
        </p:nvPicPr>
        <p:blipFill>
          <a:blip r:embed="rId3" cstate="print"/>
          <a:srcRect l="1963" r="86624" b="-200"/>
          <a:stretch>
            <a:fillRect/>
          </a:stretch>
        </p:blipFill>
        <p:spPr>
          <a:xfrm rot="16200000">
            <a:off x="5508104" y="3222104"/>
            <a:ext cx="1043608" cy="62281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260648"/>
            <a:ext cx="9144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Э</a:t>
            </a:r>
            <a:r>
              <a:rPr lang="ru-RU" sz="26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тнографический ансамбль  </a:t>
            </a:r>
            <a:r>
              <a:rPr lang="ru-RU" sz="26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«</a:t>
            </a:r>
            <a:r>
              <a:rPr lang="ru-RU" sz="2600" b="1" dirty="0" err="1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Тимоня</a:t>
            </a:r>
            <a:r>
              <a:rPr lang="ru-RU" sz="26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» </a:t>
            </a:r>
            <a:r>
              <a:rPr lang="ru-RU" sz="26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из </a:t>
            </a:r>
            <a:r>
              <a:rPr lang="ru-RU" sz="26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с. </a:t>
            </a:r>
            <a:r>
              <a:rPr lang="ru-RU" sz="2600" b="1" dirty="0" err="1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Плёхово</a:t>
            </a:r>
            <a:r>
              <a:rPr lang="ru-RU" sz="26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 </a:t>
            </a:r>
            <a:endParaRPr lang="ru-RU" sz="26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12.jpg"/>
          <p:cNvPicPr>
            <a:picLocks noChangeAspect="1"/>
          </p:cNvPicPr>
          <p:nvPr/>
        </p:nvPicPr>
        <p:blipFill>
          <a:blip r:embed="rId4" cstate="print"/>
          <a:srcRect t="7862" b="6214"/>
          <a:stretch>
            <a:fillRect/>
          </a:stretch>
        </p:blipFill>
        <p:spPr>
          <a:xfrm>
            <a:off x="683568" y="908720"/>
            <a:ext cx="7776864" cy="4443922"/>
          </a:xfrm>
          <a:prstGeom prst="rect">
            <a:avLst/>
          </a:prstGeom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016" y="116632"/>
            <a:ext cx="896448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Сотрудничество этнографического ансамбля  </a:t>
            </a:r>
            <a:r>
              <a:rPr lang="ru-RU" sz="26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«</a:t>
            </a:r>
            <a:r>
              <a:rPr lang="ru-RU" sz="2600" b="1" dirty="0" err="1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Тимоня</a:t>
            </a:r>
            <a:r>
              <a:rPr lang="ru-RU" sz="26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» </a:t>
            </a:r>
            <a:r>
              <a:rPr lang="ru-RU" sz="26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из </a:t>
            </a:r>
            <a:r>
              <a:rPr lang="ru-RU" sz="26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с. </a:t>
            </a:r>
            <a:r>
              <a:rPr lang="ru-RU" sz="2600" b="1" dirty="0" err="1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Плёхово</a:t>
            </a:r>
            <a:r>
              <a:rPr lang="ru-RU" sz="2800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Arial" pitchFamily="34" charset="0"/>
              </a:rPr>
              <a:t>и фольклорного ансамбля</a:t>
            </a:r>
            <a:r>
              <a:rPr lang="ru-RU" sz="2800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Arial" pitchFamily="34" charset="0"/>
              </a:rPr>
              <a:t> «</a:t>
            </a:r>
            <a:r>
              <a:rPr lang="ru-RU" sz="2800" b="1" dirty="0" err="1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Ростань</a:t>
            </a:r>
            <a:r>
              <a:rPr lang="ru-RU" sz="2800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»</a:t>
            </a:r>
            <a:r>
              <a:rPr lang="ru-RU" sz="26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 </a:t>
            </a:r>
            <a:endParaRPr lang="ru-RU" sz="26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953176"/>
            <a:ext cx="4669806" cy="3060000"/>
          </a:xfrm>
          <a:prstGeom prst="rect">
            <a:avLst/>
          </a:prstGeom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254" y="1953176"/>
            <a:ext cx="4082818" cy="3060000"/>
          </a:xfrm>
          <a:prstGeom prst="rect">
            <a:avLst/>
          </a:prstGeom>
        </p:spPr>
      </p:pic>
      <p:pic>
        <p:nvPicPr>
          <p:cNvPr id="6" name="Рисунок 5" descr="1613466950_1-p-fon-dlya-prezentatsii-v-belorusskom-stile-1.png"/>
          <p:cNvPicPr>
            <a:picLocks noChangeAspect="1"/>
          </p:cNvPicPr>
          <p:nvPr/>
        </p:nvPicPr>
        <p:blipFill>
          <a:blip r:embed="rId5" cstate="print"/>
          <a:srcRect l="1963" r="86624" b="-200"/>
          <a:stretch>
            <a:fillRect/>
          </a:stretch>
        </p:blipFill>
        <p:spPr>
          <a:xfrm rot="16200000">
            <a:off x="2520280" y="3294112"/>
            <a:ext cx="1043608" cy="6084168"/>
          </a:xfrm>
          <a:prstGeom prst="rect">
            <a:avLst/>
          </a:prstGeom>
        </p:spPr>
      </p:pic>
      <p:pic>
        <p:nvPicPr>
          <p:cNvPr id="7" name="Рисунок 6" descr="1613466950_1-p-fon-dlya-prezentatsii-v-belorusskom-stile-1.png"/>
          <p:cNvPicPr>
            <a:picLocks noChangeAspect="1"/>
          </p:cNvPicPr>
          <p:nvPr/>
        </p:nvPicPr>
        <p:blipFill>
          <a:blip r:embed="rId5" cstate="print"/>
          <a:srcRect l="1963" r="86624" b="-200"/>
          <a:stretch>
            <a:fillRect/>
          </a:stretch>
        </p:blipFill>
        <p:spPr>
          <a:xfrm rot="16200000">
            <a:off x="5508104" y="3222104"/>
            <a:ext cx="1043608" cy="6228184"/>
          </a:xfrm>
          <a:prstGeom prst="rect">
            <a:avLst/>
          </a:prstGeo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3104-1024x6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548680"/>
            <a:ext cx="8528783" cy="56886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15816" y="6237312"/>
            <a:ext cx="3274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Пляска «</a:t>
            </a:r>
            <a:r>
              <a:rPr lang="ru-RU" sz="2800" b="1" dirty="0" err="1" smtClean="0">
                <a:solidFill>
                  <a:srgbClr val="C00000"/>
                </a:solidFill>
                <a:latin typeface="Constantia" pitchFamily="18" charset="0"/>
              </a:rPr>
              <a:t>Тимоня</a:t>
            </a:r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»</a:t>
            </a:r>
            <a:endParaRPr lang="ru-RU" sz="28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5" name="Рисунок 4" descr="1613466950_1-p-fon-dlya-prezentatsii-v-belorusskom-stile-1.png"/>
          <p:cNvPicPr>
            <a:picLocks noChangeAspect="1"/>
          </p:cNvPicPr>
          <p:nvPr/>
        </p:nvPicPr>
        <p:blipFill>
          <a:blip r:embed="rId4" cstate="print"/>
          <a:srcRect l="1963" r="86624" b="-200"/>
          <a:stretch>
            <a:fillRect/>
          </a:stretch>
        </p:blipFill>
        <p:spPr>
          <a:xfrm>
            <a:off x="0" y="0"/>
            <a:ext cx="1043608" cy="68580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899592" y="332656"/>
            <a:ext cx="75963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Успехи фольклорного  ансамбля 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Ростань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  <a:ea typeface="Times New Roman" pitchFamily="18" charset="0"/>
            </a:endParaRPr>
          </a:p>
        </p:txBody>
      </p:sp>
      <p:pic>
        <p:nvPicPr>
          <p:cNvPr id="4" name="Рисунок 3" descr="26.jpg"/>
          <p:cNvPicPr>
            <a:picLocks noChangeAspect="1"/>
          </p:cNvPicPr>
          <p:nvPr/>
        </p:nvPicPr>
        <p:blipFill>
          <a:blip r:embed="rId3" cstate="print"/>
          <a:srcRect r="1577" b="8885"/>
          <a:stretch>
            <a:fillRect/>
          </a:stretch>
        </p:blipFill>
        <p:spPr>
          <a:xfrm>
            <a:off x="4626189" y="3645024"/>
            <a:ext cx="4410307" cy="3060000"/>
          </a:xfrm>
          <a:prstGeom prst="rect">
            <a:avLst/>
          </a:prstGeom>
        </p:spPr>
      </p:pic>
      <p:pic>
        <p:nvPicPr>
          <p:cNvPr id="5" name="Рисунок 4" descr="31.jpg"/>
          <p:cNvPicPr>
            <a:picLocks noChangeAspect="1"/>
          </p:cNvPicPr>
          <p:nvPr/>
        </p:nvPicPr>
        <p:blipFill>
          <a:blip r:embed="rId4" cstate="print"/>
          <a:srcRect l="5210" r="1028" b="8473"/>
          <a:stretch>
            <a:fillRect/>
          </a:stretch>
        </p:blipFill>
        <p:spPr>
          <a:xfrm>
            <a:off x="200331" y="1196752"/>
            <a:ext cx="4371669" cy="29880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16016" y="1988840"/>
            <a:ext cx="4248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Constantia" pitchFamily="18" charset="0"/>
              </a:rPr>
              <a:t>Акция «Песни России», организованная народной артисткой РФ Н. </a:t>
            </a:r>
            <a:r>
              <a:rPr lang="ru-RU" sz="2000" dirty="0" smtClean="0">
                <a:latin typeface="Constantia" pitchFamily="18" charset="0"/>
              </a:rPr>
              <a:t>Бабкиной </a:t>
            </a:r>
            <a:r>
              <a:rPr lang="ru-RU" sz="2000" dirty="0" smtClean="0">
                <a:latin typeface="Constantia" pitchFamily="18" charset="0"/>
              </a:rPr>
              <a:t>на заключительном концерте в КДС</a:t>
            </a:r>
            <a:endParaRPr lang="ru-RU" sz="2000" dirty="0"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437112"/>
            <a:ext cx="4248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333333"/>
                </a:solidFill>
                <a:latin typeface="Constantia" pitchFamily="18" charset="0"/>
                <a:ea typeface="Times New Roman" pitchFamily="18" charset="0"/>
              </a:rPr>
              <a:t>Фестиваль  современной народной </a:t>
            </a:r>
          </a:p>
          <a:p>
            <a:pPr algn="ctr"/>
            <a:r>
              <a:rPr lang="ru-RU" sz="2000" dirty="0" smtClean="0">
                <a:solidFill>
                  <a:srgbClr val="333333"/>
                </a:solidFill>
                <a:latin typeface="Constantia" pitchFamily="18" charset="0"/>
                <a:ea typeface="Times New Roman" pitchFamily="18" charset="0"/>
              </a:rPr>
              <a:t>песни «Большая медведица» </a:t>
            </a:r>
          </a:p>
          <a:p>
            <a:pPr algn="ctr"/>
            <a:r>
              <a:rPr lang="ru-RU" sz="2000" dirty="0" smtClean="0">
                <a:solidFill>
                  <a:srgbClr val="333333"/>
                </a:solidFill>
                <a:latin typeface="Constantia" pitchFamily="18" charset="0"/>
                <a:ea typeface="Times New Roman" pitchFamily="18" charset="0"/>
              </a:rPr>
              <a:t>в Ярославской области</a:t>
            </a:r>
            <a:endParaRPr lang="ru-RU" sz="2000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021 -1.jpg"/>
          <p:cNvPicPr>
            <a:picLocks noChangeAspect="1"/>
          </p:cNvPicPr>
          <p:nvPr/>
        </p:nvPicPr>
        <p:blipFill>
          <a:blip r:embed="rId3" cstate="print"/>
          <a:srcRect l="3110" b="2832"/>
          <a:stretch>
            <a:fillRect/>
          </a:stretch>
        </p:blipFill>
        <p:spPr>
          <a:xfrm>
            <a:off x="1763688" y="3828875"/>
            <a:ext cx="2005539" cy="2768477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3" name="Рисунок 2" descr="ростань_Золотые_кружева_1.jpg"/>
          <p:cNvPicPr>
            <a:picLocks noChangeAspect="1"/>
          </p:cNvPicPr>
          <p:nvPr/>
        </p:nvPicPr>
        <p:blipFill>
          <a:blip r:embed="rId4" cstate="print"/>
          <a:srcRect l="3320" r="2601" b="3352"/>
          <a:stretch>
            <a:fillRect/>
          </a:stretch>
        </p:blipFill>
        <p:spPr>
          <a:xfrm rot="179238">
            <a:off x="6311680" y="247448"/>
            <a:ext cx="2212815" cy="312601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4" name="Рисунок 3" descr="plevitskaya.jpg"/>
          <p:cNvPicPr>
            <a:picLocks noChangeAspect="1"/>
          </p:cNvPicPr>
          <p:nvPr/>
        </p:nvPicPr>
        <p:blipFill>
          <a:blip r:embed="rId5" cstate="print"/>
          <a:srcRect l="1535" r="1758" b="2232"/>
          <a:stretch>
            <a:fillRect/>
          </a:stretch>
        </p:blipFill>
        <p:spPr>
          <a:xfrm>
            <a:off x="6732240" y="3717032"/>
            <a:ext cx="2070993" cy="288032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7" name="Рисунок 6" descr="09-12-20- 01.jpg"/>
          <p:cNvPicPr>
            <a:picLocks noChangeAspect="1"/>
          </p:cNvPicPr>
          <p:nvPr/>
        </p:nvPicPr>
        <p:blipFill>
          <a:blip r:embed="rId6" cstate="print"/>
          <a:srcRect l="3368" t="1191" r="630" b="-176"/>
          <a:stretch>
            <a:fillRect/>
          </a:stretch>
        </p:blipFill>
        <p:spPr>
          <a:xfrm>
            <a:off x="4283968" y="3789040"/>
            <a:ext cx="1925698" cy="2808312"/>
          </a:xfrm>
          <a:prstGeom prst="rect">
            <a:avLst/>
          </a:prstGeom>
        </p:spPr>
      </p:pic>
      <p:pic>
        <p:nvPicPr>
          <p:cNvPr id="9" name="Рисунок 8" descr="1613466950_1-p-fon-dlya-prezentatsii-v-belorusskom-stile-1.png"/>
          <p:cNvPicPr>
            <a:picLocks noChangeAspect="1"/>
          </p:cNvPicPr>
          <p:nvPr/>
        </p:nvPicPr>
        <p:blipFill>
          <a:blip r:embed="rId7" cstate="print"/>
          <a:srcRect l="1963" r="86624" b="-200"/>
          <a:stretch>
            <a:fillRect/>
          </a:stretch>
        </p:blipFill>
        <p:spPr>
          <a:xfrm>
            <a:off x="0" y="0"/>
            <a:ext cx="1043608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44624"/>
            <a:ext cx="468052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Успехи фольклорного </a:t>
            </a:r>
          </a:p>
          <a:p>
            <a:pPr lvl="0" indent="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ансамбля «</a:t>
            </a:r>
            <a:r>
              <a:rPr lang="ru-RU" sz="2600" b="1" dirty="0" err="1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Ростань</a:t>
            </a:r>
            <a:r>
              <a:rPr lang="ru-RU" sz="26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lang="ru-RU" sz="2600" b="1" dirty="0" smtClean="0">
              <a:solidFill>
                <a:srgbClr val="C00000"/>
              </a:solidFill>
              <a:latin typeface="Constantia" pitchFamily="18" charset="0"/>
              <a:ea typeface="Times New Roman" pitchFamily="18" charset="0"/>
            </a:endParaRPr>
          </a:p>
        </p:txBody>
      </p:sp>
      <p:pic>
        <p:nvPicPr>
          <p:cNvPr id="12" name="Рисунок 11" descr="30-11-20-02.jpg"/>
          <p:cNvPicPr>
            <a:picLocks noChangeAspect="1"/>
          </p:cNvPicPr>
          <p:nvPr/>
        </p:nvPicPr>
        <p:blipFill>
          <a:blip r:embed="rId8" cstate="print"/>
          <a:srcRect l="3111" t="2867" r="2773" b="3202"/>
          <a:stretch>
            <a:fillRect/>
          </a:stretch>
        </p:blipFill>
        <p:spPr>
          <a:xfrm>
            <a:off x="2051720" y="1092013"/>
            <a:ext cx="3312368" cy="240899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ca_thumb_l_img_0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1556792"/>
            <a:ext cx="6058138" cy="40324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404664"/>
            <a:ext cx="874846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В 2001 г. ф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Arial" pitchFamily="34" charset="0"/>
              </a:rPr>
              <a:t>ольклорный ансамбль</a:t>
            </a:r>
            <a:r>
              <a:rPr lang="ru-RU" sz="2400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Arial" pitchFamily="34" charset="0"/>
              </a:rPr>
              <a:t> «</a:t>
            </a:r>
            <a:r>
              <a:rPr lang="ru-RU" sz="2400" b="1" dirty="0" err="1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Ростань</a:t>
            </a:r>
            <a:r>
              <a:rPr lang="ru-RU" sz="2400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»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 удостоен звания </a:t>
            </a:r>
            <a:r>
              <a:rPr lang="ru-RU" sz="2400" b="1" i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«Народный фольклорный ансамбль»</a:t>
            </a:r>
            <a:endParaRPr lang="ru-RU" sz="24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 </a:t>
            </a:r>
            <a:endParaRPr lang="ru-RU" sz="2000" dirty="0"/>
          </a:p>
        </p:txBody>
      </p:sp>
      <p:pic>
        <p:nvPicPr>
          <p:cNvPr id="7" name="Рисунок 6" descr="1613466950_1-p-fon-dlya-prezentatsii-v-belorusskom-stile-1.png"/>
          <p:cNvPicPr>
            <a:picLocks noChangeAspect="1"/>
          </p:cNvPicPr>
          <p:nvPr/>
        </p:nvPicPr>
        <p:blipFill>
          <a:blip r:embed="rId4" cstate="print"/>
          <a:srcRect l="1963" r="86624" b="-200"/>
          <a:stretch>
            <a:fillRect/>
          </a:stretch>
        </p:blipFill>
        <p:spPr>
          <a:xfrm rot="16200000">
            <a:off x="2520280" y="3294112"/>
            <a:ext cx="1043608" cy="6084168"/>
          </a:xfrm>
          <a:prstGeom prst="rect">
            <a:avLst/>
          </a:prstGeom>
        </p:spPr>
      </p:pic>
      <p:pic>
        <p:nvPicPr>
          <p:cNvPr id="8" name="Рисунок 7" descr="1613466950_1-p-fon-dlya-prezentatsii-v-belorusskom-stile-1.png"/>
          <p:cNvPicPr>
            <a:picLocks noChangeAspect="1"/>
          </p:cNvPicPr>
          <p:nvPr/>
        </p:nvPicPr>
        <p:blipFill>
          <a:blip r:embed="rId4" cstate="print"/>
          <a:srcRect l="1963" r="86624" b="-200"/>
          <a:stretch>
            <a:fillRect/>
          </a:stretch>
        </p:blipFill>
        <p:spPr>
          <a:xfrm rot="16200000">
            <a:off x="5508104" y="3222104"/>
            <a:ext cx="1043608" cy="6228184"/>
          </a:xfrm>
          <a:prstGeom prst="rect">
            <a:avLst/>
          </a:prstGeom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жаз 6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>
            <a:off x="4211960" y="3717032"/>
            <a:ext cx="4320480" cy="2952328"/>
          </a:xfrm>
          <a:prstGeom prst="rect">
            <a:avLst/>
          </a:prstGeom>
        </p:spPr>
      </p:pic>
      <p:pic>
        <p:nvPicPr>
          <p:cNvPr id="7" name="Рисунок 6" descr="e08b1510508d0a7a6ffe269951e2607a_p17fer9cp71gnp2u31r9m1ejhv52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1720" y="692696"/>
            <a:ext cx="3676244" cy="2700000"/>
          </a:xfrm>
          <a:prstGeom prst="rect">
            <a:avLst/>
          </a:prstGeom>
        </p:spPr>
      </p:pic>
      <p:pic>
        <p:nvPicPr>
          <p:cNvPr id="8" name="Рисунок 7" descr="a5ce8cacdeec35319889c75a1f6aaef5_p17ck4e2n51efr7fpu6c1q918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3789039"/>
            <a:ext cx="2448272" cy="278846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3528" y="16168"/>
            <a:ext cx="8820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Творчество  фольклорного ансамбля «</a:t>
            </a:r>
            <a:r>
              <a:rPr lang="ru-RU" sz="2600" b="1" dirty="0" err="1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Ростань</a:t>
            </a:r>
            <a:r>
              <a:rPr lang="ru-RU" sz="26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lang="ru-RU" sz="2600" b="1" dirty="0" smtClean="0">
              <a:solidFill>
                <a:srgbClr val="C00000"/>
              </a:solidFill>
              <a:latin typeface="Constantia" pitchFamily="18" charset="0"/>
              <a:ea typeface="Times New Roman" pitchFamily="18" charset="0"/>
            </a:endParaRPr>
          </a:p>
        </p:txBody>
      </p:sp>
      <p:pic>
        <p:nvPicPr>
          <p:cNvPr id="11" name="04. Зайка Роста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76456" y="6364560"/>
            <a:ext cx="304800" cy="304800"/>
          </a:xfrm>
          <a:prstGeom prst="rect">
            <a:avLst/>
          </a:prstGeom>
        </p:spPr>
      </p:pic>
      <p:pic>
        <p:nvPicPr>
          <p:cNvPr id="12" name="Рисунок 11" descr="джаз 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2" y="692696"/>
            <a:ext cx="1771200" cy="2700000"/>
          </a:xfrm>
          <a:prstGeom prst="rect">
            <a:avLst/>
          </a:prstGeom>
        </p:spPr>
      </p:pic>
      <p:pic>
        <p:nvPicPr>
          <p:cNvPr id="10" name="Рисунок 9" descr="джаз 5.jpg"/>
          <p:cNvPicPr>
            <a:picLocks noChangeAspect="1"/>
          </p:cNvPicPr>
          <p:nvPr/>
        </p:nvPicPr>
        <p:blipFill>
          <a:blip r:embed="rId9" cstate="print">
            <a:lum bright="10000"/>
          </a:blip>
          <a:stretch>
            <a:fillRect/>
          </a:stretch>
        </p:blipFill>
        <p:spPr>
          <a:xfrm>
            <a:off x="5886488" y="692696"/>
            <a:ext cx="3078000" cy="2700000"/>
          </a:xfrm>
          <a:prstGeom prst="rect">
            <a:avLst/>
          </a:prstGeom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fee4b4f194daa12e6409e469224dcff_p17fer9cp71gis13i5u3811ennlj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881176"/>
            <a:ext cx="4659173" cy="3132000"/>
          </a:xfrm>
          <a:prstGeom prst="rect">
            <a:avLst/>
          </a:prstGeom>
        </p:spPr>
      </p:pic>
      <p:pic>
        <p:nvPicPr>
          <p:cNvPr id="3" name="Рисунок 2" descr="757c29f25c91519ee8ea54b0f427e6f3_p17ck4eek95n3kl1oevun597j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5" y="1881176"/>
            <a:ext cx="4185300" cy="3132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207368"/>
            <a:ext cx="9144000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Проект  ансамбля «</a:t>
            </a:r>
            <a:r>
              <a:rPr kumimoji="0" lang="ru-RU" sz="25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Ростань</a:t>
            </a: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» </a:t>
            </a:r>
          </a:p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с джазовым пианистом Л. </a:t>
            </a:r>
            <a:r>
              <a:rPr kumimoji="0" lang="ru-RU" sz="25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Винцкевичем</a:t>
            </a: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 и </a:t>
            </a:r>
          </a:p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ансамблем «Современная музыка»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539879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В 2012 году ансамбль «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Ростань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» участвовал в записи альбома квартета Леонида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Винцкевича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Vintskevich-Taylor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effectLst/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Quartet</a:t>
            </a:r>
            <a:r>
              <a:rPr lang="ru-RU" sz="2200" dirty="0" smtClean="0"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effectLst/>
              <a:latin typeface="Constantia" pitchFamily="18" charset="0"/>
              <a:ea typeface="Times New Roman" pitchFamily="18" charset="0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9.jpg"/>
          <p:cNvPicPr>
            <a:picLocks noChangeAspect="1"/>
          </p:cNvPicPr>
          <p:nvPr/>
        </p:nvPicPr>
        <p:blipFill>
          <a:blip r:embed="rId3" cstate="print"/>
          <a:srcRect t="6647" r="721"/>
          <a:stretch>
            <a:fillRect/>
          </a:stretch>
        </p:blipFill>
        <p:spPr>
          <a:xfrm>
            <a:off x="251520" y="1124744"/>
            <a:ext cx="8712968" cy="54726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93747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Сотрудничество с джазовым пианистом Л. </a:t>
            </a:r>
            <a:r>
              <a:rPr lang="ru-RU" sz="2400" b="1" dirty="0" err="1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Винцкевичем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 и ансамблем «Современная музыка»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229200"/>
            <a:ext cx="42484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Constantia" pitchFamily="18" charset="0"/>
              </a:rPr>
              <a:t>Леонид </a:t>
            </a:r>
            <a:r>
              <a:rPr lang="ru-RU" dirty="0" err="1" smtClean="0">
                <a:latin typeface="Constantia" pitchFamily="18" charset="0"/>
              </a:rPr>
              <a:t>Винцкевич</a:t>
            </a:r>
            <a:r>
              <a:rPr lang="ru-RU" dirty="0" smtClean="0">
                <a:latin typeface="Constantia" pitchFamily="18" charset="0"/>
              </a:rPr>
              <a:t> - клавишные, Николай </a:t>
            </a:r>
            <a:r>
              <a:rPr lang="ru-RU" dirty="0" err="1" smtClean="0">
                <a:latin typeface="Constantia" pitchFamily="18" charset="0"/>
              </a:rPr>
              <a:t>Винцкевич</a:t>
            </a:r>
            <a:r>
              <a:rPr lang="ru-RU" dirty="0" smtClean="0">
                <a:latin typeface="Constantia" pitchFamily="18" charset="0"/>
              </a:rPr>
              <a:t> - саксофон, </a:t>
            </a:r>
          </a:p>
          <a:p>
            <a:pPr algn="just"/>
            <a:r>
              <a:rPr lang="ru-RU" dirty="0" smtClean="0">
                <a:latin typeface="Constantia" pitchFamily="18" charset="0"/>
              </a:rPr>
              <a:t>Кип Рид - бас, </a:t>
            </a:r>
          </a:p>
          <a:p>
            <a:pPr algn="just"/>
            <a:r>
              <a:rPr lang="ru-RU" dirty="0" err="1" smtClean="0">
                <a:latin typeface="Constantia" pitchFamily="18" charset="0"/>
              </a:rPr>
              <a:t>Джоэл</a:t>
            </a:r>
            <a:r>
              <a:rPr lang="ru-RU" dirty="0" smtClean="0">
                <a:latin typeface="Constantia" pitchFamily="18" charset="0"/>
              </a:rPr>
              <a:t> Тейлор - барабаны, </a:t>
            </a:r>
          </a:p>
          <a:p>
            <a:pPr algn="just"/>
            <a:r>
              <a:rPr lang="ru-RU" dirty="0" err="1" smtClean="0">
                <a:latin typeface="Constantia" pitchFamily="18" charset="0"/>
              </a:rPr>
              <a:t>Вартан</a:t>
            </a:r>
            <a:r>
              <a:rPr lang="ru-RU" dirty="0" smtClean="0">
                <a:latin typeface="Constantia" pitchFamily="18" charset="0"/>
              </a:rPr>
              <a:t> Бабаян – перкуссия. 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3" name="Рисунок 2" descr="vnts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844824"/>
            <a:ext cx="4320000" cy="3240000"/>
          </a:xfrm>
          <a:prstGeom prst="rect">
            <a:avLst/>
          </a:prstGeom>
        </p:spPr>
      </p:pic>
      <p:pic>
        <p:nvPicPr>
          <p:cNvPr id="4" name="Рисунок 3" descr="36377403_2309286422445355_6702686534337822720_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2492896"/>
            <a:ext cx="4560000" cy="3420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44008" y="476672"/>
            <a:ext cx="4320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«Русский орнамент» - </a:t>
            </a:r>
            <a:r>
              <a:rPr lang="ru-RU" sz="2000" dirty="0" smtClean="0">
                <a:solidFill>
                  <a:prstClr val="black"/>
                </a:solidFill>
                <a:latin typeface="Constantia" pitchFamily="18" charset="0"/>
              </a:rPr>
              <a:t>совместная программа ансамбля «</a:t>
            </a:r>
            <a:r>
              <a:rPr lang="en-US" sz="2000" b="1" dirty="0" err="1" smtClean="0">
                <a:solidFill>
                  <a:srgbClr val="C00000"/>
                </a:solidFill>
                <a:latin typeface="Constantia" pitchFamily="18" charset="0"/>
              </a:rPr>
              <a:t>Vintskevich</a:t>
            </a:r>
            <a:r>
              <a:rPr lang="en-US" sz="2000" b="1" dirty="0" smtClean="0">
                <a:solidFill>
                  <a:srgbClr val="C00000"/>
                </a:solidFill>
                <a:latin typeface="Constantia" pitchFamily="18" charset="0"/>
              </a:rPr>
              <a:t>-Taylor Project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»</a:t>
            </a:r>
            <a:r>
              <a:rPr lang="en-US" sz="2000" dirty="0" smtClean="0">
                <a:solidFill>
                  <a:prstClr val="black"/>
                </a:solidFill>
                <a:latin typeface="Constantia" pitchFamily="18" charset="0"/>
              </a:rPr>
              <a:t> </a:t>
            </a:r>
            <a:r>
              <a:rPr lang="ru-RU" sz="2000" dirty="0" smtClean="0">
                <a:solidFill>
                  <a:prstClr val="black"/>
                </a:solidFill>
                <a:latin typeface="Constantia" pitchFamily="18" charset="0"/>
              </a:rPr>
              <a:t>и фольклорного ансамбля </a:t>
            </a:r>
            <a:r>
              <a:rPr lang="ru-RU" sz="2000" dirty="0" smtClean="0">
                <a:solidFill>
                  <a:srgbClr val="C00000"/>
                </a:solidFill>
                <a:latin typeface="Constantia" pitchFamily="18" charset="0"/>
              </a:rPr>
              <a:t>«</a:t>
            </a:r>
            <a:r>
              <a:rPr lang="ru-RU" sz="2000" b="1" dirty="0" err="1" smtClean="0">
                <a:solidFill>
                  <a:srgbClr val="C00000"/>
                </a:solidFill>
                <a:latin typeface="Constantia" pitchFamily="18" charset="0"/>
              </a:rPr>
              <a:t>Ростань</a:t>
            </a:r>
            <a:r>
              <a:rPr lang="ru-RU" sz="2000" dirty="0" smtClean="0">
                <a:solidFill>
                  <a:srgbClr val="C00000"/>
                </a:solidFill>
                <a:latin typeface="Constantia" pitchFamily="18" charset="0"/>
              </a:rPr>
              <a:t>» </a:t>
            </a:r>
            <a:r>
              <a:rPr lang="ru-RU" sz="2000" dirty="0" smtClean="0">
                <a:solidFill>
                  <a:prstClr val="black"/>
                </a:solidFill>
                <a:latin typeface="Constantia" pitchFamily="18" charset="0"/>
              </a:rPr>
              <a:t>(с. Суджа Курской обл.) на сцене амфитеатра парка </a:t>
            </a:r>
            <a:r>
              <a:rPr lang="ru-RU" sz="2000" dirty="0" err="1" smtClean="0">
                <a:solidFill>
                  <a:prstClr val="black"/>
                </a:solidFill>
                <a:latin typeface="Constantia" pitchFamily="18" charset="0"/>
              </a:rPr>
              <a:t>Зарядье</a:t>
            </a:r>
            <a:r>
              <a:rPr lang="ru-RU" sz="2000" dirty="0" smtClean="0">
                <a:solidFill>
                  <a:prstClr val="black"/>
                </a:solidFill>
                <a:latin typeface="Constantia" pitchFamily="18" charset="0"/>
              </a:rPr>
              <a:t>, Москва, 29.06.2018.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64496" y="6021288"/>
            <a:ext cx="4499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Constantia" pitchFamily="18" charset="0"/>
              </a:rPr>
              <a:t>Фольклорный ансамбль  «</a:t>
            </a:r>
            <a:r>
              <a:rPr lang="ru-RU" dirty="0" err="1" smtClean="0">
                <a:solidFill>
                  <a:prstClr val="black"/>
                </a:solidFill>
                <a:latin typeface="Constantia" pitchFamily="18" charset="0"/>
              </a:rPr>
              <a:t>Ростань</a:t>
            </a:r>
            <a:r>
              <a:rPr lang="ru-RU" dirty="0" smtClean="0">
                <a:solidFill>
                  <a:prstClr val="black"/>
                </a:solidFill>
                <a:latin typeface="Constantia" pitchFamily="18" charset="0"/>
              </a:rPr>
              <a:t>». Руководитель  - Валентина </a:t>
            </a:r>
            <a:r>
              <a:rPr lang="ru-RU" dirty="0" err="1" smtClean="0">
                <a:solidFill>
                  <a:prstClr val="black"/>
                </a:solidFill>
                <a:latin typeface="Constantia" pitchFamily="18" charset="0"/>
              </a:rPr>
              <a:t>Савенко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04664"/>
            <a:ext cx="4424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Arial" pitchFamily="34" charset="0"/>
              </a:rPr>
              <a:t>Фольклорный ансамбль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Arial" pitchFamily="34" charset="0"/>
              </a:rPr>
              <a:t> «</a:t>
            </a:r>
            <a:r>
              <a:rPr lang="ru-RU" sz="2400" b="1" dirty="0" err="1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Ростань</a:t>
            </a:r>
            <a:r>
              <a:rPr lang="ru-RU" sz="2400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»: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фольклорные  традиции  и  джаз  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39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8464" y="476672"/>
            <a:ext cx="7620000" cy="5715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11760" y="6093296"/>
            <a:ext cx="4633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Гора  </a:t>
            </a:r>
            <a:r>
              <a:rPr lang="ru-RU" sz="4000" b="1" dirty="0" err="1" smtClean="0">
                <a:solidFill>
                  <a:srgbClr val="C00000"/>
                </a:solidFill>
                <a:latin typeface="Constantia" pitchFamily="18" charset="0"/>
              </a:rPr>
              <a:t>Фагор</a:t>
            </a:r>
            <a:r>
              <a:rPr lang="ru-RU" sz="4000" b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4" name="Рисунок 3" descr="1613466950_1-p-fon-dlya-prezentatsii-v-belorusskom-stile-1.png"/>
          <p:cNvPicPr>
            <a:picLocks noChangeAspect="1"/>
          </p:cNvPicPr>
          <p:nvPr/>
        </p:nvPicPr>
        <p:blipFill>
          <a:blip r:embed="rId4" cstate="print"/>
          <a:srcRect l="1963" r="86624" b="-200"/>
          <a:stretch>
            <a:fillRect/>
          </a:stretch>
        </p:blipFill>
        <p:spPr>
          <a:xfrm>
            <a:off x="0" y="0"/>
            <a:ext cx="1043608" cy="68580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6950_1-p-fon-dlya-prezentatsii-v-belorusskom-stile-1.png"/>
          <p:cNvPicPr>
            <a:picLocks noChangeAspect="1"/>
          </p:cNvPicPr>
          <p:nvPr/>
        </p:nvPicPr>
        <p:blipFill>
          <a:blip r:embed="rId3" cstate="print"/>
          <a:srcRect l="1963" r="86624" b="-200"/>
          <a:stretch>
            <a:fillRect/>
          </a:stretch>
        </p:blipFill>
        <p:spPr>
          <a:xfrm rot="16200000">
            <a:off x="5508104" y="3222104"/>
            <a:ext cx="1043608" cy="6228184"/>
          </a:xfrm>
          <a:prstGeom prst="rect">
            <a:avLst/>
          </a:prstGeom>
        </p:spPr>
      </p:pic>
      <p:pic>
        <p:nvPicPr>
          <p:cNvPr id="4" name="Рисунок 3" descr="1613466950_1-p-fon-dlya-prezentatsii-v-belorusskom-stile-1.png"/>
          <p:cNvPicPr>
            <a:picLocks noChangeAspect="1"/>
          </p:cNvPicPr>
          <p:nvPr/>
        </p:nvPicPr>
        <p:blipFill>
          <a:blip r:embed="rId3" cstate="print"/>
          <a:srcRect l="1963" r="86624" b="-200"/>
          <a:stretch>
            <a:fillRect/>
          </a:stretch>
        </p:blipFill>
        <p:spPr>
          <a:xfrm rot="16200000">
            <a:off x="2520280" y="3294112"/>
            <a:ext cx="1043608" cy="6084168"/>
          </a:xfrm>
          <a:prstGeom prst="rect">
            <a:avLst/>
          </a:prstGeom>
        </p:spPr>
      </p:pic>
      <p:pic>
        <p:nvPicPr>
          <p:cNvPr id="6" name="Рисунок 5" descr="i (4).jpg"/>
          <p:cNvPicPr>
            <a:picLocks noChangeAspect="1"/>
          </p:cNvPicPr>
          <p:nvPr/>
        </p:nvPicPr>
        <p:blipFill>
          <a:blip r:embed="rId4" cstate="print"/>
          <a:srcRect r="20862" b="27950"/>
          <a:stretch>
            <a:fillRect/>
          </a:stretch>
        </p:blipFill>
        <p:spPr>
          <a:xfrm>
            <a:off x="4283968" y="1700808"/>
            <a:ext cx="4640022" cy="3168352"/>
          </a:xfrm>
          <a:prstGeom prst="rect">
            <a:avLst/>
          </a:prstGeom>
        </p:spPr>
      </p:pic>
      <p:pic>
        <p:nvPicPr>
          <p:cNvPr id="7" name="Рисунок 6" descr="i (2).jpg"/>
          <p:cNvPicPr>
            <a:picLocks noChangeAspect="1"/>
          </p:cNvPicPr>
          <p:nvPr/>
        </p:nvPicPr>
        <p:blipFill>
          <a:blip r:embed="rId5" cstate="print"/>
          <a:srcRect r="2401" b="15350"/>
          <a:stretch>
            <a:fillRect/>
          </a:stretch>
        </p:blipFill>
        <p:spPr>
          <a:xfrm>
            <a:off x="394137" y="1124744"/>
            <a:ext cx="3673807" cy="424847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7544" y="332656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Фольклорные  традиции и современность  </a:t>
            </a: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466950_1-p-fon-dlya-prezentatsii-v-belorusskom-stile-1.png"/>
          <p:cNvPicPr>
            <a:picLocks noChangeAspect="1"/>
          </p:cNvPicPr>
          <p:nvPr/>
        </p:nvPicPr>
        <p:blipFill>
          <a:blip r:embed="rId3" cstate="print"/>
          <a:srcRect l="1963" r="86624" b="-200"/>
          <a:stretch>
            <a:fillRect/>
          </a:stretch>
        </p:blipFill>
        <p:spPr>
          <a:xfrm>
            <a:off x="0" y="0"/>
            <a:ext cx="1043608" cy="6858000"/>
          </a:xfrm>
          <a:prstGeom prst="rect">
            <a:avLst/>
          </a:prstGeom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55576" y="6242829"/>
            <a:ext cx="8388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В 2020 году ансамблю 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Ростань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» исполнилось 30 лет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</a:endParaRPr>
          </a:p>
        </p:txBody>
      </p:sp>
      <p:pic>
        <p:nvPicPr>
          <p:cNvPr id="6" name="Рисунок 5" descr="HHGO074cMUw-u98k6SEsiabFB7i1czzwrIXCMFVdtGYPhmeS8c9yfBJVNJw0w8FeypZCN1Ht_wW1eBfdvvhFzM2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5629" y="332656"/>
            <a:ext cx="7584843" cy="5688632"/>
          </a:xfrm>
          <a:prstGeom prst="rect">
            <a:avLst/>
          </a:prstGeom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118906_63-p-russko-narodnii-fon-dlya-prezentatsii-67.jpg"/>
          <p:cNvPicPr>
            <a:picLocks noChangeAspect="1"/>
          </p:cNvPicPr>
          <p:nvPr/>
        </p:nvPicPr>
        <p:blipFill>
          <a:blip r:embed="rId3" cstate="print"/>
          <a:srcRect l="45390" r="4255"/>
          <a:stretch>
            <a:fillRect/>
          </a:stretch>
        </p:blipFill>
        <p:spPr>
          <a:xfrm>
            <a:off x="4427984" y="0"/>
            <a:ext cx="475252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2708920"/>
            <a:ext cx="8064896" cy="1081980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Спасибо за внимание!</a:t>
            </a:r>
            <a:endParaRPr lang="ru-RU" sz="44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 advTm="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ioVEtD3mI4Gure3L4ZP58bbpyxWaV2YRFFc0qdIZ3wFgxwXhkmGb_sjLQDG5AlroWRyxoK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35460"/>
            <a:ext cx="7814642" cy="59738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1720" y="6309320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  <a:t>Село  </a:t>
            </a:r>
            <a:r>
              <a:rPr lang="ru-RU" sz="3200" b="1" dirty="0" err="1" smtClean="0">
                <a:solidFill>
                  <a:srgbClr val="C00000"/>
                </a:solidFill>
                <a:latin typeface="Constantia" pitchFamily="18" charset="0"/>
              </a:rPr>
              <a:t>Горналь</a:t>
            </a:r>
            <a:endParaRPr lang="ru-RU" sz="32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4" name="Рисунок 3" descr="1613466950_1-p-fon-dlya-prezentatsii-v-belorusskom-stile-1.png"/>
          <p:cNvPicPr>
            <a:picLocks noChangeAspect="1"/>
          </p:cNvPicPr>
          <p:nvPr/>
        </p:nvPicPr>
        <p:blipFill>
          <a:blip r:embed="rId4" cstate="print"/>
          <a:srcRect l="1963" r="86624" b="-200"/>
          <a:stretch>
            <a:fillRect/>
          </a:stretch>
        </p:blipFill>
        <p:spPr>
          <a:xfrm>
            <a:off x="8100392" y="0"/>
            <a:ext cx="1043608" cy="68580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lyukvenno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79622" y="548680"/>
            <a:ext cx="7574175" cy="51125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64099" y="5949280"/>
            <a:ext cx="58762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  <a:t>Клюквенное  озеро</a:t>
            </a:r>
            <a:endParaRPr lang="ru-RU" sz="32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4" name="Рисунок 3" descr="1613466950_1-p-fon-dlya-prezentatsii-v-belorusskom-stile-1.png"/>
          <p:cNvPicPr>
            <a:picLocks noChangeAspect="1"/>
          </p:cNvPicPr>
          <p:nvPr/>
        </p:nvPicPr>
        <p:blipFill>
          <a:blip r:embed="rId4" cstate="print"/>
          <a:srcRect l="1963" r="86624" b="-200"/>
          <a:stretch>
            <a:fillRect/>
          </a:stretch>
        </p:blipFill>
        <p:spPr>
          <a:xfrm>
            <a:off x="0" y="0"/>
            <a:ext cx="1043608" cy="68580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1247665/pub_5b6306e95c951200aa9099ec_5b6306f8df147400a87d8b5c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2731983" cy="403244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504" y="4725144"/>
            <a:ext cx="2726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Аркадий Максимович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Абаза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028" name="AutoShape 4" descr="Gurevich M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Gurevich M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Gurevich_M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1052736"/>
            <a:ext cx="2876833" cy="39604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75856" y="5085184"/>
            <a:ext cx="2513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Михаил Иосифович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Гуревич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8" name="Рисунок 7" descr="dU5xwgfWIpI.jpg"/>
          <p:cNvPicPr>
            <a:picLocks noChangeAspect="1"/>
          </p:cNvPicPr>
          <p:nvPr/>
        </p:nvPicPr>
        <p:blipFill>
          <a:blip r:embed="rId5" cstate="print"/>
          <a:srcRect l="9804" r="8258" b="2438"/>
          <a:stretch>
            <a:fillRect/>
          </a:stretch>
        </p:blipFill>
        <p:spPr>
          <a:xfrm>
            <a:off x="6147775" y="692696"/>
            <a:ext cx="2888721" cy="42484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084168" y="4941168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Михаил Семенович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Щепкин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44624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Таланты </a:t>
            </a:r>
            <a:r>
              <a:rPr lang="ru-RU" sz="2800" b="1" dirty="0" err="1" smtClean="0">
                <a:solidFill>
                  <a:srgbClr val="C00000"/>
                </a:solidFill>
                <a:latin typeface="Constantia" pitchFamily="18" charset="0"/>
              </a:rPr>
              <a:t>Суджанской</a:t>
            </a:r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 земли</a:t>
            </a:r>
            <a:endParaRPr lang="ru-RU" sz="28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12" name="Рисунок 11" descr="1613466950_1-p-fon-dlya-prezentatsii-v-belorusskom-stile-1.png"/>
          <p:cNvPicPr>
            <a:picLocks noChangeAspect="1"/>
          </p:cNvPicPr>
          <p:nvPr/>
        </p:nvPicPr>
        <p:blipFill>
          <a:blip r:embed="rId6" cstate="print"/>
          <a:srcRect l="1963" r="86624" b="-200"/>
          <a:stretch>
            <a:fillRect/>
          </a:stretch>
        </p:blipFill>
        <p:spPr>
          <a:xfrm rot="16200000">
            <a:off x="2520280" y="3294112"/>
            <a:ext cx="1043608" cy="6084168"/>
          </a:xfrm>
          <a:prstGeom prst="rect">
            <a:avLst/>
          </a:prstGeom>
        </p:spPr>
      </p:pic>
      <p:pic>
        <p:nvPicPr>
          <p:cNvPr id="11" name="Рисунок 10" descr="1613466950_1-p-fon-dlya-prezentatsii-v-belorusskom-stile-1.png"/>
          <p:cNvPicPr>
            <a:picLocks noChangeAspect="1"/>
          </p:cNvPicPr>
          <p:nvPr/>
        </p:nvPicPr>
        <p:blipFill>
          <a:blip r:embed="rId6" cstate="print"/>
          <a:srcRect l="1963" r="86624" b="-200"/>
          <a:stretch>
            <a:fillRect/>
          </a:stretch>
        </p:blipFill>
        <p:spPr>
          <a:xfrm rot="16200000">
            <a:off x="5508104" y="3212977"/>
            <a:ext cx="1043608" cy="6228184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466950_1-p-fon-dlya-prezentatsii-v-belorusskom-stile-1.png"/>
          <p:cNvPicPr>
            <a:picLocks noChangeAspect="1"/>
          </p:cNvPicPr>
          <p:nvPr/>
        </p:nvPicPr>
        <p:blipFill>
          <a:blip r:embed="rId4" cstate="print"/>
          <a:srcRect l="1963" r="86624" b="-200"/>
          <a:stretch>
            <a:fillRect/>
          </a:stretch>
        </p:blipFill>
        <p:spPr>
          <a:xfrm rot="16200000">
            <a:off x="2520280" y="3294112"/>
            <a:ext cx="1043608" cy="6084168"/>
          </a:xfrm>
          <a:prstGeom prst="rect">
            <a:avLst/>
          </a:prstGeom>
        </p:spPr>
      </p:pic>
      <p:pic>
        <p:nvPicPr>
          <p:cNvPr id="3" name="Рисунок 2" descr="1613466950_1-p-fon-dlya-prezentatsii-v-belorusskom-stile-1.png"/>
          <p:cNvPicPr>
            <a:picLocks noChangeAspect="1"/>
          </p:cNvPicPr>
          <p:nvPr/>
        </p:nvPicPr>
        <p:blipFill>
          <a:blip r:embed="rId4" cstate="print"/>
          <a:srcRect l="1963" r="86624" b="-200"/>
          <a:stretch>
            <a:fillRect/>
          </a:stretch>
        </p:blipFill>
        <p:spPr>
          <a:xfrm rot="16200000">
            <a:off x="5508104" y="3222104"/>
            <a:ext cx="1043608" cy="62281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-27384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Русская народная песня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«Криница» </a:t>
            </a:r>
            <a:r>
              <a:rPr lang="ru-RU" sz="2000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в исполнении 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Народного фольклорного ансамбля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Ростань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»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7" name="01. Фольклорный ансамбль Ростань__Суджа Криница.wHl1k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620688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466950_1-p-fon-dlya-prezentatsii-v-belorusskom-stile-1.png"/>
          <p:cNvPicPr>
            <a:picLocks noChangeAspect="1"/>
          </p:cNvPicPr>
          <p:nvPr/>
        </p:nvPicPr>
        <p:blipFill>
          <a:blip r:embed="rId4" cstate="print"/>
          <a:srcRect l="1963" r="86624" b="-200"/>
          <a:stretch>
            <a:fillRect/>
          </a:stretch>
        </p:blipFill>
        <p:spPr>
          <a:xfrm>
            <a:off x="0" y="0"/>
            <a:ext cx="1043608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043608" y="6063679"/>
            <a:ext cx="7596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</a:rPr>
              <a:t>1990 г. </a:t>
            </a:r>
            <a:r>
              <a:rPr lang="ru-RU" sz="2400" b="1" dirty="0" err="1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</a:rPr>
              <a:t>Суджанский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Calibri" pitchFamily="34" charset="0"/>
              </a:rPr>
              <a:t> колледж искусств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9632" y="332656"/>
            <a:ext cx="72851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Arial" pitchFamily="34" charset="0"/>
              </a:rPr>
              <a:t>«</a:t>
            </a:r>
            <a:r>
              <a:rPr lang="ru-RU" sz="2400" b="1" dirty="0" err="1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Ростань</a:t>
            </a:r>
            <a:r>
              <a:rPr lang="ru-RU" sz="2400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» - один из ведущих </a:t>
            </a:r>
            <a:r>
              <a:rPr lang="ru-RU" sz="24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фольклорных коллективов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курского </a:t>
            </a:r>
            <a:r>
              <a:rPr lang="ru-RU" sz="24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края </a:t>
            </a:r>
          </a:p>
        </p:txBody>
      </p:sp>
      <p:pic>
        <p:nvPicPr>
          <p:cNvPr id="8" name="Рисунок 7" descr="14.jpg"/>
          <p:cNvPicPr>
            <a:picLocks noChangeAspect="1"/>
          </p:cNvPicPr>
          <p:nvPr/>
        </p:nvPicPr>
        <p:blipFill>
          <a:blip r:embed="rId5" cstate="print"/>
          <a:srcRect t="4583" r="-523"/>
          <a:stretch>
            <a:fillRect/>
          </a:stretch>
        </p:blipFill>
        <p:spPr>
          <a:xfrm>
            <a:off x="1547664" y="1268759"/>
            <a:ext cx="6768752" cy="4473609"/>
          </a:xfrm>
          <a:prstGeom prst="rect">
            <a:avLst/>
          </a:prstGeom>
        </p:spPr>
      </p:pic>
      <p:pic>
        <p:nvPicPr>
          <p:cNvPr id="7" name="02.с.Плёхово Курской обл. - Тимо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0444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14118906_63-p-russko-narodnii-fon-dlya-prezentatsii-67.jpg"/>
          <p:cNvPicPr>
            <a:picLocks noChangeAspect="1"/>
          </p:cNvPicPr>
          <p:nvPr/>
        </p:nvPicPr>
        <p:blipFill>
          <a:blip r:embed="rId3" cstate="print"/>
          <a:srcRect l="45390" r="4255"/>
          <a:stretch>
            <a:fillRect/>
          </a:stretch>
        </p:blipFill>
        <p:spPr>
          <a:xfrm>
            <a:off x="4067943" y="620688"/>
            <a:ext cx="4542489" cy="6093296"/>
          </a:xfrm>
          <a:prstGeom prst="rect">
            <a:avLst/>
          </a:prstGeom>
        </p:spPr>
      </p:pic>
      <p:pic>
        <p:nvPicPr>
          <p:cNvPr id="5" name="Рисунок 4" descr="Руководитель 1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980728"/>
            <a:ext cx="3528391" cy="52925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812" y="116632"/>
            <a:ext cx="7894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Times New Roman" pitchFamily="18" charset="0"/>
              </a:rPr>
              <a:t>САВЕНКО ВАЛЕНТИНА СЕРГЕЕВНА </a:t>
            </a:r>
          </a:p>
        </p:txBody>
      </p:sp>
      <p:pic>
        <p:nvPicPr>
          <p:cNvPr id="7" name="Рисунок 6" descr="1613466950_1-p-fon-dlya-prezentatsii-v-belorusskom-stile-1.png"/>
          <p:cNvPicPr>
            <a:picLocks noChangeAspect="1"/>
          </p:cNvPicPr>
          <p:nvPr/>
        </p:nvPicPr>
        <p:blipFill>
          <a:blip r:embed="rId5" cstate="print"/>
          <a:srcRect l="1963" r="86624" b="-200"/>
          <a:stretch>
            <a:fillRect/>
          </a:stretch>
        </p:blipFill>
        <p:spPr>
          <a:xfrm>
            <a:off x="8100392" y="0"/>
            <a:ext cx="1043608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9512" y="548680"/>
            <a:ext cx="388843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</a:rPr>
              <a:t>Заслуженный работник культуры России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333333"/>
                </a:solidFill>
                <a:latin typeface="Constantia" pitchFamily="18" charset="0"/>
                <a:ea typeface="Times New Roman" pitchFamily="18" charset="0"/>
              </a:rPr>
              <a:t> Руководитель фольклорного ансамбля «РОСТАНЬ»,  </a:t>
            </a:r>
            <a:r>
              <a:rPr lang="ru-RU" sz="2000" b="1" dirty="0" smtClean="0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заведующий отделением </a:t>
            </a:r>
            <a:endParaRPr lang="ru-RU" sz="2000" b="1" dirty="0">
              <a:solidFill>
                <a:prstClr val="black"/>
              </a:solidFill>
              <a:latin typeface="Constantia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«Сольное и хоровое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народное пение»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ОБПОУ «</a:t>
            </a:r>
            <a:r>
              <a:rPr lang="ru-RU" sz="2000" b="1" dirty="0" err="1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Суджанский</a:t>
            </a:r>
            <a:r>
              <a:rPr lang="ru-RU" sz="2000" b="1" dirty="0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колледж искусств </a:t>
            </a:r>
            <a:endParaRPr lang="ru-RU" sz="2000" b="1" dirty="0" smtClean="0">
              <a:solidFill>
                <a:prstClr val="black"/>
              </a:solidFill>
              <a:latin typeface="Constantia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им</a:t>
            </a:r>
            <a:r>
              <a:rPr lang="ru-RU" sz="2000" b="1" dirty="0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. Н.В. </a:t>
            </a:r>
            <a:r>
              <a:rPr lang="ru-RU" sz="2000" b="1" dirty="0" err="1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Плевицкой</a:t>
            </a:r>
            <a:r>
              <a:rPr lang="ru-RU" sz="2000" b="1" dirty="0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»,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black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преподаватель высшей квалификационной категории.</a:t>
            </a:r>
            <a:endParaRPr lang="ru-RU" sz="2000" b="1" dirty="0">
              <a:solidFill>
                <a:prstClr val="black"/>
              </a:solidFill>
              <a:latin typeface="Constantia" pitchFamily="18" charset="0"/>
              <a:ea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Arial" pitchFamily="34" charset="0"/>
              </a:rPr>
              <a:t>2020 г. - </a:t>
            </a:r>
            <a:r>
              <a:rPr lang="ru-RU" sz="20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 премия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губернатора </a:t>
            </a:r>
            <a:r>
              <a:rPr lang="ru-RU" sz="2000" b="1" dirty="0">
                <a:solidFill>
                  <a:srgbClr val="C00000"/>
                </a:solidFill>
                <a:latin typeface="Constantia" pitchFamily="18" charset="0"/>
                <a:ea typeface="Times New Roman" pitchFamily="18" charset="0"/>
                <a:cs typeface="Times New Roman" pitchFamily="18" charset="0"/>
              </a:rPr>
              <a:t>Курской области «За сохранение традиций» в номинации «Руководитель фольклорного коллектива, ансамбля народной песни и народной музыки»</a:t>
            </a:r>
            <a:endParaRPr lang="ru-RU" sz="2000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XozC0jpCqNV0xvMGyR5sR6NrBblp5JfAxfAElL7B2rPbklsrZWXYtAtestF8bAgAqPYXYM-GMhWb1_Nf8TKuF_Ix.jpg"/>
          <p:cNvPicPr>
            <a:picLocks noChangeAspect="1"/>
          </p:cNvPicPr>
          <p:nvPr/>
        </p:nvPicPr>
        <p:blipFill>
          <a:blip r:embed="rId3" cstate="print"/>
          <a:srcRect t="24800" r="4326"/>
          <a:stretch>
            <a:fillRect/>
          </a:stretch>
        </p:blipFill>
        <p:spPr>
          <a:xfrm>
            <a:off x="107504" y="945008"/>
            <a:ext cx="4335902" cy="2556000"/>
          </a:xfrm>
          <a:prstGeom prst="rect">
            <a:avLst/>
          </a:prstGeom>
        </p:spPr>
      </p:pic>
      <p:pic>
        <p:nvPicPr>
          <p:cNvPr id="4" name="Рисунок 3" descr="dDwfzpT4fWsmdMsiJsk3A0V1ItdpdwANkhW8kT4U8uKgvuhRURTvU7sofbdCi7SZukPEHjYRRBMhlPVIRCdx8m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4345" y="2853256"/>
            <a:ext cx="4420143" cy="2880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1640" y="3481844"/>
            <a:ext cx="1872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  <a:latin typeface="Constantia" pitchFamily="18" charset="0"/>
              </a:rPr>
              <a:t>Кугиклы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1916832"/>
            <a:ext cx="4536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C00000"/>
                </a:solidFill>
                <a:latin typeface="Constantia" pitchFamily="18" charset="0"/>
              </a:rPr>
              <a:t>Пыжатка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,    рожок,    скрипка 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9" name="Рисунок 8" descr="1613466950_1-p-fon-dlya-prezentatsii-v-belorusskom-stile-1.png"/>
          <p:cNvPicPr>
            <a:picLocks noChangeAspect="1"/>
          </p:cNvPicPr>
          <p:nvPr/>
        </p:nvPicPr>
        <p:blipFill>
          <a:blip r:embed="rId5" cstate="print"/>
          <a:srcRect l="1963" r="86624" b="-200"/>
          <a:stretch>
            <a:fillRect/>
          </a:stretch>
        </p:blipFill>
        <p:spPr>
          <a:xfrm rot="16200000">
            <a:off x="2483768" y="3294112"/>
            <a:ext cx="1043608" cy="6084168"/>
          </a:xfrm>
          <a:prstGeom prst="rect">
            <a:avLst/>
          </a:prstGeom>
        </p:spPr>
      </p:pic>
      <p:pic>
        <p:nvPicPr>
          <p:cNvPr id="8" name="Рисунок 7" descr="1613466950_1-p-fon-dlya-prezentatsii-v-belorusskom-stile-1.png"/>
          <p:cNvPicPr>
            <a:picLocks noChangeAspect="1"/>
          </p:cNvPicPr>
          <p:nvPr/>
        </p:nvPicPr>
        <p:blipFill>
          <a:blip r:embed="rId5" cstate="print"/>
          <a:srcRect l="1963" r="86624" b="-200"/>
          <a:stretch>
            <a:fillRect/>
          </a:stretch>
        </p:blipFill>
        <p:spPr>
          <a:xfrm rot="16200000">
            <a:off x="5508104" y="3222104"/>
            <a:ext cx="1043608" cy="622818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67812" y="128245"/>
            <a:ext cx="8692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Народные музыкальные  инструменты Курской области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</TotalTime>
  <Words>368</Words>
  <Application>Microsoft Office PowerPoint</Application>
  <PresentationFormat>Экран (4:3)</PresentationFormat>
  <Paragraphs>65</Paragraphs>
  <Slides>22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288</cp:revision>
  <dcterms:created xsi:type="dcterms:W3CDTF">2021-11-13T20:48:30Z</dcterms:created>
  <dcterms:modified xsi:type="dcterms:W3CDTF">2022-06-08T00:00:01Z</dcterms:modified>
</cp:coreProperties>
</file>