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60" r:id="rId3"/>
    <p:sldId id="261" r:id="rId4"/>
    <p:sldId id="267" r:id="rId5"/>
    <p:sldId id="269" r:id="rId6"/>
    <p:sldId id="274" r:id="rId7"/>
    <p:sldId id="275" r:id="rId8"/>
    <p:sldId id="278" r:id="rId9"/>
    <p:sldId id="277" r:id="rId10"/>
    <p:sldId id="280" r:id="rId11"/>
    <p:sldId id="281" r:id="rId12"/>
    <p:sldId id="282" r:id="rId13"/>
    <p:sldId id="283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4AB09D-CCD0-4361-A0E1-461D3EAB2AA9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B8E038-4D85-40E0-935B-ED5CAF241D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5477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B8E038-4D85-40E0-935B-ED5CAF241DA5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43760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B8E038-4D85-40E0-935B-ED5CAF241DA5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43760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b24702.vr.mirapolis.ru/mira/s/E1ZVL2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skiv.instrao.ru/support/demonstratsionnye-materialya/chitatelskaya-gramotnost.php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skiv.instrao.ru/bank-zadaniy/chitatelskaya-gramotnost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4117" y="1988840"/>
            <a:ext cx="8568952" cy="1470025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Актуализация работы 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по формированию </a:t>
            </a:r>
            <a:r>
              <a:rPr lang="ru-RU" b="1" dirty="0" err="1" smtClean="0">
                <a:solidFill>
                  <a:srgbClr val="0070C0"/>
                </a:solidFill>
              </a:rPr>
              <a:t>репозитория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91880" y="5229200"/>
            <a:ext cx="5400600" cy="144016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И.В. Булавкина, </a:t>
            </a:r>
          </a:p>
          <a:p>
            <a:r>
              <a:rPr lang="ru-RU" dirty="0" smtClean="0"/>
              <a:t>зав. центром библиотечной </a:t>
            </a:r>
          </a:p>
          <a:p>
            <a:r>
              <a:rPr lang="ru-RU" dirty="0" smtClean="0"/>
              <a:t>и музейной педагогики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971600" y="404664"/>
            <a:ext cx="79414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Ссылка на видеозапись </a:t>
            </a:r>
            <a:r>
              <a:rPr lang="ru-RU" dirty="0" err="1" smtClean="0"/>
              <a:t>вебинара</a:t>
            </a:r>
            <a:r>
              <a:rPr lang="ru-RU" dirty="0" smtClean="0"/>
              <a:t> - </a:t>
            </a:r>
            <a:r>
              <a:rPr lang="en-US" dirty="0">
                <a:hlinkClick r:id="rId2"/>
              </a:rPr>
              <a:t>https://b24702.vr.mirapolis.ru/mira/s/E1ZVL2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94764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Размещение региональных материалов по ЧГ – </a:t>
            </a:r>
            <a:r>
              <a:rPr lang="ru-RU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сайт КИРО, Облако – </a:t>
            </a:r>
            <a:r>
              <a:rPr lang="en-US" sz="27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https://cloud.mail.ru/public/ezBF/Spkhru4io</a:t>
            </a:r>
            <a:r>
              <a:rPr lang="ru-RU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endParaRPr lang="ru-RU" sz="3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44824"/>
            <a:ext cx="8363272" cy="4381947"/>
          </a:xfrm>
        </p:spPr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8640960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88675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Круг поиска материалов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/>
          <a:lstStyle/>
          <a:p>
            <a:r>
              <a:rPr lang="ru-RU" dirty="0" smtClean="0"/>
              <a:t>Иные УМК</a:t>
            </a:r>
          </a:p>
          <a:p>
            <a:r>
              <a:rPr lang="ru-RU" dirty="0" smtClean="0"/>
              <a:t>Художественная литература, изучаемая в рамках образовательной программы</a:t>
            </a:r>
          </a:p>
          <a:p>
            <a:r>
              <a:rPr lang="ru-RU" dirty="0" smtClean="0"/>
              <a:t>Справочная литература</a:t>
            </a:r>
          </a:p>
          <a:p>
            <a:r>
              <a:rPr lang="ru-RU" dirty="0" smtClean="0"/>
              <a:t>Периодические издания</a:t>
            </a:r>
          </a:p>
          <a:p>
            <a:r>
              <a:rPr lang="ru-RU" dirty="0" smtClean="0"/>
              <a:t>Краеведческая информация</a:t>
            </a:r>
          </a:p>
          <a:p>
            <a:r>
              <a:rPr lang="ru-RU" dirty="0" smtClean="0"/>
              <a:t>Справочные запросы в библиотеки </a:t>
            </a:r>
            <a:r>
              <a:rPr lang="ru-RU" dirty="0" smtClean="0"/>
              <a:t>Минкультуры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89324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Примеры из практики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1026" name="Picture 2" descr="C:\Users\user\Pictures\8765уквм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720"/>
            <a:ext cx="9139064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12528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83671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Алгоритм создания, 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размещения </a:t>
            </a:r>
            <a:r>
              <a:rPr lang="ru-RU" b="1" dirty="0" err="1" smtClean="0">
                <a:solidFill>
                  <a:srgbClr val="0070C0"/>
                </a:solidFill>
              </a:rPr>
              <a:t>репозитория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068960"/>
            <a:ext cx="8229600" cy="3273227"/>
          </a:xfrm>
        </p:spPr>
        <p:txBody>
          <a:bodyPr/>
          <a:lstStyle/>
          <a:p>
            <a:r>
              <a:rPr lang="en-US" dirty="0"/>
              <a:t>https://cloud.mail.ru/public/7c2r/ak9uDLxqR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13385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Основные подходы к тексту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79512" y="1600200"/>
            <a:ext cx="8712968" cy="506916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Текст* - (</a:t>
            </a:r>
            <a:r>
              <a:rPr lang="ru-RU" dirty="0"/>
              <a:t>от лат. </a:t>
            </a:r>
            <a:r>
              <a:rPr lang="ru-RU" i="1" dirty="0" err="1"/>
              <a:t>textus</a:t>
            </a:r>
            <a:r>
              <a:rPr lang="ru-RU" dirty="0"/>
              <a:t> — ткань; сплетение, сочетание) — зафиксированная на каком-либо материальном носителе человеческая мысль; в общем плане связная и полная последовательность символов</a:t>
            </a:r>
            <a:r>
              <a:rPr lang="ru-RU" dirty="0" smtClean="0"/>
              <a:t>.</a:t>
            </a:r>
          </a:p>
          <a:p>
            <a:r>
              <a:rPr lang="ru-RU" dirty="0"/>
              <a:t>Линейные – нелинейные (не сплошные и составные тексты</a:t>
            </a:r>
            <a:r>
              <a:rPr lang="ru-RU" dirty="0" smtClean="0"/>
              <a:t>)</a:t>
            </a:r>
          </a:p>
          <a:p>
            <a:pPr marL="0" indent="0">
              <a:buNone/>
            </a:pPr>
            <a:r>
              <a:rPr lang="ru-RU" dirty="0" smtClean="0"/>
              <a:t>_______________</a:t>
            </a:r>
          </a:p>
          <a:p>
            <a:pPr marL="0" indent="0">
              <a:buNone/>
            </a:pPr>
            <a:r>
              <a:rPr lang="ru-RU" sz="2400" dirty="0" smtClean="0"/>
              <a:t>*Текст</a:t>
            </a:r>
            <a:r>
              <a:rPr lang="ru-RU" sz="2400" dirty="0"/>
              <a:t> // Литературная энциклопедия терминов и понятий / Под ред. А. Н. Николюкина. — Институт научной информации по общественным наукам РАН: </a:t>
            </a:r>
            <a:r>
              <a:rPr lang="ru-RU" sz="2400" dirty="0" err="1"/>
              <a:t>Интелвак</a:t>
            </a:r>
            <a:r>
              <a:rPr lang="ru-RU" sz="2400" dirty="0"/>
              <a:t>, 2001. — </a:t>
            </a:r>
            <a:r>
              <a:rPr lang="ru-RU" sz="2400" dirty="0" err="1"/>
              <a:t>Стб</a:t>
            </a:r>
            <a:r>
              <a:rPr lang="ru-RU" sz="2400" dirty="0"/>
              <a:t>. 1063—1064 — 1596 с. — ISBN 5-93264-026-X.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9461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Группы читательских умений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1. Читательские действия, связанные с нахождением и извлечением информации из текста</a:t>
            </a: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2. Читательские действия, связанные с интеграцией и интерпретацией информации</a:t>
            </a: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3. Читательские действия, связанные с осмыслением и оценкой текста</a:t>
            </a: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4. Читательские действия, связанные с использованием информации из текста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05459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906" y="0"/>
            <a:ext cx="68341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Рисунок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2469" y="1484314"/>
            <a:ext cx="60007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4626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en-US" sz="3200" dirty="0">
                <a:hlinkClick r:id="rId2"/>
              </a:rPr>
              <a:t>http://</a:t>
            </a:r>
            <a:r>
              <a:rPr lang="en-US" sz="3200" dirty="0" smtClean="0">
                <a:hlinkClick r:id="rId2"/>
              </a:rPr>
              <a:t>skiv.instrao.ru/support/demonstratsionnye-materialya/chitatelskaya-gramotnost.php</a:t>
            </a:r>
            <a:r>
              <a:rPr lang="ru-RU" sz="3200" dirty="0" smtClean="0"/>
              <a:t> 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8670" y="1484784"/>
            <a:ext cx="9252520" cy="5204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43752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 fontScale="90000"/>
          </a:bodyPr>
          <a:lstStyle/>
          <a:p>
            <a:r>
              <a:rPr lang="en-US" dirty="0">
                <a:hlinkClick r:id="rId2"/>
              </a:rPr>
              <a:t>http://skiv.instrao.ru/bank-zadaniy/chitatelskaya-gramotnost</a:t>
            </a:r>
            <a:r>
              <a:rPr lang="en-US" dirty="0" smtClean="0">
                <a:hlinkClick r:id="rId2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2" y="1484784"/>
            <a:ext cx="9223332" cy="5188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30038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2367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РЭШ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- </a:t>
            </a:r>
            <a:r>
              <a:rPr lang="en-US" b="1" dirty="0">
                <a:solidFill>
                  <a:srgbClr val="00B0F0"/>
                </a:solidFill>
              </a:rPr>
              <a:t>fg.resh.edu.ru/</a:t>
            </a:r>
            <a:endParaRPr lang="ru-RU" b="1" dirty="0">
              <a:solidFill>
                <a:srgbClr val="00B0F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576" y="1196752"/>
            <a:ext cx="10320469" cy="5805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81992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Актуальная задача 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!</a:t>
            </a:r>
            <a:r>
              <a:rPr lang="ru-RU" b="1" dirty="0" smtClean="0">
                <a:solidFill>
                  <a:srgbClr val="0070C0"/>
                </a:solidFill>
              </a:rPr>
              <a:t> Специалисты </a:t>
            </a:r>
            <a:r>
              <a:rPr lang="ru-RU" b="1" dirty="0">
                <a:solidFill>
                  <a:srgbClr val="0070C0"/>
                </a:solidFill>
              </a:rPr>
              <a:t>библиотек ОО:</a:t>
            </a:r>
            <a:br>
              <a:rPr lang="ru-RU" b="1" dirty="0">
                <a:solidFill>
                  <a:srgbClr val="0070C0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ru-RU" b="1" dirty="0" smtClean="0"/>
          </a:p>
          <a:p>
            <a:pPr marL="0" indent="0">
              <a:buNone/>
            </a:pPr>
            <a:r>
              <a:rPr lang="ru-RU" dirty="0" smtClean="0"/>
              <a:t>             Наполнение </a:t>
            </a:r>
            <a:r>
              <a:rPr lang="ru-RU" dirty="0" err="1" smtClean="0"/>
              <a:t>Репозитория</a:t>
            </a:r>
            <a:r>
              <a:rPr lang="ru-RU" dirty="0" smtClean="0"/>
              <a:t>: </a:t>
            </a:r>
          </a:p>
          <a:p>
            <a:pPr marL="0" indent="0">
              <a:buNone/>
            </a:pPr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библиографические списки </a:t>
            </a:r>
          </a:p>
          <a:p>
            <a:pPr marL="0" indent="0">
              <a:buNone/>
            </a:pPr>
            <a:r>
              <a:rPr lang="ru-RU" dirty="0" smtClean="0"/>
              <a:t>рекомендуемой литературы; </a:t>
            </a:r>
          </a:p>
          <a:p>
            <a:pPr marL="0" indent="0">
              <a:buNone/>
            </a:pPr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полнотекстовые документы </a:t>
            </a:r>
          </a:p>
          <a:p>
            <a:pPr marL="0" indent="0">
              <a:buNone/>
            </a:pPr>
            <a:r>
              <a:rPr lang="ru-RU" dirty="0" smtClean="0"/>
              <a:t>для создания составных текстов</a:t>
            </a:r>
            <a:endParaRPr lang="ru-RU" dirty="0"/>
          </a:p>
        </p:txBody>
      </p:sp>
      <p:sp>
        <p:nvSpPr>
          <p:cNvPr id="5" name="Стрелка вправо 4"/>
          <p:cNvSpPr/>
          <p:nvPr/>
        </p:nvSpPr>
        <p:spPr>
          <a:xfrm>
            <a:off x="579758" y="2138236"/>
            <a:ext cx="978408" cy="48463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9601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sz="3600" b="1" dirty="0" err="1" smtClean="0">
                <a:solidFill>
                  <a:srgbClr val="0070C0"/>
                </a:solidFill>
              </a:rPr>
              <a:t>Репозиторий</a:t>
            </a:r>
            <a:r>
              <a:rPr lang="ru-RU" sz="3600" b="1" dirty="0" smtClean="0">
                <a:solidFill>
                  <a:srgbClr val="0070C0"/>
                </a:solidFill>
              </a:rPr>
              <a:t> </a:t>
            </a:r>
            <a:r>
              <a:rPr lang="ru-RU" sz="3600" b="1" dirty="0" smtClean="0">
                <a:solidFill>
                  <a:srgbClr val="0070C0"/>
                </a:solidFill>
              </a:rPr>
              <a:t>–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2700" dirty="0" smtClean="0"/>
              <a:t>место</a:t>
            </a:r>
            <a:r>
              <a:rPr lang="ru-RU" sz="2700" dirty="0"/>
              <a:t>, где хранятся </a:t>
            </a:r>
            <a:r>
              <a:rPr lang="ru-RU" sz="2700" dirty="0" smtClean="0"/>
              <a:t>и </a:t>
            </a:r>
            <a:r>
              <a:rPr lang="ru-RU" sz="2700" dirty="0"/>
              <a:t>поддерживаются какие-либо данные</a:t>
            </a:r>
            <a:r>
              <a:rPr lang="ru-RU" sz="2700" dirty="0"/>
              <a:t/>
            </a:r>
            <a:br>
              <a:rPr lang="ru-RU" sz="2700" dirty="0"/>
            </a:br>
            <a:endParaRPr lang="ru-RU" sz="27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38113402"/>
              </p:ext>
            </p:extLst>
          </p:nvPr>
        </p:nvGraphicFramePr>
        <p:xfrm>
          <a:off x="4283968" y="886663"/>
          <a:ext cx="3960440" cy="58694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76030"/>
                <a:gridCol w="2184410"/>
              </a:tblGrid>
              <a:tr h="1148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</a:rPr>
                        <a:t>Наименование МО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</a:rPr>
                        <a:t>Класс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</a:tr>
              <a:tr h="1754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Беловский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</a:tr>
              <a:tr h="1754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err="1">
                          <a:effectLst/>
                        </a:rPr>
                        <a:t>Большесолдатский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</a:tr>
              <a:tr h="1754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Глушковский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</a:tr>
              <a:tr h="1754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Горшеченский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</a:tr>
              <a:tr h="1754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Дмитриевский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</a:rPr>
                        <a:t>5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</a:tr>
              <a:tr h="1754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Железногорский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</a:tr>
              <a:tr h="1754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Золотухинский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</a:rPr>
                        <a:t>6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</a:tr>
              <a:tr h="1754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Касторенский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</a:rPr>
                        <a:t>6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</a:tr>
              <a:tr h="1754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err="1">
                          <a:effectLst/>
                        </a:rPr>
                        <a:t>Конышевский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</a:rPr>
                        <a:t>6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</a:tr>
              <a:tr h="1754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Кореневский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</a:rPr>
                        <a:t>6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</a:tr>
              <a:tr h="1754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Курский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</a:rPr>
                        <a:t>6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</a:tr>
              <a:tr h="1754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Курчатовский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</a:rPr>
                        <a:t>6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</a:tr>
              <a:tr h="1754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Льговский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</a:rPr>
                        <a:t>7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</a:tr>
              <a:tr h="1754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Мантуровский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</a:rPr>
                        <a:t>7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</a:tr>
              <a:tr h="1754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Медвенский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</a:rPr>
                        <a:t>7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</a:tr>
              <a:tr h="1754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Обоянский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</a:rPr>
                        <a:t>7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</a:tr>
              <a:tr h="1754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Октябрьский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</a:rPr>
                        <a:t>7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</a:tr>
              <a:tr h="1754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Поныровский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</a:rPr>
                        <a:t>8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</a:tr>
              <a:tr h="1754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Пристенский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</a:rPr>
                        <a:t>8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</a:tr>
              <a:tr h="1754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Рыльский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</a:rPr>
                        <a:t>8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</a:tr>
              <a:tr h="1754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Советский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</a:rPr>
                        <a:t>8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</a:tr>
              <a:tr h="1754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Солнцевский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</a:rPr>
                        <a:t>8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</a:tr>
              <a:tr h="1754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Суджанский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</a:rPr>
                        <a:t>8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</a:tr>
              <a:tr h="1754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Тимский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</a:rPr>
                        <a:t>9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</a:tr>
              <a:tr h="1754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Фатежский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</a:rPr>
                        <a:t>9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</a:tr>
              <a:tr h="1754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Хомутовский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</a:rPr>
                        <a:t>9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</a:tr>
              <a:tr h="1754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Черемисиновский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</a:rPr>
                        <a:t>9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</a:tr>
              <a:tr h="1754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Щигровский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</a:rPr>
                        <a:t>9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</a:tr>
              <a:tr h="1754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г.Железногорск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</a:rPr>
                        <a:t>8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</a:tr>
              <a:tr h="1754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г. Курск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</a:rPr>
                        <a:t>9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</a:tr>
              <a:tr h="1754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г. Курчатов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</a:rPr>
                        <a:t>7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</a:tr>
              <a:tr h="1754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г. Льгов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</a:rPr>
                        <a:t>5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</a:tr>
              <a:tr h="58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г. Щигры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</a:rPr>
                        <a:t>6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556" marR="37556" marT="0" marB="0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11560" y="1331477"/>
            <a:ext cx="3168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Шаг 1. </a:t>
            </a:r>
          </a:p>
          <a:p>
            <a:r>
              <a:rPr lang="ru-RU" dirty="0" smtClean="0"/>
              <a:t>Распределение параллелей классов по МО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46177" y="3098577"/>
            <a:ext cx="29202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Шаг 2. </a:t>
            </a:r>
          </a:p>
          <a:p>
            <a:r>
              <a:rPr lang="ru-RU" dirty="0" smtClean="0"/>
              <a:t>Распределение предметов по школам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24406" y="4797152"/>
            <a:ext cx="31363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Шаг 3. </a:t>
            </a:r>
          </a:p>
          <a:p>
            <a:r>
              <a:rPr lang="ru-RU" dirty="0" smtClean="0"/>
              <a:t>Размещение материалов по темам на сайтах школ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45518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260</Words>
  <Application>Microsoft Office PowerPoint</Application>
  <PresentationFormat>Экран (4:3)</PresentationFormat>
  <Paragraphs>115</Paragraphs>
  <Slides>13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Актуализация работы  по формированию репозитория</vt:lpstr>
      <vt:lpstr>Основные подходы к тексту</vt:lpstr>
      <vt:lpstr>Группы читательских умений</vt:lpstr>
      <vt:lpstr>Презентация PowerPoint</vt:lpstr>
      <vt:lpstr>http://skiv.instrao.ru/support/demonstratsionnye-materialya/chitatelskaya-gramotnost.php </vt:lpstr>
      <vt:lpstr>http://skiv.instrao.ru/bank-zadaniy/chitatelskaya-gramotnost/ </vt:lpstr>
      <vt:lpstr>РЭШ - fg.resh.edu.ru/</vt:lpstr>
      <vt:lpstr>Актуальная задача  ! Специалисты библиотек ОО: </vt:lpstr>
      <vt:lpstr>Репозиторий –  место, где хранятся и поддерживаются какие-либо данные </vt:lpstr>
      <vt:lpstr>Размещение региональных материалов по ЧГ – сайт КИРО, Облако – https://cloud.mail.ru/public/ezBF/Spkhru4io </vt:lpstr>
      <vt:lpstr>Круг поиска материалов</vt:lpstr>
      <vt:lpstr>Примеры из практики</vt:lpstr>
      <vt:lpstr>Алгоритм создания,  размещения репозитория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жжж</cp:lastModifiedBy>
  <cp:revision>56</cp:revision>
  <dcterms:created xsi:type="dcterms:W3CDTF">2021-11-30T12:18:33Z</dcterms:created>
  <dcterms:modified xsi:type="dcterms:W3CDTF">2022-04-13T09:51:24Z</dcterms:modified>
</cp:coreProperties>
</file>