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handoutMasterIdLst>
    <p:handoutMasterId r:id="rId17"/>
  </p:handoutMasterIdLst>
  <p:sldIdLst>
    <p:sldId id="280" r:id="rId2"/>
    <p:sldId id="282" r:id="rId3"/>
    <p:sldId id="318" r:id="rId4"/>
    <p:sldId id="336" r:id="rId5"/>
    <p:sldId id="297" r:id="rId6"/>
    <p:sldId id="358" r:id="rId7"/>
    <p:sldId id="357" r:id="rId8"/>
    <p:sldId id="319" r:id="rId9"/>
    <p:sldId id="359" r:id="rId10"/>
    <p:sldId id="340" r:id="rId11"/>
    <p:sldId id="356" r:id="rId12"/>
    <p:sldId id="382" r:id="rId13"/>
    <p:sldId id="383" r:id="rId14"/>
    <p:sldId id="353" r:id="rId15"/>
  </p:sldIdLst>
  <p:sldSz cx="9144000" cy="5143500" type="screen16x9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59"/>
    <a:srgbClr val="EB5E57"/>
    <a:srgbClr val="646363"/>
    <a:srgbClr val="B2B2B2"/>
    <a:srgbClr val="EA5045"/>
    <a:srgbClr val="F16696"/>
    <a:srgbClr val="F1665D"/>
    <a:srgbClr val="F26F67"/>
    <a:srgbClr val="FAFAFA"/>
    <a:srgbClr val="F18C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2545" autoAdjust="0"/>
  </p:normalViewPr>
  <p:slideViewPr>
    <p:cSldViewPr snapToGrid="0">
      <p:cViewPr>
        <p:scale>
          <a:sx n="95" d="100"/>
          <a:sy n="95" d="100"/>
        </p:scale>
        <p:origin x="-744" y="48"/>
      </p:cViewPr>
      <p:guideLst>
        <p:guide orient="horz" pos="162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55362-BBF6-4969-A2FD-075B3F64D8AA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81AC1-8121-467B-97B8-A7C24951C7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4887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4A130-A177-4212-AAFE-1866D60A4EAA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3B9FE-6847-4688-AD5C-4240E9408C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9898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976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3AB0DCE-B009-42EB-BF8C-EB399712457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12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280DBE-2F64-4A92-91C1-77F654181DB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725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3AB0DCE-B009-42EB-BF8C-EB399712457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913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3AB0DCE-B009-42EB-BF8C-EB399712457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913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53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3AB0DCE-B009-42EB-BF8C-EB399712457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913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53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7999-A054-4FC6-9E91-9205ABAB2E6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5"/>
          <a:stretch/>
        </p:blipFill>
        <p:spPr>
          <a:xfrm>
            <a:off x="0" y="2"/>
            <a:ext cx="4130260" cy="120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8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B032A-C217-44AA-81FA-0ADDE58F551F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0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5862-53B9-4E19-B928-C0D4F66D0CB1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367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796A-9353-46CE-A1CE-CF95BC1132F5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6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E1F4-76F2-44CD-8C3A-7B3D9212B885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94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EA730-6D07-4BE4-933B-68BA863DE6EA}" type="datetime1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76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5D23-7A83-4756-B84D-63E69429A67C}" type="datetime1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92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546B5-7BB6-4C05-B8C0-0B0DC6583878}" type="datetime1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02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88C7-1961-41CA-8CE3-B5D187501647}" type="datetime1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4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E58CA-BC08-40C4-9882-7A52D82B2C80}" type="datetime1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6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AC5F-569C-4364-B412-0C72BFD951E9}" type="datetime1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5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2DF45-220E-44F2-B006-8EA2CA19B088}" type="datetime1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1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microsoft.com/office/2007/relationships/hdphoto" Target="../media/hdphoto2.wdp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sv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3" Type="http://schemas.openxmlformats.org/officeDocument/2006/relationships/image" Target="../media/image11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5" Type="http://schemas.openxmlformats.org/officeDocument/2006/relationships/image" Target="../media/image13.png"/><Relationship Id="rId10" Type="http://schemas.openxmlformats.org/officeDocument/2006/relationships/image" Target="../media/image18.svg"/><Relationship Id="rId1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376148">
            <a:off x="-482719" y="-790879"/>
            <a:ext cx="5205062" cy="1746120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51234" y="-622750"/>
            <a:ext cx="1767840" cy="23812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" name="Группа 7"/>
          <p:cNvGrpSpPr>
            <a:grpSpLocks noChangeAspect="1"/>
          </p:cNvGrpSpPr>
          <p:nvPr/>
        </p:nvGrpSpPr>
        <p:grpSpPr>
          <a:xfrm>
            <a:off x="1813987" y="1960751"/>
            <a:ext cx="5516026" cy="1221997"/>
            <a:chOff x="0" y="0"/>
            <a:chExt cx="3409315" cy="826135"/>
          </a:xfrm>
        </p:grpSpPr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 rot="20376148">
            <a:off x="6619315" y="4652821"/>
            <a:ext cx="2826479" cy="1066345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8229603" y="4560299"/>
            <a:ext cx="841830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solidFill>
                  <a:srgbClr val="FFFFFF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2022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34" y="4386640"/>
            <a:ext cx="724508" cy="72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2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CEE5DFF9-CDAE-FA46-B6D5-08E56DA0E1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76" y="-113327"/>
            <a:ext cx="1165123" cy="11924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16200000">
            <a:off x="2794552" y="-1191616"/>
            <a:ext cx="3558908" cy="9148012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D6BF45-7FCE-F342-B590-EB9C42F68AA5}"/>
              </a:ext>
            </a:extLst>
          </p:cNvPr>
          <p:cNvSpPr/>
          <p:nvPr/>
        </p:nvSpPr>
        <p:spPr>
          <a:xfrm>
            <a:off x="1213556" y="1602935"/>
            <a:ext cx="6716888" cy="2406879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spcCol="360000" rtlCol="0" anchor="t" anchorCtr="0"/>
          <a:lstStyle/>
          <a:p>
            <a:pPr algn="ctr">
              <a:buClr>
                <a:srgbClr val="0A55A2"/>
              </a:buClr>
            </a:pPr>
            <a:endParaRPr lang="ru-RU" sz="1400" dirty="0" smtClean="0">
              <a:solidFill>
                <a:srgbClr val="373C59"/>
              </a:solidFill>
            </a:endParaRPr>
          </a:p>
          <a:p>
            <a:pPr algn="ctr">
              <a:buClr>
                <a:srgbClr val="0A55A2"/>
              </a:buClr>
            </a:pPr>
            <a:endParaRPr lang="ru-RU" sz="2800" b="1" dirty="0" smtClean="0">
              <a:solidFill>
                <a:srgbClr val="EA5045"/>
              </a:solidFill>
            </a:endParaRPr>
          </a:p>
          <a:p>
            <a:pPr algn="ctr">
              <a:buClr>
                <a:srgbClr val="0A55A2"/>
              </a:buClr>
            </a:pPr>
            <a:r>
              <a:rPr lang="ru-RU" sz="4400" b="1" dirty="0" smtClean="0">
                <a:solidFill>
                  <a:srgbClr val="EA5045"/>
                </a:solidFill>
              </a:rPr>
              <a:t>КОМПОЗИЦИОННЫЕ РЕШЕНИЯ</a:t>
            </a:r>
            <a:r>
              <a:rPr lang="ru-RU" sz="4400" dirty="0" smtClean="0">
                <a:solidFill>
                  <a:srgbClr val="373C59"/>
                </a:solidFill>
              </a:rPr>
              <a:t>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0F4EF49D-DA48-CC44-B767-9AE5BF76F8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83" y="208683"/>
            <a:ext cx="4979813" cy="120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7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0" y="253871"/>
            <a:ext cx="4765036" cy="396000"/>
          </a:xfrm>
          <a:prstGeom prst="rect">
            <a:avLst/>
          </a:prstGeom>
          <a:solidFill>
            <a:srgbClr val="EB5E57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271463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ПРАВИЛО ТРЕТЕЙ</a:t>
            </a:r>
            <a:endParaRPr lang="ru-RU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16200000">
            <a:off x="5882700" y="1925028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40" name="Рисунок 39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3817"/>
            <a:ext cx="476726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7084"/>
            <a:ext cx="476726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0985"/>
            <a:ext cx="553561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384"/>
            <a:ext cx="476726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0499"/>
            <a:ext cx="4767263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6"/>
          <a:stretch/>
        </p:blipFill>
        <p:spPr bwMode="auto">
          <a:xfrm>
            <a:off x="5872572" y="4574705"/>
            <a:ext cx="16191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7515" y="4608858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и др.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80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CEE5DFF9-CDAE-FA46-B6D5-08E56DA0E1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76" y="-113327"/>
            <a:ext cx="1165123" cy="11924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16200000">
            <a:off x="2794552" y="-1191616"/>
            <a:ext cx="3558908" cy="9148012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D6BF45-7FCE-F342-B590-EB9C42F68AA5}"/>
              </a:ext>
            </a:extLst>
          </p:cNvPr>
          <p:cNvSpPr/>
          <p:nvPr/>
        </p:nvSpPr>
        <p:spPr>
          <a:xfrm>
            <a:off x="492369" y="1602935"/>
            <a:ext cx="7998487" cy="2406879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spcCol="360000" rtlCol="0" anchor="t" anchorCtr="0"/>
          <a:lstStyle/>
          <a:p>
            <a:pPr algn="ctr">
              <a:buClr>
                <a:srgbClr val="0A55A2"/>
              </a:buClr>
            </a:pPr>
            <a:endParaRPr lang="ru-RU" sz="1400" dirty="0" smtClean="0">
              <a:solidFill>
                <a:srgbClr val="373C59"/>
              </a:solidFill>
            </a:endParaRPr>
          </a:p>
          <a:p>
            <a:pPr algn="ctr">
              <a:buClr>
                <a:srgbClr val="0A55A2"/>
              </a:buClr>
            </a:pPr>
            <a:endParaRPr lang="ru-RU" sz="2800" b="1" dirty="0" smtClean="0">
              <a:solidFill>
                <a:srgbClr val="EA5045"/>
              </a:solidFill>
            </a:endParaRPr>
          </a:p>
          <a:p>
            <a:pPr algn="ctr">
              <a:buClr>
                <a:srgbClr val="0A55A2"/>
              </a:buClr>
            </a:pPr>
            <a:r>
              <a:rPr lang="ru-RU" sz="4400" b="1" dirty="0" smtClean="0">
                <a:solidFill>
                  <a:srgbClr val="EA5045"/>
                </a:solidFill>
              </a:rPr>
              <a:t>Создание сценарного плана </a:t>
            </a:r>
            <a:endParaRPr lang="ru-RU" sz="4400" dirty="0" smtClean="0">
              <a:solidFill>
                <a:srgbClr val="373C59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0F4EF49D-DA48-CC44-B767-9AE5BF76F8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83" y="208683"/>
            <a:ext cx="4979813" cy="120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4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4809067"/>
            <a:ext cx="9144000" cy="334433"/>
          </a:xfrm>
          <a:prstGeom prst="rect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6" y="88566"/>
            <a:ext cx="2180492" cy="62486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D6BF45-7FCE-F342-B590-EB9C42F68AA5}"/>
              </a:ext>
            </a:extLst>
          </p:cNvPr>
          <p:cNvSpPr/>
          <p:nvPr/>
        </p:nvSpPr>
        <p:spPr>
          <a:xfrm>
            <a:off x="921850" y="2571750"/>
            <a:ext cx="7639587" cy="1604594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spcCol="360000" rtlCol="0" anchor="t" anchorCtr="0"/>
          <a:lstStyle/>
          <a:p>
            <a:pPr algn="ctr">
              <a:buClr>
                <a:srgbClr val="0A55A2"/>
              </a:buClr>
            </a:pPr>
            <a:endParaRPr lang="ru-RU" sz="1400" dirty="0">
              <a:solidFill>
                <a:srgbClr val="646363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EE5DFF9-CDAE-FA46-B6D5-08E56DA0E1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76" y="-113327"/>
            <a:ext cx="1165123" cy="11924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37229" y="251769"/>
            <a:ext cx="2348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сюжет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1124" y="1054053"/>
            <a:ext cx="6624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Сквозное действие (развитие конфликтной ситуации)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52644" y="1436785"/>
            <a:ext cx="5444112" cy="4571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1401" y="2644913"/>
            <a:ext cx="1507254" cy="6782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Исходное событие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79525" y="2644913"/>
            <a:ext cx="1587790" cy="6782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Основное событие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732962" y="2647110"/>
            <a:ext cx="1688124" cy="6782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Центральное событие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58413" y="2647110"/>
            <a:ext cx="1688124" cy="6782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Финальное событие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395197" y="2641460"/>
            <a:ext cx="1688124" cy="6782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Главное событие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91401" y="2080009"/>
            <a:ext cx="150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экспозиция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70444" y="2083805"/>
            <a:ext cx="1058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завязка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2962" y="2097649"/>
            <a:ext cx="171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кульминация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99682" y="2097649"/>
            <a:ext cx="1205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развязка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52643" y="1482504"/>
            <a:ext cx="61589" cy="60349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275" y="1470044"/>
            <a:ext cx="730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1450120"/>
            <a:ext cx="730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62" y="1447196"/>
            <a:ext cx="730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88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7" grpId="0" animBg="1"/>
      <p:bldP spid="28" grpId="0" animBg="1"/>
      <p:bldP spid="29" grpId="0" animBg="1"/>
      <p:bldP spid="18" grpId="0"/>
      <p:bldP spid="19" grpId="0"/>
      <p:bldP spid="21" grpId="0"/>
      <p:bldP spid="22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77244" y="959556"/>
            <a:ext cx="914400" cy="914400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48844" y="959556"/>
            <a:ext cx="914400" cy="914400"/>
          </a:xfrm>
          <a:prstGeom prst="rect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88532" y="2816578"/>
            <a:ext cx="914400" cy="914400"/>
          </a:xfrm>
          <a:prstGeom prst="rect">
            <a:avLst/>
          </a:prstGeom>
          <a:solidFill>
            <a:srgbClr val="64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48844" y="2816578"/>
            <a:ext cx="914400" cy="9144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6200000">
            <a:off x="5882700" y="1931200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D41D56EC-F316-4BD7-8FD9-1A7F8BAD6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8192" y="1563918"/>
            <a:ext cx="557543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сценарного плана и монтаж короткометражного фильма</a:t>
            </a:r>
            <a:endParaRPr lang="ru-RU" alt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73107" y="1820040"/>
            <a:ext cx="559612" cy="549374"/>
            <a:chOff x="1377357" y="986168"/>
            <a:chExt cx="559612" cy="549374"/>
          </a:xfrm>
        </p:grpSpPr>
        <p:sp>
          <p:nvSpPr>
            <p:cNvPr id="27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1377357" y="986168"/>
              <a:ext cx="559612" cy="549374"/>
            </a:xfrm>
            <a:prstGeom prst="ellipse">
              <a:avLst/>
            </a:prstGeom>
            <a:solidFill>
              <a:srgbClr val="F166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28" name="Рисунок 27" descr="Мир">
              <a:extLst>
                <a:ext uri="{FF2B5EF4-FFF2-40B4-BE49-F238E27FC236}">
                  <a16:creationId xmlns="" xmlns:a16="http://schemas.microsoft.com/office/drawing/2014/main" id="{EC2C63D9-0161-DE47-BD81-A15F2C3AA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437130" y="1036498"/>
              <a:ext cx="440051" cy="432000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2781812" y="3796380"/>
            <a:ext cx="559612" cy="549374"/>
            <a:chOff x="2477349" y="2455668"/>
            <a:chExt cx="559612" cy="549374"/>
          </a:xfrm>
        </p:grpSpPr>
        <p:sp>
          <p:nvSpPr>
            <p:cNvPr id="32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2477349" y="2455668"/>
              <a:ext cx="559612" cy="549374"/>
            </a:xfrm>
            <a:prstGeom prst="ellipse">
              <a:avLst/>
            </a:prstGeom>
            <a:solidFill>
              <a:srgbClr val="F166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30" name="Рисунок 29" descr="Школьник">
              <a:extLst>
                <a:ext uri="{FF2B5EF4-FFF2-40B4-BE49-F238E27FC236}">
                  <a16:creationId xmlns="" xmlns:a16="http://schemas.microsoft.com/office/drawing/2014/main" id="{E12FF4F3-1F9B-C64A-955E-A88A0C3AB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537129" y="2514355"/>
              <a:ext cx="440051" cy="432000"/>
            </a:xfrm>
            <a:prstGeom prst="rect">
              <a:avLst/>
            </a:prstGeom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7183" y="2723103"/>
            <a:ext cx="3028038" cy="242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36536" y="3933301"/>
            <a:ext cx="4059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Кузнецова Елена Алексеевна, доцент ЦНППМ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0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0" y="253871"/>
            <a:ext cx="4765036" cy="396000"/>
          </a:xfrm>
          <a:prstGeom prst="rect">
            <a:avLst/>
          </a:prstGeom>
          <a:solidFill>
            <a:srgbClr val="EB5E57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271463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Направления. Жанры.</a:t>
            </a:r>
            <a:endParaRPr lang="ru-RU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3038" y="3418436"/>
            <a:ext cx="631074" cy="580807"/>
            <a:chOff x="577290" y="2462241"/>
            <a:chExt cx="360000" cy="360000"/>
          </a:xfrm>
          <a:gradFill>
            <a:gsLst>
              <a:gs pos="0">
                <a:srgbClr val="EB5E57"/>
              </a:gs>
              <a:gs pos="100000">
                <a:srgbClr val="373C59"/>
              </a:gs>
            </a:gsLst>
            <a:lin ang="5400000" scaled="1"/>
          </a:gradFill>
        </p:grpSpPr>
        <p:sp>
          <p:nvSpPr>
            <p:cNvPr id="33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577290" y="2462241"/>
              <a:ext cx="360000" cy="36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20" name="Рисунок 19" descr="Аудитория">
              <a:extLst>
                <a:ext uri="{FF2B5EF4-FFF2-40B4-BE49-F238E27FC236}">
                  <a16:creationId xmlns="" xmlns:a16="http://schemas.microsoft.com/office/drawing/2014/main" id="{22A16C26-433A-4986-8B2E-98764D36F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642482" y="2529940"/>
              <a:ext cx="229616" cy="223464"/>
            </a:xfrm>
            <a:prstGeom prst="rect">
              <a:avLst/>
            </a:prstGeom>
            <a:grpFill/>
          </p:spPr>
        </p:pic>
      </p:grpSp>
      <p:grpSp>
        <p:nvGrpSpPr>
          <p:cNvPr id="2" name="Группа 1"/>
          <p:cNvGrpSpPr/>
          <p:nvPr/>
        </p:nvGrpSpPr>
        <p:grpSpPr>
          <a:xfrm>
            <a:off x="122342" y="1074328"/>
            <a:ext cx="631283" cy="603747"/>
            <a:chOff x="192790" y="1095033"/>
            <a:chExt cx="346371" cy="340034"/>
          </a:xfrm>
        </p:grpSpPr>
        <p:sp>
          <p:nvSpPr>
            <p:cNvPr id="26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192790" y="1095033"/>
              <a:ext cx="346371" cy="340034"/>
            </a:xfrm>
            <a:prstGeom prst="ellipse">
              <a:avLst/>
            </a:prstGeom>
            <a:solidFill>
              <a:srgbClr val="F166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24" name="Рисунок 23" descr="Интернет">
              <a:extLst>
                <a:ext uri="{FF2B5EF4-FFF2-40B4-BE49-F238E27FC236}">
                  <a16:creationId xmlns="" xmlns:a16="http://schemas.microsoft.com/office/drawing/2014/main" id="{6B760F3D-1A94-4F68-B5DF-656D0BB3B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270818" y="1150837"/>
              <a:ext cx="189993" cy="210862"/>
            </a:xfrm>
            <a:prstGeom prst="rect">
              <a:avLst/>
            </a:prstGeom>
          </p:spPr>
        </p:pic>
      </p:grpSp>
      <p:sp>
        <p:nvSpPr>
          <p:cNvPr id="39" name="Прямоугольник 38"/>
          <p:cNvSpPr/>
          <p:nvPr/>
        </p:nvSpPr>
        <p:spPr>
          <a:xfrm rot="16200000">
            <a:off x="5882700" y="1925028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40" name="Рисунок 39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726856"/>
              </p:ext>
            </p:extLst>
          </p:nvPr>
        </p:nvGraphicFramePr>
        <p:xfrm>
          <a:off x="781313" y="971010"/>
          <a:ext cx="6888028" cy="420581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68401">
                  <a:extLst>
                    <a:ext uri="{9D8B030D-6E8A-4147-A177-3AD203B41FA5}">
                      <a16:colId xmlns="" xmlns:a16="http://schemas.microsoft.com/office/drawing/2014/main" val="3161046170"/>
                    </a:ext>
                  </a:extLst>
                </a:gridCol>
                <a:gridCol w="5419627">
                  <a:extLst>
                    <a:ext uri="{9D8B030D-6E8A-4147-A177-3AD203B41FA5}">
                      <a16:colId xmlns="" xmlns:a16="http://schemas.microsoft.com/office/drawing/2014/main" val="698318609"/>
                    </a:ext>
                  </a:extLst>
                </a:gridCol>
              </a:tblGrid>
              <a:tr h="1058757">
                <a:tc>
                  <a:txBody>
                    <a:bodyPr/>
                    <a:lstStyle/>
                    <a:p>
                      <a:pPr algn="l"/>
                      <a:endParaRPr lang="ru-RU" sz="1200" b="1" dirty="0" smtClean="0">
                        <a:solidFill>
                          <a:srgbClr val="EB5E57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ru-RU" sz="1200" b="1" dirty="0" smtClean="0">
                          <a:solidFill>
                            <a:srgbClr val="EB5E57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ФИЛЬМЫ</a:t>
                      </a:r>
                      <a:endParaRPr lang="ru-RU" dirty="0"/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8588" indent="-128588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  <a:tabLst>
                          <a:tab pos="204788" algn="l"/>
                        </a:tabLst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полнометражные</a:t>
                      </a:r>
                    </a:p>
                    <a:p>
                      <a:pPr marL="128588" indent="-128588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среднеметражные</a:t>
                      </a:r>
                      <a:endParaRPr lang="ru-RU" sz="2000" b="1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8588" indent="-128588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короткометражные</a:t>
                      </a:r>
                      <a:r>
                        <a:rPr lang="ru-RU" sz="1200" kern="1200" dirty="0" smtClean="0">
                          <a:solidFill>
                            <a:srgbClr val="646363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9505318"/>
                  </a:ext>
                </a:extLst>
              </a:tr>
              <a:tr h="1299594">
                <a:tc>
                  <a:txBody>
                    <a:bodyPr/>
                    <a:lstStyle/>
                    <a:p>
                      <a:pPr algn="l"/>
                      <a:endParaRPr lang="ru-RU" sz="1200" b="1" dirty="0" smtClean="0">
                        <a:solidFill>
                          <a:srgbClr val="EB5E57"/>
                        </a:solidFill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ru-RU" sz="1200" b="1" dirty="0" smtClean="0">
                          <a:solidFill>
                            <a:srgbClr val="EB5E57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НАПРАВЛЕНИЯ</a:t>
                      </a:r>
                      <a:endParaRPr lang="ru-RU" dirty="0"/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3350" indent="-133350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документальное </a:t>
                      </a:r>
                    </a:p>
                    <a:p>
                      <a:pPr marL="133350" indent="-133350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художественное </a:t>
                      </a:r>
                    </a:p>
                    <a:p>
                      <a:pPr marL="133350" indent="-133350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научное </a:t>
                      </a:r>
                    </a:p>
                    <a:p>
                      <a:pPr marL="133350" indent="-133350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мультипликационное</a:t>
                      </a:r>
                      <a:r>
                        <a:rPr lang="ru-RU" sz="20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Clr>
                          <a:srgbClr val="EB5E57"/>
                        </a:buClr>
                        <a:buFont typeface="Wingdings" panose="05000000000000000000" pitchFamily="2" charset="2"/>
                        <a:buNone/>
                      </a:pPr>
                      <a:endParaRPr lang="ru-RU" sz="2000" b="1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26270171"/>
                  </a:ext>
                </a:extLst>
              </a:tr>
              <a:tr h="95115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EB5E57"/>
                          </a:solidFill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ЖАНРЫ</a:t>
                      </a:r>
                      <a:endParaRPr lang="ru-RU" dirty="0"/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8588" indent="-128588" algn="l"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авангардное, авторское, арт-</a:t>
                      </a:r>
                      <a:r>
                        <a:rPr lang="ru-RU" sz="1350" b="1" kern="1200" dirty="0" err="1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хаус</a:t>
                      </a: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блокбастер, боевик,</a:t>
                      </a:r>
                    </a:p>
                    <a:p>
                      <a:pPr marL="128588" indent="-128588" algn="l"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вестерн, военное, детектив, документальное, драма,</a:t>
                      </a:r>
                      <a:endParaRPr lang="ru-RU" sz="1200" kern="1200" dirty="0" smtClean="0">
                        <a:solidFill>
                          <a:srgbClr val="64636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8588" indent="-128588" algn="l"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историческое, комедия, криминальное, мелодрама,</a:t>
                      </a:r>
                    </a:p>
                    <a:p>
                      <a:pPr marL="128588" indent="-128588" algn="l">
                        <a:buClr>
                          <a:srgbClr val="EB5E57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мистика,  мюзикл,  приключение, семейное, сериал, сказка</a:t>
                      </a:r>
                    </a:p>
                    <a:p>
                      <a:pPr marL="128588" marR="0" indent="-1285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B5E57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триллер,  ужасы, фантастика, </a:t>
                      </a:r>
                      <a:r>
                        <a:rPr lang="ru-RU" sz="1350" b="1" kern="1200" dirty="0" err="1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фэнтези</a:t>
                      </a: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учебное,  фильм-катастрофа.   </a:t>
                      </a:r>
                      <a:endParaRPr lang="ru-RU" sz="1350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Clr>
                          <a:srgbClr val="EB5E57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ru-RU" sz="135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sz="12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29945189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939" y="114496"/>
            <a:ext cx="715130" cy="57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42" y="2095221"/>
            <a:ext cx="611770" cy="61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2267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77402" y="847837"/>
            <a:ext cx="6142837" cy="291867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rgbClr val="CE7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создания фильма </a:t>
            </a:r>
            <a:endParaRPr lang="ru-RU" sz="1800" b="1" dirty="0">
              <a:solidFill>
                <a:srgbClr val="CE74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356089" y="1493011"/>
            <a:ext cx="1985177" cy="621000"/>
          </a:xfrm>
          <a:prstGeom prst="homePlate">
            <a:avLst/>
          </a:prstGeom>
          <a:solidFill>
            <a:srgbClr val="929EBC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ircle"/>
              </a:rPr>
              <a:t>идея, цель</a:t>
            </a:r>
            <a:endParaRPr lang="ru-RU" sz="1400" dirty="0">
              <a:latin typeface="Circle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7220923" y="1482414"/>
            <a:ext cx="1791737" cy="621000"/>
          </a:xfrm>
          <a:prstGeom prst="homePlate">
            <a:avLst/>
          </a:prstGeom>
          <a:solidFill>
            <a:srgbClr val="929EBC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просмотр , внесение изменений</a:t>
            </a:r>
            <a:endParaRPr lang="ru-RU" sz="1400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2201959" y="1495332"/>
            <a:ext cx="1914902" cy="621000"/>
          </a:xfrm>
          <a:prstGeom prst="homePlate">
            <a:avLst/>
          </a:prstGeom>
          <a:solidFill>
            <a:srgbClr val="929EBC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ircle"/>
              </a:rPr>
              <a:t>сценарий, </a:t>
            </a:r>
            <a:r>
              <a:rPr lang="ru-RU" sz="1400" dirty="0" err="1" smtClean="0">
                <a:latin typeface="Circle"/>
              </a:rPr>
              <a:t>раскадровка</a:t>
            </a:r>
            <a:endParaRPr lang="ru-RU" sz="1400" dirty="0">
              <a:latin typeface="Circle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3926185" y="1495332"/>
            <a:ext cx="1804917" cy="621000"/>
          </a:xfrm>
          <a:prstGeom prst="homePlate">
            <a:avLst/>
          </a:prstGeom>
          <a:solidFill>
            <a:srgbClr val="929EBC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ircle"/>
              </a:rPr>
              <a:t>съемка</a:t>
            </a:r>
            <a:endParaRPr lang="ru-RU" sz="1400" dirty="0">
              <a:latin typeface="Circle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7204" y="3047363"/>
            <a:ext cx="26196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88" indent="-128588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локации, планы</a:t>
            </a:r>
            <a:endParaRPr lang="ru-RU" sz="2000" dirty="0">
              <a:solidFill>
                <a:srgbClr val="002060"/>
              </a:solidFill>
              <a:latin typeface="Circle"/>
            </a:endParaRPr>
          </a:p>
          <a:p>
            <a:pPr marL="128588" indent="-128588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интервью </a:t>
            </a:r>
            <a:endParaRPr lang="ru-RU" sz="2000" dirty="0">
              <a:solidFill>
                <a:srgbClr val="002060"/>
              </a:solidFill>
              <a:latin typeface="Circle"/>
            </a:endParaRPr>
          </a:p>
          <a:p>
            <a:pPr marL="128588" indent="-128588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действия</a:t>
            </a:r>
          </a:p>
          <a:p>
            <a:pPr marL="128588" indent="-128588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реплики</a:t>
            </a:r>
          </a:p>
          <a:p>
            <a:pPr marL="128588" indent="-128588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оборудование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00211" y="3047363"/>
            <a:ext cx="22908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Техника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 съемки</a:t>
            </a:r>
          </a:p>
          <a:p>
            <a:pPr marL="171450" indent="-171450" algn="just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оборудование,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Circle"/>
              </a:rPr>
              <a:t> освещение</a:t>
            </a:r>
          </a:p>
          <a:p>
            <a:pPr algn="just" fontAlgn="base"/>
            <a:endParaRPr lang="ru-RU" sz="2000" dirty="0">
              <a:solidFill>
                <a:srgbClr val="002060"/>
              </a:solidFill>
              <a:latin typeface="Circle"/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5400000" flipH="1">
            <a:off x="5093786" y="-1551540"/>
            <a:ext cx="331760" cy="5714251"/>
          </a:xfrm>
          <a:prstGeom prst="curvedLeftArrow">
            <a:avLst>
              <a:gd name="adj1" fmla="val 16575"/>
              <a:gd name="adj2" fmla="val 50000"/>
              <a:gd name="adj3" fmla="val 11986"/>
            </a:avLst>
          </a:prstGeom>
          <a:solidFill>
            <a:srgbClr val="929EBC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9283" y="2661186"/>
            <a:ext cx="1668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rgbClr val="CE74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сценарий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310742" y="2661186"/>
            <a:ext cx="1119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rgbClr val="CE74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съемка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356089" y="2176339"/>
            <a:ext cx="8566136" cy="260402"/>
          </a:xfrm>
          <a:prstGeom prst="homePlate">
            <a:avLst/>
          </a:prstGeom>
          <a:solidFill>
            <a:srgbClr val="CE7462"/>
          </a:solidFill>
          <a:ln>
            <a:solidFill>
              <a:srgbClr val="929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2F90DDEF-413B-BE44-98BB-9A3209280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468" y="40843"/>
            <a:ext cx="1210450" cy="1116986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803" y="1476208"/>
            <a:ext cx="1822450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640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92525" y="938855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359011" y="4505020"/>
            <a:ext cx="1062279" cy="457341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ircle"/>
              </a:rPr>
              <a:t>П</a:t>
            </a:r>
            <a:r>
              <a:rPr lang="ru-RU" sz="4000" b="1" dirty="0" smtClean="0">
                <a:latin typeface="Circle"/>
              </a:rPr>
              <a:t> </a:t>
            </a:r>
            <a:endParaRPr lang="ru-RU" sz="4000" b="1" dirty="0">
              <a:latin typeface="Circle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3421290" y="4505020"/>
            <a:ext cx="1156562" cy="457341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ircle"/>
              </a:rPr>
              <a:t>Л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6791295" y="4505019"/>
            <a:ext cx="1083692" cy="457342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Ы</a:t>
            </a:r>
            <a:endParaRPr lang="ru-RU" sz="2400" b="1" dirty="0">
              <a:latin typeface="Circle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5681457" y="4505019"/>
            <a:ext cx="1113170" cy="447806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Н</a:t>
            </a:r>
            <a:endParaRPr lang="ru-RU" sz="2400" b="1" dirty="0">
              <a:latin typeface="Circle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578744" y="4505019"/>
            <a:ext cx="1110817" cy="447805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А</a:t>
            </a:r>
            <a:endParaRPr lang="ru-RU" sz="2400" b="1" dirty="0">
              <a:latin typeface="Circle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11380133-C9B3-414F-904F-2E334EA8D490}"/>
              </a:ext>
            </a:extLst>
          </p:cNvPr>
          <p:cNvSpPr txBox="1"/>
          <p:nvPr/>
        </p:nvSpPr>
        <p:spPr>
          <a:xfrm>
            <a:off x="65424" y="1347946"/>
            <a:ext cx="25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itchFamily="2" charset="2"/>
              <a:buChar char="v"/>
            </a:pPr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="" xmlns:a16="http://schemas.microsoft.com/office/drawing/2014/main" id="{AE957988-9473-1644-8D61-7E77AB6209DA}"/>
              </a:ext>
            </a:extLst>
          </p:cNvPr>
          <p:cNvSpPr txBox="1">
            <a:spLocks/>
          </p:cNvSpPr>
          <p:nvPr/>
        </p:nvSpPr>
        <p:spPr>
          <a:xfrm>
            <a:off x="2622433" y="938854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373C59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="" xmlns:a16="http://schemas.microsoft.com/office/drawing/2014/main" id="{C6D207C7-AF90-AC43-8FB0-68171E8DF9CF}"/>
              </a:ext>
            </a:extLst>
          </p:cNvPr>
          <p:cNvSpPr txBox="1">
            <a:spLocks/>
          </p:cNvSpPr>
          <p:nvPr/>
        </p:nvSpPr>
        <p:spPr>
          <a:xfrm>
            <a:off x="5175483" y="938568"/>
            <a:ext cx="3472796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26" name="Рисунок 25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686519"/>
              </p:ext>
            </p:extLst>
          </p:nvPr>
        </p:nvGraphicFramePr>
        <p:xfrm>
          <a:off x="239555" y="1085854"/>
          <a:ext cx="8013138" cy="3084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7175">
                  <a:extLst>
                    <a:ext uri="{9D8B030D-6E8A-4147-A177-3AD203B41FA5}">
                      <a16:colId xmlns="" xmlns:a16="http://schemas.microsoft.com/office/drawing/2014/main" val="1880715730"/>
                    </a:ext>
                  </a:extLst>
                </a:gridCol>
                <a:gridCol w="2361362"/>
                <a:gridCol w="2414601">
                  <a:extLst>
                    <a:ext uri="{9D8B030D-6E8A-4147-A177-3AD203B41FA5}">
                      <a16:colId xmlns="" xmlns:a16="http://schemas.microsoft.com/office/drawing/2014/main" val="694990653"/>
                    </a:ext>
                  </a:extLst>
                </a:gridCol>
              </a:tblGrid>
              <a:tr h="60965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EB5E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lang="ru-RU" sz="1600" b="1" baseline="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КРУПНОСТИ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РАСПОЛОЖЕНИЮ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EB5E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СМЫСЛУ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4174902"/>
                  </a:ext>
                </a:extLst>
              </a:tr>
              <a:tr h="247455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Ростовой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Коленный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Пасхальный (ковбойский)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Поясной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Молочный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Крупный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Деталь (американский</a:t>
                      </a:r>
                      <a:r>
                        <a:rPr lang="ru-RU" sz="16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200" dirty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Передний (ближний)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Средний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Задний (дальний)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Основной (основная линия)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Фоновый (второстепенный)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solidFill>
                          <a:srgbClr val="EB5E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C0C184B7-3671-4B4F-B5BA-D435059AC7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468" y="-31133"/>
            <a:ext cx="1210450" cy="111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79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0" y="253871"/>
            <a:ext cx="4765036" cy="396000"/>
          </a:xfrm>
          <a:prstGeom prst="rect">
            <a:avLst/>
          </a:prstGeom>
          <a:solidFill>
            <a:srgbClr val="EB5E57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271463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МОНТАЖА «СОВРЕМЕННАЯ ШКОЛА»</a:t>
            </a:r>
            <a:endParaRPr lang="ru-RU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16200000">
            <a:off x="5882700" y="1925028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40" name="Рисунок 39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62" y="1064759"/>
            <a:ext cx="6985593" cy="3492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517" y="165327"/>
            <a:ext cx="7191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0226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92525" y="938855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361982" y="4505019"/>
            <a:ext cx="1062279" cy="457342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ircle"/>
              </a:rPr>
              <a:t>А 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3421290" y="4505019"/>
            <a:ext cx="1156562" cy="457342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К</a:t>
            </a:r>
            <a:endParaRPr lang="ru-RU" sz="2400" b="1" dirty="0">
              <a:latin typeface="Circle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6791295" y="4509788"/>
            <a:ext cx="1083692" cy="452573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С</a:t>
            </a:r>
            <a:endParaRPr lang="ru-RU" sz="2400" b="1" dirty="0">
              <a:latin typeface="Circle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5681457" y="4505019"/>
            <a:ext cx="1113170" cy="447806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Р</a:t>
            </a:r>
            <a:endParaRPr lang="ru-RU" sz="2400" b="1" dirty="0">
              <a:latin typeface="Circle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578744" y="4514555"/>
            <a:ext cx="1110817" cy="438269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У</a:t>
            </a:r>
            <a:endParaRPr lang="ru-RU" sz="2400" b="1" dirty="0">
              <a:latin typeface="Circle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11380133-C9B3-414F-904F-2E334EA8D490}"/>
              </a:ext>
            </a:extLst>
          </p:cNvPr>
          <p:cNvSpPr txBox="1"/>
          <p:nvPr/>
        </p:nvSpPr>
        <p:spPr>
          <a:xfrm>
            <a:off x="65424" y="1347946"/>
            <a:ext cx="25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itchFamily="2" charset="2"/>
              <a:buChar char="v"/>
            </a:pPr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="" xmlns:a16="http://schemas.microsoft.com/office/drawing/2014/main" id="{AE957988-9473-1644-8D61-7E77AB6209DA}"/>
              </a:ext>
            </a:extLst>
          </p:cNvPr>
          <p:cNvSpPr txBox="1">
            <a:spLocks/>
          </p:cNvSpPr>
          <p:nvPr/>
        </p:nvSpPr>
        <p:spPr>
          <a:xfrm>
            <a:off x="2622433" y="938854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373C59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="" xmlns:a16="http://schemas.microsoft.com/office/drawing/2014/main" id="{C6D207C7-AF90-AC43-8FB0-68171E8DF9CF}"/>
              </a:ext>
            </a:extLst>
          </p:cNvPr>
          <p:cNvSpPr txBox="1">
            <a:spLocks/>
          </p:cNvSpPr>
          <p:nvPr/>
        </p:nvSpPr>
        <p:spPr>
          <a:xfrm>
            <a:off x="5175483" y="938568"/>
            <a:ext cx="3472796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26" name="Рисунок 25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031031"/>
              </p:ext>
            </p:extLst>
          </p:nvPr>
        </p:nvGraphicFramePr>
        <p:xfrm>
          <a:off x="239555" y="1085854"/>
          <a:ext cx="8408724" cy="2768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8274">
                  <a:extLst>
                    <a:ext uri="{9D8B030D-6E8A-4147-A177-3AD203B41FA5}">
                      <a16:colId xmlns="" xmlns:a16="http://schemas.microsoft.com/office/drawing/2014/main" val="1880715730"/>
                    </a:ext>
                  </a:extLst>
                </a:gridCol>
                <a:gridCol w="3940450">
                  <a:extLst>
                    <a:ext uri="{9D8B030D-6E8A-4147-A177-3AD203B41FA5}">
                      <a16:colId xmlns="" xmlns:a16="http://schemas.microsoft.com/office/drawing/2014/main" val="694990653"/>
                    </a:ext>
                  </a:extLst>
                </a:gridCol>
              </a:tblGrid>
              <a:tr h="720317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УРОВНЕ ГЛАЗ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НАКЛОННЫЙ ПЛАН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4174902"/>
                  </a:ext>
                </a:extLst>
              </a:tr>
              <a:tr h="926981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 ВЫСОКИМ УГЛОМ СЪЕМКИ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 ПЛЕЧЕВОЙ ПЛАН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6981">
                <a:tc>
                  <a:txBody>
                    <a:bodyPr/>
                    <a:lstStyle/>
                    <a:p>
                      <a:pPr marL="0" marR="0" indent="0" algn="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НИЗКИМ УГЛОМ СЪЕМКИ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 ВЫСОТЫ ПТИЧЬЕГО ПОЛЕТА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C0C184B7-3671-4B4F-B5BA-D435059AC7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468" y="-31133"/>
            <a:ext cx="1210450" cy="1116986"/>
          </a:xfrm>
          <a:prstGeom prst="rect">
            <a:avLst/>
          </a:prstGeom>
        </p:spPr>
      </p:pic>
      <p:sp>
        <p:nvSpPr>
          <p:cNvPr id="16" name="Шестиугольник 15"/>
          <p:cNvSpPr/>
          <p:nvPr/>
        </p:nvSpPr>
        <p:spPr>
          <a:xfrm>
            <a:off x="1248812" y="4505019"/>
            <a:ext cx="1113170" cy="447805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Р</a:t>
            </a:r>
            <a:endParaRPr lang="ru-RU" sz="2400" b="1" dirty="0">
              <a:latin typeface="Circle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7874987" y="4505019"/>
            <a:ext cx="1113170" cy="457342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Ы</a:t>
            </a:r>
            <a:endParaRPr lang="ru-RU" sz="2400" b="1" dirty="0">
              <a:latin typeface="Circle"/>
            </a:endParaRPr>
          </a:p>
        </p:txBody>
      </p:sp>
    </p:spTree>
    <p:extLst>
      <p:ext uri="{BB962C8B-B14F-4D97-AF65-F5344CB8AC3E}">
        <p14:creationId xmlns:p14="http://schemas.microsoft.com/office/powerpoint/2010/main" val="2279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0" y="253870"/>
            <a:ext cx="4190164" cy="359079"/>
          </a:xfrm>
          <a:prstGeom prst="rect">
            <a:avLst/>
          </a:prstGeom>
          <a:solidFill>
            <a:srgbClr val="EB5E57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271463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 СЪЕМКИ.  РАКУРС</a:t>
            </a:r>
            <a:endParaRPr lang="ru-RU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16200000">
            <a:off x="5882700" y="1925028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40" name="Рисунок 39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78" y="826436"/>
            <a:ext cx="6219930" cy="400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32" y="95467"/>
            <a:ext cx="7191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976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92525" y="938855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2361982" y="4505020"/>
            <a:ext cx="1062279" cy="457341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ircle"/>
              </a:rPr>
              <a:t>М</a:t>
            </a:r>
            <a:r>
              <a:rPr lang="ru-RU" sz="2400" b="1" i="1" dirty="0">
                <a:latin typeface="Circle"/>
              </a:rPr>
              <a:t> 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3421290" y="4505020"/>
            <a:ext cx="1156562" cy="457341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ircle"/>
              </a:rPr>
              <a:t>О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6791295" y="4505019"/>
            <a:ext cx="1083692" cy="457342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А</a:t>
            </a:r>
            <a:endParaRPr lang="ru-RU" sz="2400" b="1" dirty="0">
              <a:latin typeface="Circle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5681457" y="4505019"/>
            <a:ext cx="1113170" cy="447805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Т</a:t>
            </a:r>
            <a:endParaRPr lang="ru-RU" sz="2400" b="1" dirty="0">
              <a:latin typeface="Circle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578744" y="4509787"/>
            <a:ext cx="1110817" cy="443037"/>
          </a:xfrm>
          <a:prstGeom prst="hexagon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Н</a:t>
            </a:r>
            <a:endParaRPr lang="ru-RU" sz="2400" b="1" dirty="0">
              <a:latin typeface="Circle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11380133-C9B3-414F-904F-2E334EA8D490}"/>
              </a:ext>
            </a:extLst>
          </p:cNvPr>
          <p:cNvSpPr txBox="1"/>
          <p:nvPr/>
        </p:nvSpPr>
        <p:spPr>
          <a:xfrm>
            <a:off x="65424" y="1347946"/>
            <a:ext cx="252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endParaRPr lang="ru-RU" sz="1050" b="1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itchFamily="2" charset="2"/>
              <a:buChar char="v"/>
            </a:pPr>
            <a:endParaRPr lang="ru-RU" sz="1050" dirty="0">
              <a:solidFill>
                <a:srgbClr val="6463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="" xmlns:a16="http://schemas.microsoft.com/office/drawing/2014/main" id="{AE957988-9473-1644-8D61-7E77AB6209DA}"/>
              </a:ext>
            </a:extLst>
          </p:cNvPr>
          <p:cNvSpPr txBox="1">
            <a:spLocks/>
          </p:cNvSpPr>
          <p:nvPr/>
        </p:nvSpPr>
        <p:spPr>
          <a:xfrm>
            <a:off x="2622433" y="938854"/>
            <a:ext cx="2465798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373C59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="" xmlns:a16="http://schemas.microsoft.com/office/drawing/2014/main" id="{C6D207C7-AF90-AC43-8FB0-68171E8DF9CF}"/>
              </a:ext>
            </a:extLst>
          </p:cNvPr>
          <p:cNvSpPr txBox="1">
            <a:spLocks/>
          </p:cNvSpPr>
          <p:nvPr/>
        </p:nvSpPr>
        <p:spPr>
          <a:xfrm>
            <a:off x="5175483" y="938568"/>
            <a:ext cx="3472796" cy="381689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200" b="1" dirty="0">
              <a:solidFill>
                <a:srgbClr val="EB5E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26" name="Рисунок 25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365194"/>
              </p:ext>
            </p:extLst>
          </p:nvPr>
        </p:nvGraphicFramePr>
        <p:xfrm>
          <a:off x="239555" y="938855"/>
          <a:ext cx="8321641" cy="3271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2449">
                  <a:extLst>
                    <a:ext uri="{9D8B030D-6E8A-4147-A177-3AD203B41FA5}">
                      <a16:colId xmlns="" xmlns:a16="http://schemas.microsoft.com/office/drawing/2014/main" val="1880715730"/>
                    </a:ext>
                  </a:extLst>
                </a:gridCol>
                <a:gridCol w="3849192">
                  <a:extLst>
                    <a:ext uri="{9D8B030D-6E8A-4147-A177-3AD203B41FA5}">
                      <a16:colId xmlns="" xmlns:a16="http://schemas.microsoft.com/office/drawing/2014/main" val="694990653"/>
                    </a:ext>
                  </a:extLst>
                </a:gridCol>
              </a:tblGrid>
              <a:tr h="1917026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rgbClr val="EB5E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ЖЕСТКАЯ СКЛЕЙКА </a:t>
                      </a: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(В СТЫК)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ПЕРЕХОДЫ </a:t>
                      </a: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 ЧЕРЕЗ ЗАТЕМНЕНИЕ, РАЗМЫТИЕ, РАЗМЫТИЕ, НАПЛЫВ, НЕВИДИМЫЙ ПЛАН,</a:t>
                      </a:r>
                      <a:r>
                        <a:rPr lang="ru-RU" sz="1800" b="1" kern="1200" baseline="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ПЕРЕХОДЫ НА ОСНОВЕ АУДИО)</a:t>
                      </a:r>
                      <a:endParaRPr lang="ru-RU" sz="1800" b="1" kern="1200" dirty="0" smtClean="0">
                        <a:solidFill>
                          <a:srgbClr val="373C59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4174902"/>
                  </a:ext>
                </a:extLst>
              </a:tr>
              <a:tr h="135437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ПЕРЕБИВКИ</a:t>
                      </a:r>
                      <a:r>
                        <a:rPr lang="ru-RU" sz="1800" b="1" kern="1200" dirty="0" smtClean="0">
                          <a:solidFill>
                            <a:srgbClr val="373C59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(АЛЬТЕРНАТИВНЫЕ РАКУРСЫ, ДЕТАЛИ, ИЛЛЮСТРАЦИИ ТОГО, ЧТО ГОВОРИТ ГЕРОЙ)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B5E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ДР.</a:t>
                      </a:r>
                    </a:p>
                  </a:txBody>
                  <a:tcPr>
                    <a:lnL w="12700" cap="flat" cmpd="sng" algn="ctr">
                      <a:solidFill>
                        <a:srgbClr val="EA504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C0C184B7-3671-4B4F-B5BA-D435059AC7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468" y="-31133"/>
            <a:ext cx="1210450" cy="1116986"/>
          </a:xfrm>
          <a:prstGeom prst="rect">
            <a:avLst/>
          </a:prstGeom>
        </p:spPr>
      </p:pic>
      <p:sp>
        <p:nvSpPr>
          <p:cNvPr id="17" name="Шестиугольник 16"/>
          <p:cNvSpPr/>
          <p:nvPr/>
        </p:nvSpPr>
        <p:spPr>
          <a:xfrm>
            <a:off x="7874987" y="4505019"/>
            <a:ext cx="1113170" cy="457342"/>
          </a:xfrm>
          <a:prstGeom prst="hexagon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ircle"/>
              </a:rPr>
              <a:t>Ж</a:t>
            </a:r>
            <a:endParaRPr lang="ru-RU" sz="2400" b="1" dirty="0">
              <a:latin typeface="Circle"/>
            </a:endParaRPr>
          </a:p>
        </p:txBody>
      </p:sp>
    </p:spTree>
    <p:extLst>
      <p:ext uri="{BB962C8B-B14F-4D97-AF65-F5344CB8AC3E}">
        <p14:creationId xmlns:p14="http://schemas.microsoft.com/office/powerpoint/2010/main" val="42794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03b8985c2188afbbbe7fcbdfa8b223a45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август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2763</TotalTime>
  <Words>289</Words>
  <Application>Microsoft Office PowerPoint</Application>
  <PresentationFormat>Экран (16:9)</PresentationFormat>
  <Paragraphs>131</Paragraphs>
  <Slides>14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246</cp:revision>
  <dcterms:created xsi:type="dcterms:W3CDTF">2014-11-21T11:00:06Z</dcterms:created>
  <dcterms:modified xsi:type="dcterms:W3CDTF">2022-03-11T09:22:11Z</dcterms:modified>
</cp:coreProperties>
</file>