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82" r:id="rId2"/>
    <p:sldId id="384" r:id="rId3"/>
    <p:sldId id="385" r:id="rId4"/>
    <p:sldId id="353" r:id="rId5"/>
  </p:sldIdLst>
  <p:sldSz cx="9144000" cy="5143500" type="screen16x9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59"/>
    <a:srgbClr val="EB5E57"/>
    <a:srgbClr val="646363"/>
    <a:srgbClr val="B2B2B2"/>
    <a:srgbClr val="EA5045"/>
    <a:srgbClr val="F16696"/>
    <a:srgbClr val="F1665D"/>
    <a:srgbClr val="F26F67"/>
    <a:srgbClr val="FAFAFA"/>
    <a:srgbClr val="F18C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2545" autoAdjust="0"/>
  </p:normalViewPr>
  <p:slideViewPr>
    <p:cSldViewPr snapToGrid="0">
      <p:cViewPr>
        <p:scale>
          <a:sx n="95" d="100"/>
          <a:sy n="95" d="100"/>
        </p:scale>
        <p:origin x="-744" y="-72"/>
      </p:cViewPr>
      <p:guideLst>
        <p:guide orient="horz" pos="162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55362-BBF6-4969-A2FD-075B3F64D8AA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81AC1-8121-467B-97B8-A7C24951C7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4887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4A130-A177-4212-AAFE-1866D60A4EAA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3B9FE-6847-4688-AD5C-4240E9408C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9898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7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A49F2A-2933-4184-B29F-1123B17E7700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B9FE-6847-4688-AD5C-4240E9408C5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7999-A054-4FC6-9E91-9205ABAB2E61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5"/>
          <a:stretch/>
        </p:blipFill>
        <p:spPr>
          <a:xfrm>
            <a:off x="0" y="2"/>
            <a:ext cx="4130260" cy="120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8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B032A-C217-44AA-81FA-0ADDE58F551F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0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5862-53B9-4E19-B928-C0D4F66D0CB1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367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796A-9353-46CE-A1CE-CF95BC1132F5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6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E1F4-76F2-44CD-8C3A-7B3D9212B885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94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EA730-6D07-4BE4-933B-68BA863DE6EA}" type="datetime1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76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5D23-7A83-4756-B84D-63E69429A67C}" type="datetime1">
              <a:rPr lang="ru-RU" smtClean="0"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92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546B5-7BB6-4C05-B8C0-0B0DC6583878}" type="datetime1">
              <a:rPr lang="ru-RU" smtClean="0"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02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888C7-1961-41CA-8CE3-B5D187501647}" type="datetime1">
              <a:rPr lang="ru-RU" smtClean="0"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4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E58CA-BC08-40C4-9882-7A52D82B2C80}" type="datetime1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6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AC5F-569C-4364-B412-0C72BFD951E9}" type="datetime1">
              <a:rPr lang="ru-RU" smtClean="0"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5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2DF45-220E-44F2-B006-8EA2CA19B088}" type="datetime1">
              <a:rPr lang="ru-RU" smtClean="0"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ОГБУ ДПО КИРО, 2018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1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6200000">
            <a:off x="5882700" y="1931200"/>
            <a:ext cx="5205062" cy="1342663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568" b="86198" l="53221" r="81845">
                        <a14:foregroundMark x1="63543" y1="63281" x2="63543" y2="63281"/>
                        <a14:foregroundMark x1="72328" y1="53906" x2="72328" y2="53906"/>
                        <a14:foregroundMark x1="74378" y1="54297" x2="74378" y2="54297"/>
                        <a14:foregroundMark x1="61640" y1="58203" x2="61640" y2="58203"/>
                        <a14:foregroundMark x1="62592" y1="54557" x2="62592" y2="5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3" t="23238" r="19239" b="12127"/>
          <a:stretch/>
        </p:blipFill>
        <p:spPr bwMode="auto">
          <a:xfrm>
            <a:off x="7764158" y="61563"/>
            <a:ext cx="1392404" cy="18255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239556" y="205825"/>
            <a:ext cx="2919854" cy="646852"/>
            <a:chOff x="0" y="0"/>
            <a:chExt cx="3409315" cy="826135"/>
          </a:xfrm>
        </p:grpSpPr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605A28B0-61AD-5F4C-B552-AB0FC8B02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409315" cy="826135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93" t="30399" r="7837" b="17511"/>
            <a:stretch/>
          </p:blipFill>
          <p:spPr bwMode="auto">
            <a:xfrm>
              <a:off x="5286" y="36999"/>
              <a:ext cx="2095500" cy="7829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D41D56EC-F316-4BD7-8FD9-1A7F8BAD6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8192" y="1563918"/>
            <a:ext cx="55754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по созданию чернового варианта сценарного плана и его доработке</a:t>
            </a:r>
            <a:endParaRPr lang="ru-RU" alt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73107" y="1820040"/>
            <a:ext cx="559612" cy="549374"/>
            <a:chOff x="1377357" y="986168"/>
            <a:chExt cx="559612" cy="549374"/>
          </a:xfrm>
        </p:grpSpPr>
        <p:sp>
          <p:nvSpPr>
            <p:cNvPr id="27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1377357" y="986168"/>
              <a:ext cx="559612" cy="549374"/>
            </a:xfrm>
            <a:prstGeom prst="ellipse">
              <a:avLst/>
            </a:prstGeom>
            <a:solidFill>
              <a:srgbClr val="F166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28" name="Рисунок 27" descr="Мир">
              <a:extLst>
                <a:ext uri="{FF2B5EF4-FFF2-40B4-BE49-F238E27FC236}">
                  <a16:creationId xmlns="" xmlns:a16="http://schemas.microsoft.com/office/drawing/2014/main" id="{EC2C63D9-0161-DE47-BD81-A15F2C3AA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437130" y="1036498"/>
              <a:ext cx="440051" cy="432000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2781812" y="3796380"/>
            <a:ext cx="559612" cy="549374"/>
            <a:chOff x="2477349" y="2455668"/>
            <a:chExt cx="559612" cy="549374"/>
          </a:xfrm>
        </p:grpSpPr>
        <p:sp>
          <p:nvSpPr>
            <p:cNvPr id="32" name="Oval 24">
              <a:extLst>
                <a:ext uri="{FF2B5EF4-FFF2-40B4-BE49-F238E27FC236}">
                  <a16:creationId xmlns="" xmlns:a16="http://schemas.microsoft.com/office/drawing/2014/main" id="{82E6A03D-DC95-0D48-9B92-89B10763FB36}"/>
                </a:ext>
              </a:extLst>
            </p:cNvPr>
            <p:cNvSpPr/>
            <p:nvPr/>
          </p:nvSpPr>
          <p:spPr>
            <a:xfrm>
              <a:off x="2477349" y="2455668"/>
              <a:ext cx="559612" cy="549374"/>
            </a:xfrm>
            <a:prstGeom prst="ellipse">
              <a:avLst/>
            </a:prstGeom>
            <a:solidFill>
              <a:srgbClr val="F166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>
                    <a:lumMod val="75000"/>
                    <a:lumOff val="25000"/>
                  </a:prstClr>
                </a:solidFill>
                <a:latin typeface="Tahoma"/>
              </a:endParaRPr>
            </a:p>
          </p:txBody>
        </p:sp>
        <p:pic>
          <p:nvPicPr>
            <p:cNvPr id="30" name="Рисунок 29" descr="Школьник">
              <a:extLst>
                <a:ext uri="{FF2B5EF4-FFF2-40B4-BE49-F238E27FC236}">
                  <a16:creationId xmlns="" xmlns:a16="http://schemas.microsoft.com/office/drawing/2014/main" id="{E12FF4F3-1F9B-C64A-955E-A88A0C3AB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2537129" y="2514355"/>
              <a:ext cx="440051" cy="432000"/>
            </a:xfrm>
            <a:prstGeom prst="rect">
              <a:avLst/>
            </a:prstGeom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7183" y="2723103"/>
            <a:ext cx="3028038" cy="242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36536" y="3933301"/>
            <a:ext cx="4059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Кузнецова Елена Алексеевна, доцент ЦНППМ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0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4809067"/>
            <a:ext cx="9144000" cy="334433"/>
          </a:xfrm>
          <a:prstGeom prst="rect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6" y="88566"/>
            <a:ext cx="2180492" cy="62486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D6BF45-7FCE-F342-B590-EB9C42F68AA5}"/>
              </a:ext>
            </a:extLst>
          </p:cNvPr>
          <p:cNvSpPr/>
          <p:nvPr/>
        </p:nvSpPr>
        <p:spPr>
          <a:xfrm>
            <a:off x="921850" y="2571750"/>
            <a:ext cx="7639587" cy="1604594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spcCol="360000" rtlCol="0" anchor="t" anchorCtr="0"/>
          <a:lstStyle/>
          <a:p>
            <a:pPr algn="ctr">
              <a:buClr>
                <a:srgbClr val="0A55A2"/>
              </a:buClr>
            </a:pPr>
            <a:endParaRPr lang="ru-RU" sz="1400" dirty="0">
              <a:solidFill>
                <a:srgbClr val="646363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EE5DFF9-CDAE-FA46-B6D5-08E56DA0E1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76" y="-113327"/>
            <a:ext cx="1165123" cy="11924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805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       </a:t>
            </a:r>
            <a:br>
              <a:rPr lang="ru-RU" sz="2800" dirty="0" smtClean="0"/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Черновой вариант сценарного плана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85705"/>
            <a:ext cx="7886700" cy="3447018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В экспозиции должны быть действия и знакомство с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главным героем</a:t>
            </a:r>
            <a:endParaRPr lang="ru-RU" sz="1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Экспозиция  и завязка не должны занимать много времени</a:t>
            </a:r>
          </a:p>
          <a:p>
            <a:r>
              <a:rPr lang="ru-RU" sz="1800" b="1" dirty="0" smtClean="0">
                <a:solidFill>
                  <a:srgbClr val="C00000"/>
                </a:solidFill>
              </a:rPr>
              <a:t>Используйте ограниченное количество персонажей и  мест для съемки </a:t>
            </a:r>
          </a:p>
          <a:p>
            <a:r>
              <a:rPr lang="ru-RU" sz="1800" b="1" dirty="0" smtClean="0">
                <a:solidFill>
                  <a:srgbClr val="C00000"/>
                </a:solidFill>
              </a:rPr>
              <a:t>Выберите конкретный  кинематографический жанр и учитывайте его особенности</a:t>
            </a:r>
          </a:p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Используйте увлекательные и необычные кадры, указываете звуки и шумы</a:t>
            </a:r>
          </a:p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Используйте лаконичные диалоги</a:t>
            </a:r>
          </a:p>
          <a:p>
            <a:r>
              <a:rPr lang="ru-RU" sz="1800" b="1" dirty="0" smtClean="0">
                <a:solidFill>
                  <a:srgbClr val="C00000"/>
                </a:solidFill>
              </a:rPr>
              <a:t>Возможны эксперименты с формой и временем</a:t>
            </a:r>
          </a:p>
          <a:p>
            <a:r>
              <a:rPr lang="ru-RU" sz="1800" b="1" dirty="0" smtClean="0">
                <a:solidFill>
                  <a:srgbClr val="C00000"/>
                </a:solidFill>
              </a:rPr>
              <a:t>Возможна неожиданная и даже парадоксальная концовка</a:t>
            </a:r>
          </a:p>
          <a:p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Используйте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специальный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формат для написания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сценарного плана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60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4809067"/>
            <a:ext cx="9144000" cy="334433"/>
          </a:xfrm>
          <a:prstGeom prst="rect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6" y="88566"/>
            <a:ext cx="2180492" cy="62486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D6BF45-7FCE-F342-B590-EB9C42F68AA5}"/>
              </a:ext>
            </a:extLst>
          </p:cNvPr>
          <p:cNvSpPr/>
          <p:nvPr/>
        </p:nvSpPr>
        <p:spPr>
          <a:xfrm>
            <a:off x="921850" y="2571750"/>
            <a:ext cx="7639587" cy="1604594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spcCol="360000" rtlCol="0" anchor="t" anchorCtr="0"/>
          <a:lstStyle/>
          <a:p>
            <a:pPr algn="ctr">
              <a:buClr>
                <a:srgbClr val="0A55A2"/>
              </a:buClr>
            </a:pPr>
            <a:endParaRPr lang="ru-RU" sz="1400" dirty="0">
              <a:solidFill>
                <a:srgbClr val="646363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EE5DFF9-CDAE-FA46-B6D5-08E56DA0E1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76" y="-113327"/>
            <a:ext cx="1165123" cy="11924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      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 процессе доработки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сценарного плана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Убедитесь в логичности и последовательности действий в сценах, для этого прочитайте сценарный план вслух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Убедитесь что диалоги звучат естественно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Желательно выяснить какое впечатление сценарий произвел на друзей, знакомых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Если необходимо</a:t>
            </a:r>
            <a:r>
              <a:rPr lang="ru-RU" sz="2400" b="1" smtClean="0">
                <a:solidFill>
                  <a:srgbClr val="C00000"/>
                </a:solidFill>
              </a:rPr>
              <a:t>, измените </a:t>
            </a:r>
            <a:r>
              <a:rPr lang="ru-RU" sz="2400" b="1" dirty="0" smtClean="0">
                <a:solidFill>
                  <a:srgbClr val="C00000"/>
                </a:solidFill>
              </a:rPr>
              <a:t>название фильма</a:t>
            </a: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2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77244" y="959556"/>
            <a:ext cx="914400" cy="914400"/>
          </a:xfrm>
          <a:prstGeom prst="rect">
            <a:avLst/>
          </a:prstGeom>
          <a:solidFill>
            <a:srgbClr val="37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48844" y="959556"/>
            <a:ext cx="914400" cy="914400"/>
          </a:xfrm>
          <a:prstGeom prst="rect">
            <a:avLst/>
          </a:prstGeom>
          <a:solidFill>
            <a:srgbClr val="EB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88532" y="2816578"/>
            <a:ext cx="914400" cy="914400"/>
          </a:xfrm>
          <a:prstGeom prst="rect">
            <a:avLst/>
          </a:prstGeom>
          <a:solidFill>
            <a:srgbClr val="64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48844" y="2816578"/>
            <a:ext cx="914400" cy="9144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03b8985c2188afbbbe7fcbdfa8b223a45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август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2765</TotalTime>
  <Words>124</Words>
  <Application>Microsoft Office PowerPoint</Application>
  <PresentationFormat>Экран (16:9)</PresentationFormat>
  <Paragraphs>21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         Черновой вариант сценарного плана </vt:lpstr>
      <vt:lpstr>         В процессе доработки сценарного плана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247</cp:revision>
  <dcterms:created xsi:type="dcterms:W3CDTF">2014-11-21T11:00:06Z</dcterms:created>
  <dcterms:modified xsi:type="dcterms:W3CDTF">2022-04-12T08:20:29Z</dcterms:modified>
</cp:coreProperties>
</file>