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41"/>
  </p:notesMasterIdLst>
  <p:sldIdLst>
    <p:sldId id="256" r:id="rId2"/>
    <p:sldId id="344" r:id="rId3"/>
    <p:sldId id="345" r:id="rId4"/>
    <p:sldId id="343" r:id="rId5"/>
    <p:sldId id="342" r:id="rId6"/>
    <p:sldId id="341" r:id="rId7"/>
    <p:sldId id="282" r:id="rId8"/>
    <p:sldId id="284" r:id="rId9"/>
    <p:sldId id="285" r:id="rId10"/>
    <p:sldId id="286" r:id="rId11"/>
    <p:sldId id="287" r:id="rId12"/>
    <p:sldId id="295" r:id="rId13"/>
    <p:sldId id="350" r:id="rId14"/>
    <p:sldId id="351" r:id="rId15"/>
    <p:sldId id="352" r:id="rId16"/>
    <p:sldId id="353" r:id="rId17"/>
    <p:sldId id="321" r:id="rId18"/>
    <p:sldId id="334" r:id="rId19"/>
    <p:sldId id="301" r:id="rId20"/>
    <p:sldId id="293" r:id="rId21"/>
    <p:sldId id="289" r:id="rId22"/>
    <p:sldId id="296" r:id="rId23"/>
    <p:sldId id="322" r:id="rId24"/>
    <p:sldId id="297" r:id="rId25"/>
    <p:sldId id="298" r:id="rId26"/>
    <p:sldId id="346" r:id="rId27"/>
    <p:sldId id="347" r:id="rId28"/>
    <p:sldId id="348" r:id="rId29"/>
    <p:sldId id="304" r:id="rId30"/>
    <p:sldId id="305" r:id="rId31"/>
    <p:sldId id="306" r:id="rId32"/>
    <p:sldId id="307" r:id="rId33"/>
    <p:sldId id="308" r:id="rId34"/>
    <p:sldId id="309" r:id="rId35"/>
    <p:sldId id="310" r:id="rId36"/>
    <p:sldId id="311" r:id="rId37"/>
    <p:sldId id="312" r:id="rId38"/>
    <p:sldId id="349" r:id="rId39"/>
    <p:sldId id="280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99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FABCB-114B-484E-981D-E018BB1CAFC4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B4ABD-B6E9-4E54-BC81-59DF33A8A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48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4ABD-B6E9-4E54-BC81-59DF33A8A74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288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4ABD-B6E9-4E54-BC81-59DF33A8A74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23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oc.fipi.ru/itogovoe-sochinenie/1-metodrek-itog-soch-2020-21.pdf" TargetMode="External"/><Relationship Id="rId2" Type="http://schemas.openxmlformats.org/officeDocument/2006/relationships/hyperlink" Target="http://doc.fipi.ru/itogovoe-sochinenie/pismo-ron-24.09.2020-05-86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oc.fipi.ru/itogovoe-sochinenie/3-sbornik-otch-form%202020-21.zip" TargetMode="External"/><Relationship Id="rId4" Type="http://schemas.openxmlformats.org/officeDocument/2006/relationships/hyperlink" Target="http://doc.fipi.ru/itogovoe-sochinenie/2-pravila-zapoln-blankov%202020-21.pdf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yadi.sk/i/wkknbz_mzyF1fQ" TargetMode="External"/><Relationship Id="rId3" Type="http://schemas.openxmlformats.org/officeDocument/2006/relationships/hyperlink" Target="https://yadi.sk/i/1zJ0BD9z3GlCCg" TargetMode="External"/><Relationship Id="rId7" Type="http://schemas.openxmlformats.org/officeDocument/2006/relationships/hyperlink" Target="https://yadi.sk/i/ML2f5y_TU6DrZw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di.sk/i/osDU2lx8KfzNlw" TargetMode="External"/><Relationship Id="rId5" Type="http://schemas.openxmlformats.org/officeDocument/2006/relationships/hyperlink" Target="https://yadi.sk/i/6sbMmuSyETm4mA" TargetMode="External"/><Relationship Id="rId4" Type="http://schemas.openxmlformats.org/officeDocument/2006/relationships/hyperlink" Target="https://yadi.sk/i/YpB5eQDFgMdb8A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635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332657"/>
            <a:ext cx="762738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</a:t>
            </a:r>
          </a:p>
          <a:p>
            <a:pPr algn="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экспертов,</a:t>
            </a:r>
          </a:p>
          <a:p>
            <a:pPr algn="r"/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участвующих в проверке итогового сочинения</a:t>
            </a:r>
          </a:p>
          <a:p>
            <a:pPr algn="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2020/2021 уч. года</a:t>
            </a:r>
          </a:p>
          <a:p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М.В.Бабкина, зав. кафедрой СГО ОГБУ ДПО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«Курский институт развития образования», к.п.н.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2179" y="-219476"/>
            <a:ext cx="9436630" cy="7077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ru-RU" sz="8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0"/>
            <a:ext cx="864096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Независимые </a:t>
            </a:r>
            <a:r>
              <a:rPr lang="ru-RU" sz="23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эксперты </a:t>
            </a: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специалисты, не работающие в образовательной организации, которая обеспечивает проведение итогового сочинения (изложения), но имеющие необходимую квалификацию для проверки итогового сочинения (изложения). </a:t>
            </a:r>
          </a:p>
          <a:p>
            <a:pPr algn="just"/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Независимыми экспертами </a:t>
            </a:r>
            <a:r>
              <a:rPr lang="ru-RU" sz="23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могут быть близкие родственники участников итогового сочинения (изложения).</a:t>
            </a:r>
          </a:p>
          <a:p>
            <a:pPr algn="just"/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Независимые </a:t>
            </a:r>
            <a:r>
              <a:rPr lang="ru-RU" sz="2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эксперты… обязательно </a:t>
            </a:r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привлекаются в случае, если образовательная организация не обладает достаточным кадровым потенциалом для обеспечения проверки сочинений (изложений). Независимые эксперты могут привлекаться также для повышения объективности оценивания работ участников итогового сочинения (изложения).  </a:t>
            </a:r>
          </a:p>
          <a:p>
            <a:pPr algn="just"/>
            <a:r>
              <a:rPr lang="ru-RU" sz="23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Независимые эксперты приглашаются комиссией образовательной организации по проведению итогового сочинения (изложения) на оговоренных с ними организационных и финансовых (на возмездной или безвозмездной основе) условиях участия в проверке итогового сочинения (</a:t>
            </a:r>
            <a:r>
              <a:rPr lang="ru-RU" sz="2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изложения).</a:t>
            </a:r>
            <a:endParaRPr lang="ru-RU" sz="23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83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2179" y="-219476"/>
            <a:ext cx="9436630" cy="7077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Итоговые сочинения (изложения) оцениваются по системе «зачет» или «незачет» по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критериям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разработанным </a:t>
            </a:r>
            <a:r>
              <a:rPr lang="ru-RU" sz="3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Рособрнадзором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72816"/>
            <a:ext cx="81781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Каждое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сочинение (изложение) участников итогового сочинения (изложения) проверяется </a:t>
            </a:r>
            <a:r>
              <a:rPr lang="ru-RU" sz="24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одним экспертом один раз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осуществлении проверки итогового сочинения (изложения) и его оценивании персональные данные участников сочинения (изложения) могут быть доступны экспертам. </a:t>
            </a: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получения объективных результатов при проверке и проведении итогового сочинения (изложения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        </a:t>
            </a:r>
          </a:p>
          <a:p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рекомендуется привлекать учителей, обучающих выпускников текущего учебного года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i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83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2179" y="-219476"/>
            <a:ext cx="9436630" cy="70774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404664"/>
            <a:ext cx="832214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Эксперты комиссии образовательной организации </a:t>
            </a:r>
            <a:r>
              <a:rPr lang="ru-RU" sz="22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перед осуществлением проверки итогового сочинения (изложения) </a:t>
            </a: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критериям оценивания, разработанным </a:t>
            </a:r>
            <a:r>
              <a:rPr lang="ru-RU" sz="22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Рособрнадзором</a:t>
            </a: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проверяют соблюдение участниками итогового сочинения (изложения) требований 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«Объем сочинения (изложения)» и «Самостоятельность написания итогового сочинения (изложения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)».</a:t>
            </a:r>
          </a:p>
          <a:p>
            <a:pPr algn="just"/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Руководителю образовательной организации </a:t>
            </a:r>
            <a:r>
              <a:rPr lang="ru-RU" sz="22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рекомендуется возложить на технического специалиста обязанность по осуществлению проверки соблюдения участниками итогового сочинения (изложения) требования № 2 «Самостоятельность написания итогового сочинения (изложения</a:t>
            </a:r>
            <a:r>
              <a:rPr lang="ru-RU" sz="2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)». </a:t>
            </a: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таком случае к экспертам комиссии образовательной организации поступают итоговые сочинения (изложения), прошедшие проверку на наличие (отсутствие) заимствований в целях выполнения требования № 2 «Самостоятельность написания итогового сочинения (изложения)».</a:t>
            </a:r>
          </a:p>
        </p:txBody>
      </p:sp>
    </p:spTree>
    <p:extLst>
      <p:ext uri="{BB962C8B-B14F-4D97-AF65-F5344CB8AC3E}">
        <p14:creationId xmlns:p14="http://schemas.microsoft.com/office/powerpoint/2010/main" val="11218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2179" y="-219476"/>
            <a:ext cx="9436630" cy="7077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Структура итогового сочинения 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24744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797858"/>
            <a:ext cx="5670376" cy="6434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r>
              <a:rPr lang="en-US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Вступление.</a:t>
            </a:r>
            <a:endParaRPr lang="en-US" sz="2400" b="1" u="sng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 часть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рассуждать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значит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доказывать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b="1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Тезис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есть мысль, требующая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доказательства.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2.2. Аргументы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доказательства + примеры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приводя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аргументы,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выполнять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и оценку мнений упомянутых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писателей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комментировать собственные мысли,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добираться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сути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проблем).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2.3.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r>
              <a:rPr lang="en-US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Заключение.</a:t>
            </a: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 smtClean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10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2179" y="-219476"/>
            <a:ext cx="9436630" cy="7077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Примерные темы по направлению Я И ДРУГИЕ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24744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97858"/>
            <a:ext cx="8424936" cy="1150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 smtClean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23220"/>
            <a:ext cx="813690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Каковы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причины возникновения конфликтов между людьми?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понять другого человека?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вы понимаете выражение «быть самим собой»?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важно быть толерантным?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Всегда ли нужно избегать конфликтов?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Может ли человек жить вне общества?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Может ли человек выжить без общения?</a:t>
            </a:r>
          </a:p>
          <a:p>
            <a:pPr lvl="0"/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люди не понимают друг друга?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толерантность?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Согласны ли вы с высказыванием Александра Радищева: «Только тогда станешь человеком, когда научишься видеть человека в другом»?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важно изменить в самом себе, чтобы лучше понимать других?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многие люди зависят от мнения окружающих?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Может ли человек жить вне общества?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Всегда ли нужно стремиться к полному взаимопониманию с близкими людьми?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сближает людей?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общество не принимает некоторых людей?</a:t>
            </a:r>
          </a:p>
        </p:txBody>
      </p:sp>
    </p:spTree>
    <p:extLst>
      <p:ext uri="{BB962C8B-B14F-4D97-AF65-F5344CB8AC3E}">
        <p14:creationId xmlns:p14="http://schemas.microsoft.com/office/powerpoint/2010/main" val="88889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2179" y="260648"/>
            <a:ext cx="9436630" cy="7077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sz="28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люди не понимают друг друга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800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чем причины непонимания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24744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384995"/>
            <a:ext cx="6552728" cy="7338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sz="2400" b="1" u="sng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разным причинам:</a:t>
            </a:r>
          </a:p>
          <a:p>
            <a:pPr marL="342900" lvl="0" indent="-342900" algn="just">
              <a:lnSpc>
                <a:spcPct val="115000"/>
              </a:lnSpc>
              <a:spcAft>
                <a:spcPts val="375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разные взгляды на жизнь;</a:t>
            </a:r>
          </a:p>
          <a:p>
            <a:pPr marL="342900" lvl="0" indent="-342900" algn="just">
              <a:lnSpc>
                <a:spcPct val="115000"/>
              </a:lnSpc>
              <a:spcAft>
                <a:spcPts val="375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разное воспитание;</a:t>
            </a:r>
          </a:p>
          <a:p>
            <a:pPr marL="342900" lvl="0" indent="-342900" algn="just">
              <a:lnSpc>
                <a:spcPct val="115000"/>
              </a:lnSpc>
              <a:spcAft>
                <a:spcPts val="375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разное восприятие окружающего;</a:t>
            </a:r>
          </a:p>
          <a:p>
            <a:pPr marL="342900" lvl="0" indent="-342900" algn="just">
              <a:lnSpc>
                <a:spcPct val="115000"/>
              </a:lnSpc>
              <a:spcAft>
                <a:spcPts val="375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разные интересы;</a:t>
            </a:r>
          </a:p>
          <a:p>
            <a:pPr marL="342900" lvl="0" indent="-342900" algn="just">
              <a:lnSpc>
                <a:spcPct val="115000"/>
              </a:lnSpc>
              <a:spcAft>
                <a:spcPts val="375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эмпатии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15000"/>
              </a:lnSpc>
              <a:spcAft>
                <a:spcPts val="375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неумение слышать собеседника;</a:t>
            </a:r>
          </a:p>
          <a:p>
            <a:pPr marL="342900" indent="-342900" algn="just">
              <a:lnSpc>
                <a:spcPct val="115000"/>
              </a:lnSpc>
              <a:spcAft>
                <a:spcPts val="375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нежелание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принять точку зрения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другого;</a:t>
            </a:r>
          </a:p>
          <a:p>
            <a:pPr marL="342900" indent="-342900" algn="just">
              <a:lnSpc>
                <a:spcPct val="115000"/>
              </a:lnSpc>
              <a:spcAft>
                <a:spcPts val="375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нежелание понимать.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sz="2400" b="1" u="sng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sz="2400" b="1" u="sng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sz="2400" b="1" u="sng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 smtClean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32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019" y="96522"/>
            <a:ext cx="9436630" cy="70774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031052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384995"/>
            <a:ext cx="6408712" cy="4804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Наличие литературного материала = (</a:t>
            </a:r>
            <a:r>
              <a:rPr lang="ru-RU" sz="36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означает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соответствие теме, </a:t>
            </a: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представленной в тезисе</a:t>
            </a: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sz="2400" b="1" u="sng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sz="2400" b="1" u="sng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 smtClean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375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FF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684476" y="2144562"/>
            <a:ext cx="385192" cy="3574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28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2179" y="-219476"/>
            <a:ext cx="9436630" cy="7077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проверке по критериям оценивания, разработанным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Рособрнадзором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допускаются итоговые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сочинения,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соответствующие установленным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требованиям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323440"/>
            <a:ext cx="57606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Требование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 1.	«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Объем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итогового сочинения (изложения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)».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Рекомендуемое количество слов – от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350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Максимальное количество слов в сочинении не устанавливается. 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сочинении менее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250 слов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(в подсчёт включаются все слова, в том числе и служебные), то выставляется «незачет» за невыполнение требования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№1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«незачет» за работу в целом (такое сочинение не проверяется по критериям оценивания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03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2179" y="-219476"/>
            <a:ext cx="9436630" cy="7077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проверке по критериям оценивания, разработанным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Рособрнадзором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допускаются итоговые сочинения (изложения), соответствующие установленным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требованиям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323440"/>
            <a:ext cx="655272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Требование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 2.	 «</a:t>
            </a:r>
            <a:r>
              <a:rPr lang="ru-RU" sz="20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Самостоятельность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написания итогового сочинения (изложения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)».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Итоговое сочинение выполняется самостоятельно. Не допускается списывание сочинения (фрагментов сочинения) из какого-либо источника или воспроизведение по памяти чужого текста (работа другого участника, текст, опубликованный в бумажном и (или) электронном виде, и др.).</a:t>
            </a:r>
          </a:p>
          <a:p>
            <a:pPr algn="just"/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Допускается прямое или косвенное цитирование с обязательной ссылкой на источник (ссылка дается в свободной форме). </a:t>
            </a:r>
            <a:r>
              <a:rPr lang="ru-RU" sz="2000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Объем цитирования не должен превышать объем собственного текста участника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сочинение признано несамостоятельным, то выставляется «незачет» за невыполнение требования № 2 и «незачет» за работу в целом (такое сочинение не проверяется по критериям оценивания).</a:t>
            </a:r>
          </a:p>
          <a:p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7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7824" y="-229101"/>
            <a:ext cx="9436630" cy="70774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332656"/>
            <a:ext cx="734481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Итоговое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сочинение, соответствующее установленным требованиям, оценивается по </a:t>
            </a:r>
            <a: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критериям</a:t>
            </a:r>
            <a:r>
              <a:rPr lang="ru-RU" sz="32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3200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«Соответствие теме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«Аргументация. Привлечение литературного материала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«Композиция и логика рассуждения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«Качество письменной речи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«Грамотность».</a:t>
            </a:r>
          </a:p>
          <a:p>
            <a:endParaRPr lang="ru-RU" sz="32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95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6102" t="13523" r="24076" b="12456"/>
          <a:stretch/>
        </p:blipFill>
        <p:spPr bwMode="auto">
          <a:xfrm>
            <a:off x="251521" y="260649"/>
            <a:ext cx="6408712" cy="35283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5102" t="13345" r="7469" b="13701"/>
          <a:stretch/>
        </p:blipFill>
        <p:spPr bwMode="auto">
          <a:xfrm>
            <a:off x="2195736" y="3109455"/>
            <a:ext cx="5978986" cy="35932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78557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7824" y="-242766"/>
            <a:ext cx="9436630" cy="70774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692697"/>
            <a:ext cx="64807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получения оценки «зачет» 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иметь положительный результат </a:t>
            </a:r>
            <a: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трем критериям </a:t>
            </a:r>
            <a:endParaRPr lang="ru-RU" sz="3200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критериям № 1 и № 2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в обязательном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порядке,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также «зачет» по одному из других критериев). </a:t>
            </a:r>
          </a:p>
          <a:p>
            <a:endParaRPr lang="ru-RU" sz="32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4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4307" y="-229101"/>
            <a:ext cx="9436630" cy="70774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88641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Критерий № 1 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Соответствие теме»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Данный критерий нацеливает на проверку </a:t>
            </a: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содержания </a:t>
            </a:r>
            <a:r>
              <a:rPr lang="ru-RU" sz="2800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сочинения.</a:t>
            </a:r>
          </a:p>
          <a:p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Участник должен рассуждать на предложенную тему, выбрав путь ее раскрытия (например, отвечает на вопрос, поставленный в теме, или размышляет над предложенной проблемой и т.п.).</a:t>
            </a:r>
          </a:p>
          <a:p>
            <a:endParaRPr lang="ru-RU" sz="280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Незачет» ставится только в случае, если сочинение не соответствует теме или в нем не прослеживается конкретной цели высказывания, то есть коммуникативного замысла. </a:t>
            </a:r>
            <a:endParaRPr lang="ru-RU" sz="32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97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13" y="0"/>
            <a:ext cx="9436630" cy="70774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88641"/>
            <a:ext cx="849694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 2 «Аргументация. 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литературного материала»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нацеливает на проверку умения строить </a:t>
            </a:r>
            <a:r>
              <a:rPr lang="ru-RU" sz="2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рассуждение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доказывать свою позицию, подкрепляя аргументы примерами из литературного материала.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привлекать  художественные произведения, дневники, мемуары, публицистику, произведения устного народного творчества (за исключением малых жанров), другие источники отечественной или мировой литературы (достаточно опоры на  один текст).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«Незачет» ставится при условии, если сочинение написано без опоры на литературный материал, или в нем существенно искажено содержание выбранного текста, или литературный материал лишь упоминается в работе (аргументы примерами не подкрепляются). Во всех остальных случаях выставляется «зачет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73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4307" y="-229101"/>
            <a:ext cx="9436630" cy="70774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88641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Критерий № 3 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Композиция и логика рассуждения»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Данный критерий нацеливает на проверку умения </a:t>
            </a:r>
            <a:r>
              <a:rPr lang="ru-RU" sz="2400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логично выстраивать рассуждение на предложенную тему.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Участник должен выдерживать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соотношение между тезисом и доказательствами.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Незачет» ставится при условии, если грубые логические нарушения мешают пониманию смысла сказанного или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отсутствует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тезисно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-доказательная часть.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Типичные ошибки</a:t>
            </a:r>
          </a:p>
          <a:p>
            <a:pPr algn="just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Нарушения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композиции ученической работы, связанные с отсутствием тезиса или аргумента в виде умозаключения (анализ литературного произведения – лишь иллюстрация к аргументу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87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4307" y="-229101"/>
            <a:ext cx="9436630" cy="70774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88641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Критерий № 4 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Качество письменной речи»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Данный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критерий нацеливает на проверку речевого оформления текста сочинения.</a:t>
            </a:r>
          </a:p>
          <a:p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Участник должен </a:t>
            </a:r>
            <a:r>
              <a:rPr lang="ru-RU" sz="2400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точно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выражать мысли, используя </a:t>
            </a:r>
            <a:r>
              <a:rPr lang="ru-RU" sz="2400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разнообразную лексику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различные грамматические конструкции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при необходимости уместно употреблять термины.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Незачет» ставится при условии, если низкое качество речи (в том числе речевые ошибки) существенно затрудняет понимание смысла сочинения.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Типичные ошибки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Подчас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пишущие пользуются средствами устной речи: штампами, разговорной лексикой, повторами, неполными предложениями, неоправданно употребляемой эмоционально-оценочной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лексикой.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73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4307" y="-229101"/>
            <a:ext cx="9436630" cy="70774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893591"/>
            <a:ext cx="71287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Критерий № 5 «Грамотность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Данный критерий позволяет оценить грамотность выпускника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Незачет» ставится при условии, 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100 слов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приходится в </a:t>
            </a:r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сумме более пяти ошибок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грамматических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орфографических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пунктуационных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73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548680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подсчёте слов в сочинении учитываются как самостоятельные, так и служебные части </a:t>
            </a:r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речи.</a:t>
            </a:r>
          </a:p>
          <a:p>
            <a:pPr marL="457200" indent="-457200">
              <a:buAutoNum type="arabicPeriod"/>
            </a:pPr>
            <a:endParaRPr lang="ru-RU" sz="2400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Подсчитывается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любая последовательность слов, написанных без пробела (например, «всё-таки» – одно слово, «всё же» – два слова). Инициалы с фамилией считаются одним словом (например, «М.Ю. Лермонтов» – одно слово). </a:t>
            </a:r>
            <a:endParaRPr lang="ru-RU" sz="2400" b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Любые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символы, в частности цифры, при подсчёте не учитываются (например, «5 лет» – одно слово, «пять лет» – два слова).</a:t>
            </a:r>
          </a:p>
        </p:txBody>
      </p:sp>
    </p:spTree>
    <p:extLst>
      <p:ext uri="{BB962C8B-B14F-4D97-AF65-F5344CB8AC3E}">
        <p14:creationId xmlns:p14="http://schemas.microsoft.com/office/powerpoint/2010/main" val="29282486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12845"/>
            <a:ext cx="806489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Итоговое сочинение для лиц с ограниченными возможностями здоровья, детей-инвалидов и инвалидов может по их желанию и при наличии соответствующих медицинских показаний проводиться в устной форме. Оценивание итогового сочинения указанной категории участников итогового сочинения проводится по двум установленным </a:t>
            </a:r>
            <a:r>
              <a:rPr lang="ru-RU" sz="2400" b="1" u="sng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«Объем итогового сочинения» и «Самостоятельность написания итогового сочинения». </a:t>
            </a:r>
            <a:endParaRPr lang="ru-RU" sz="2400" b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сочинение, соответствующее установленным требованиям, оценивается по критериям. Для получения «зачета» за итоговое сочинение необходимо получить «зачет» по критериям </a:t>
            </a:r>
            <a:r>
              <a:rPr lang="ru-RU" sz="2400" b="1" u="sng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 и № 2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дополнительно «зачет» по одному из критериев </a:t>
            </a:r>
            <a:r>
              <a:rPr lang="ru-RU" sz="2400" b="1" u="sng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 или № 4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в устной форме по критерию № 5 не проверяется.</a:t>
            </a:r>
          </a:p>
        </p:txBody>
      </p:sp>
    </p:spTree>
    <p:extLst>
      <p:ext uri="{BB962C8B-B14F-4D97-AF65-F5344CB8AC3E}">
        <p14:creationId xmlns:p14="http://schemas.microsoft.com/office/powerpoint/2010/main" val="41863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268760"/>
            <a:ext cx="66247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 оценку сочинения </a:t>
            </a:r>
            <a:endParaRPr lang="ru-RU" sz="2800" b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Критерию № 5 </a:t>
            </a:r>
            <a:endParaRPr lang="ru-RU" sz="2800" b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распространяются </a:t>
            </a:r>
          </a:p>
          <a:p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 </a:t>
            </a:r>
          </a:p>
          <a:p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800" b="1" u="sng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негрубых и однотипных ошибках.</a:t>
            </a:r>
          </a:p>
        </p:txBody>
      </p:sp>
    </p:spTree>
    <p:extLst>
      <p:ext uri="{BB962C8B-B14F-4D97-AF65-F5344CB8AC3E}">
        <p14:creationId xmlns:p14="http://schemas.microsoft.com/office/powerpoint/2010/main" val="33607239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9"/>
            <a:ext cx="82089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ошибки</a:t>
            </a:r>
            <a:endParaRPr lang="ru-RU" sz="28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ошибка – </a:t>
            </a:r>
            <a:r>
              <a:rPr lang="ru-RU" sz="2200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ошибка в структуре языковой единицы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 структуре слова, словосочетания или предложения; это нарушение какой-либо </a:t>
            </a:r>
            <a:r>
              <a:rPr lang="ru-RU" sz="2200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грамматической нормы – словообразовательной, морфологической, синтаксической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обнаружения грамматической ошибки </a:t>
            </a:r>
            <a:r>
              <a:rPr lang="ru-RU" sz="2200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нужен контекст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в этом ее отличие от ошибки речевой, которая выявляется в контексте. Не следует также смешивать ошибки грамматические и орфографические.</a:t>
            </a:r>
          </a:p>
          <a:p>
            <a:pPr algn="just"/>
            <a:r>
              <a:rPr lang="ru-RU" sz="22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состоят в ошибочном словообразовании, ошибочном образовании форм частей речи, в нарушении согласования, управления, видовременной соотнесенности глагольных форм, в нарушении связи между подлежащим и сказуемым, ошибочном построении предложения с деепричастным или причастным оборотом, однородными членами, а также сложных предложений, в смешении прямой и косвенной </a:t>
            </a:r>
            <a:r>
              <a:rPr lang="ru-RU" sz="22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речи, 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нарушении границ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378229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Письмо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Рособрнадзора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№ 05−86 от 24.09.2020 о направлении методических материалов и документов для организации и проведения итогового сочинения (изложения) в 2020/21 учебном году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1. Методические рекомендации по организации и проведению итогового сочинения (изложения) в 2020/21 учебном году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2. Правила заполнения бланков итогового сочинения (изложения) в 2020/21 учебном году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3. Сборник отчетных форм для проведения итогового сочинения (изложения) в 2020/21 учебном году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6889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62646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Орфографические </a:t>
            </a:r>
            <a:r>
              <a:rPr lang="ru-RU" sz="3200" b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3200" dirty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Орфографическая ошибка – это неправильное написание слова; она может быть допущена только на письме, обычно </a:t>
            </a:r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слабой фонетической позиции (для гласных – в безударном положении, </a:t>
            </a:r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согласных – на конце слова или перед другим </a:t>
            </a:r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согласным),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слитно-раздельно-дефисных написаниях, например: </a:t>
            </a:r>
            <a:r>
              <a:rPr lang="ru-RU" sz="2400" i="1" dirty="0" err="1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небыл</a:t>
            </a:r>
            <a:r>
              <a:rPr lang="ru-RU" sz="24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кто то, </a:t>
            </a:r>
            <a:r>
              <a:rPr lang="ru-RU" sz="2400" i="1" dirty="0" err="1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полапельсина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Picture 6" descr="H:\Сочинение_11\Человечки\Xco4iTbk1Z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7147" y="81831"/>
            <a:ext cx="2251674" cy="269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972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30830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Негрубые орфографические ошибки</a:t>
            </a:r>
            <a:r>
              <a:rPr lang="ru-RU" sz="22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22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т.е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 имеющие существенного значения для характеристики грамотности. </a:t>
            </a:r>
            <a:endParaRPr lang="ru-RU" sz="22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подсчете ошибок </a:t>
            </a:r>
            <a:r>
              <a:rPr lang="ru-RU" sz="2200" b="1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негрубые считаются за одну</a:t>
            </a:r>
            <a:r>
              <a:rPr lang="ru-RU" sz="2200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2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негрубым относятся ошибки</a:t>
            </a:r>
          </a:p>
          <a:p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в исключениях из правил;</a:t>
            </a:r>
          </a:p>
          <a:p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в написании большой буквы в составных собственных наименованиях;</a:t>
            </a:r>
          </a:p>
          <a:p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в случаях раздельного и слитного написания </a:t>
            </a:r>
            <a:r>
              <a:rPr lang="ru-RU" sz="22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прилагательными и причастиями, выступающими в роли сказуемого;</a:t>
            </a:r>
          </a:p>
          <a:p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в </a:t>
            </a:r>
            <a:r>
              <a:rPr lang="ru-RU" sz="22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написании </a:t>
            </a:r>
            <a:r>
              <a:rPr lang="ru-RU" sz="2200" i="1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2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приставок;</a:t>
            </a:r>
          </a:p>
          <a:p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в трудных случаях различения не и ни (</a:t>
            </a:r>
            <a:r>
              <a:rPr lang="ru-RU" sz="22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Куда он только не обращался! Куда он ни обращался, никто не мог дать ему ответ. Никто иной не …; не кто иной, как …; ничто иное не …; не что иное, как</a:t>
            </a:r>
            <a:r>
              <a:rPr lang="ru-RU" sz="22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 и др.).</a:t>
            </a:r>
          </a:p>
        </p:txBody>
      </p:sp>
    </p:spTree>
    <p:extLst>
      <p:ext uri="{BB962C8B-B14F-4D97-AF65-F5344CB8AC3E}">
        <p14:creationId xmlns:p14="http://schemas.microsoft.com/office/powerpoint/2010/main" val="396937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4345"/>
            <a:ext cx="763284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Однотипными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считаются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на одно правило, если условия выбора правильного написания заключены в грамматических (</a:t>
            </a:r>
            <a:r>
              <a:rPr lang="ru-RU" sz="24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армии, в роще; колют, борются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фонетических (</a:t>
            </a:r>
            <a:r>
              <a:rPr lang="ru-RU" sz="24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пирожок, сверчок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особенностях данного слова.</a:t>
            </a:r>
          </a:p>
          <a:p>
            <a:r>
              <a:rPr lang="ru-RU" sz="2400" b="1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считаются однотипными ошибки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такое правило, в котором для выяснения правильного написания одного слова требуется подобрать другое (опорное) слово или его форму (</a:t>
            </a:r>
            <a:r>
              <a:rPr lang="ru-RU" sz="24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воды, рот – ротик, грустный – грустить, резкий – резок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400" b="1" i="1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три однотипные ошибки считаются за одну ошибку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каждая следующая подобная ошибка учитывается как самостоятельная. </a:t>
            </a:r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400" b="1" i="1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одном непроверяемом слове допущены две и более ошибки, то все они считаются за одну ошибку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398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28092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оценке сочинения </a:t>
            </a:r>
            <a:r>
              <a:rPr lang="ru-RU" sz="2000" b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исправляются, </a:t>
            </a:r>
            <a:endParaRPr lang="ru-RU" sz="2000" b="1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000" b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учитываются следующие ошибки:</a:t>
            </a:r>
          </a:p>
          <a:p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 переносе слов.</a:t>
            </a:r>
          </a:p>
          <a:p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Буквы э/е после согласных в иноязычных словах (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рэкет, пленэр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после гласных в собственных именах (</a:t>
            </a:r>
            <a:r>
              <a:rPr lang="ru-RU" sz="2000" i="1" dirty="0" err="1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Мариетта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 названиях, связанных с религией: 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М(м)</a:t>
            </a:r>
            <a:r>
              <a:rPr lang="ru-RU" sz="2000" i="1" dirty="0" err="1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асленица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Р(р)</a:t>
            </a:r>
            <a:r>
              <a:rPr lang="ru-RU" sz="2000" i="1" dirty="0" err="1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ождество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Б(б)</a:t>
            </a:r>
            <a:r>
              <a:rPr lang="ru-RU" sz="2000" i="1" dirty="0" err="1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При переносном употреблении собственных имен (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Обломовы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i="1" dirty="0" err="1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обломовы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 собственных именах нерусского происхождения; написание фамилий с первыми частями 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дон, </a:t>
            </a:r>
            <a:r>
              <a:rPr lang="ru-RU" sz="2000" i="1" dirty="0" err="1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сент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 (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 Педро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 Кихот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Сложные существительные без соединительной гласной (в основном заимствования), не регулируемые правилами и не входящие в словарь-минимум (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ленд-лиз, люля-кебаб, ноу-хау, папье-маше, перекати-поле, гуляй-город пресс-папье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бефстроганов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метрдотель, портшез, прейскурант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000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правила, которые не включены в школьную программу 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правило </a:t>
            </a:r>
            <a:r>
              <a:rPr lang="ru-RU" sz="20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слитного/ 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раздельного написания наречных </a:t>
            </a:r>
            <a:r>
              <a:rPr lang="ru-RU" sz="20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единиц/ 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наречий с </a:t>
            </a:r>
            <a:r>
              <a:rPr lang="ru-RU" sz="20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приставкой/ 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предлогом, например: 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разлив, за глаза ругать, под стать, в бегах, в рассрочку, на попятную, в диковинку, на ощупь, на подхвате, на попа ставить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(ср. действующее написание </a:t>
            </a:r>
            <a:r>
              <a:rPr lang="ru-RU" sz="20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напропалую, врассыпную</a:t>
            </a:r>
            <a:r>
              <a:rPr lang="ru-RU" sz="20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79784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5846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Графические ошибки</a:t>
            </a:r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различные </a:t>
            </a:r>
            <a:r>
              <a:rPr lang="ru-RU" sz="2400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описки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вызванные невнимательностью пишущего или поспешностью написания</a:t>
            </a:r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неправильные написания, искажающие звуковой облик слова (</a:t>
            </a:r>
            <a:r>
              <a:rPr lang="ru-RU" sz="2400" i="1" dirty="0" err="1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рапотает</a:t>
            </a:r>
            <a:r>
              <a:rPr lang="ru-RU" sz="24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</a:t>
            </a:r>
            <a:r>
              <a:rPr lang="ru-RU" sz="24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мемля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вместо </a:t>
            </a:r>
            <a:r>
              <a:rPr lang="ru-RU" sz="2400" i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Эти ошибки связаны с графикой, т.е. средствами письменности данного языка, фиксирующими отношения между буквами на письме и звуками устной речи. </a:t>
            </a:r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графическим средствам помимо букв относятся различные приемы сокращения слов, использование пробелов между словами, различные подчеркивания и шрифтовые выделения. </a:t>
            </a:r>
          </a:p>
          <a:p>
            <a:r>
              <a:rPr lang="ru-RU" sz="2400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Одиночные графические ошибки не учитываются при проверке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если таких ошибок больше 5 на 100 слов, то работу следует признать безграмотной.</a:t>
            </a:r>
          </a:p>
        </p:txBody>
      </p:sp>
    </p:spTree>
    <p:extLst>
      <p:ext uri="{BB962C8B-B14F-4D97-AF65-F5344CB8AC3E}">
        <p14:creationId xmlns:p14="http://schemas.microsoft.com/office/powerpoint/2010/main" val="223788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pPr algn="r"/>
            <a:endParaRPr lang="ru-RU" sz="3200" b="1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200" b="1" dirty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Пунктуационные </a:t>
            </a:r>
            <a:r>
              <a:rPr lang="ru-RU" sz="3200" b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3200" dirty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неиспользование пишущим </a:t>
            </a:r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необходимого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знака препинания </a:t>
            </a:r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употребление там, </a:t>
            </a:r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не требуется, </a:t>
            </a:r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необоснованная замена </a:t>
            </a:r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знака препинания другим.</a:t>
            </a:r>
          </a:p>
        </p:txBody>
      </p:sp>
      <p:pic>
        <p:nvPicPr>
          <p:cNvPr id="3" name="Picture 4" descr="H:\Сочинение_11\Человечки\man-with-check-sign-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404664"/>
            <a:ext cx="308107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596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9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«Нормами оценки знаний, умений и навыков по русскому языку» </a:t>
            </a:r>
            <a:r>
              <a:rPr lang="ru-RU" sz="2400" b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исправляются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400" b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учитываются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следующие пунктуационные ошибки:</a:t>
            </a:r>
          </a:p>
          <a:p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тире в неполном предложении;</a:t>
            </a:r>
          </a:p>
          <a:p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обособление несогласованных определений, относящихся к нарицательным именам существительным;</a:t>
            </a:r>
          </a:p>
          <a:p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запятые при ограничительно-выделительных оборотах;</a:t>
            </a:r>
          </a:p>
          <a:p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различение омонимичных частиц и междометий и, соответственно, </a:t>
            </a:r>
            <a:r>
              <a:rPr lang="ru-RU" sz="2400" dirty="0" err="1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невыделение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выделение их запятыми;</a:t>
            </a:r>
          </a:p>
          <a:p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в передаче авторской пунктуации.</a:t>
            </a:r>
          </a:p>
        </p:txBody>
      </p:sp>
    </p:spTree>
    <p:extLst>
      <p:ext uri="{BB962C8B-B14F-4D97-AF65-F5344CB8AC3E}">
        <p14:creationId xmlns:p14="http://schemas.microsoft.com/office/powerpoint/2010/main" val="46512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Негрубые </a:t>
            </a:r>
            <a:r>
              <a:rPr lang="ru-RU" sz="2400" b="1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пунктуационные </a:t>
            </a:r>
            <a:r>
              <a:rPr lang="ru-RU" sz="2400" b="1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т.е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 имеющие существенного значения для характеристики грамотности. </a:t>
            </a:r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подсчете ошибок </a:t>
            </a:r>
            <a:r>
              <a:rPr lang="ru-RU" sz="2400" b="1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негрубые считаются за одну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негрубым относятся ошибки</a:t>
            </a:r>
          </a:p>
          <a:p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в случаях, когда </a:t>
            </a:r>
            <a:r>
              <a:rPr lang="ru-RU" sz="2400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одного знака препинания поставлен другой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в </a:t>
            </a:r>
            <a:r>
              <a:rPr lang="ru-RU" sz="2400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пропуске одного из сочетающихся знаков препинания 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в </a:t>
            </a:r>
            <a:r>
              <a:rPr lang="ru-RU" sz="2400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нарушении их последовательности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sz="2400" dirty="0" smtClean="0">
              <a:solidFill>
                <a:srgbClr val="050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2400" u="sng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подсчета однотипных и повторяющихся ошибок на пунктуацию не </a:t>
            </a:r>
            <a:r>
              <a:rPr lang="ru-RU" sz="2400" u="sng" dirty="0" smtClean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распространяются</a:t>
            </a:r>
            <a:r>
              <a:rPr lang="ru-RU" sz="2400" dirty="0">
                <a:solidFill>
                  <a:srgbClr val="050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243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55035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ПЕРЕПРОВЕРКА 2020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1412776"/>
            <a:ext cx="612068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632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613 подтверждены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933702"/>
              </p:ext>
            </p:extLst>
          </p:nvPr>
        </p:nvGraphicFramePr>
        <p:xfrm>
          <a:off x="1475656" y="3068960"/>
          <a:ext cx="6264696" cy="1962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6304"/>
                <a:gridCol w="1296144"/>
                <a:gridCol w="2232248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критерий №3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критерий №4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критерий №5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критерий №1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«незачет»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09416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41" y="-17884"/>
            <a:ext cx="9167841" cy="68758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31639" y="1857364"/>
            <a:ext cx="76328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Успешной работы!</a:t>
            </a:r>
            <a:endParaRPr lang="ru-RU" sz="6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1301" t="14235" r="1768" b="17082"/>
          <a:stretch/>
        </p:blipFill>
        <p:spPr bwMode="auto">
          <a:xfrm>
            <a:off x="251520" y="26787"/>
            <a:ext cx="8445624" cy="41044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3801" t="27936" r="45682" b="24021"/>
          <a:stretch/>
        </p:blipFill>
        <p:spPr bwMode="auto">
          <a:xfrm>
            <a:off x="3563888" y="3761656"/>
            <a:ext cx="5400600" cy="30963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13253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 rotWithShape="1">
          <a:blip r:embed="rId2"/>
          <a:srcRect l="6702" t="18149" r="30677" b="29538"/>
          <a:stretch/>
        </p:blipFill>
        <p:spPr bwMode="auto">
          <a:xfrm>
            <a:off x="179512" y="3140968"/>
            <a:ext cx="3716655" cy="17456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3"/>
          <a:srcRect t="12969" r="3129" b="6910"/>
          <a:stretch/>
        </p:blipFill>
        <p:spPr bwMode="auto">
          <a:xfrm>
            <a:off x="323528" y="188641"/>
            <a:ext cx="3024336" cy="23762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/>
          <a:srcRect l="6102" t="34520" r="32178" b="9431"/>
          <a:stretch/>
        </p:blipFill>
        <p:spPr bwMode="auto">
          <a:xfrm>
            <a:off x="3059832" y="1772816"/>
            <a:ext cx="3663315" cy="18700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5"/>
          <a:srcRect l="7002" t="30093" r="35839" b="22897"/>
          <a:stretch/>
        </p:blipFill>
        <p:spPr bwMode="auto">
          <a:xfrm>
            <a:off x="5148063" y="2859301"/>
            <a:ext cx="3390265" cy="15671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/>
          <a:srcRect l="7103" t="23665" r="35679" b="29893"/>
          <a:stretch/>
        </p:blipFill>
        <p:spPr bwMode="auto">
          <a:xfrm>
            <a:off x="2198177" y="4370208"/>
            <a:ext cx="3395980" cy="1549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7"/>
          <a:srcRect l="7103" t="24733" r="35679" b="29360"/>
          <a:stretch/>
        </p:blipFill>
        <p:spPr bwMode="auto">
          <a:xfrm>
            <a:off x="4590969" y="5013176"/>
            <a:ext cx="3395980" cy="15316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94536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6602" t="15303" r="31978" b="16192"/>
          <a:stretch/>
        </p:blipFill>
        <p:spPr bwMode="auto">
          <a:xfrm>
            <a:off x="179512" y="248963"/>
            <a:ext cx="3645535" cy="2286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916832"/>
            <a:ext cx="7056784" cy="4941168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адресованные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организациям Курской области:</a:t>
            </a:r>
          </a:p>
          <a:p>
            <a:pPr algn="just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- Приказ об утверждении Порядка проведения итогового сочинения (изложения);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 Приказ об утверждении Порядка аккредитации граждан в качестве общественных наблюдателей при проведении итогового сочинения (изложения);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 Порядок аккредитации граждан в качестве общественных наблюдателей при проведении итогового сочинения (изложения);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- Приказ об утверждении Порядка организации систем видеонаблюдения в местах проведения итогового сочинения (изложения);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- Порядок организации систем видеонаблюдения в местах проведения итогового сочинения (изложения);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- Приказ об утверждении технического регламента проведения итогового сочинения (изложения) с приложением.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403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2179" y="-219476"/>
            <a:ext cx="9436630" cy="7077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-9625" y="22107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Требования, предъявляемые к экспертам, участвующим в проверке итогового сочинения (изложения)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24744"/>
            <a:ext cx="82501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12.2.1</a:t>
            </a:r>
            <a:r>
              <a:rPr lang="ru-RU" sz="24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Владение необходимой нормативной базой: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федеральный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компонент государственных стандартов основного общего и среднего (полного) общего образования по русскому языку, по литературе (базовый и профильный уровни), утвержденный приказом Минобразования России от 05.03.2004 № 1089);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	федеральные и региональные нормативные правовые акты, регламентирующие проведение итогового сочинения (изложения);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	рекомендации по организации и проведению итогового сочинения (изложения),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 	рекомендации по техническому обеспечению организации и проведения итогового сочинения (изложения);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		 методические рекомендации для экспертов, участвующих в проверке итогового сочинения (изложения);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		инструкции по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2020/21 учебном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году.</a:t>
            </a:r>
          </a:p>
        </p:txBody>
      </p:sp>
    </p:spTree>
    <p:extLst>
      <p:ext uri="{BB962C8B-B14F-4D97-AF65-F5344CB8AC3E}">
        <p14:creationId xmlns:p14="http://schemas.microsoft.com/office/powerpoint/2010/main" val="142853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2179" y="-219476"/>
            <a:ext cx="9436630" cy="7077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Требования, предъявляемые к экспертам, участвующим в проверке итогового сочинения (изложения)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24744"/>
            <a:ext cx="82501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12.2.2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Владение необходимыми предметными компетенциями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	иметь высшее образование по специальности «Русский язык и литература» с квалификацией «Учитель русского языка и литературы»; </a:t>
            </a:r>
          </a:p>
          <a:p>
            <a:pPr marL="342900" indent="-342900">
              <a:buFontTx/>
              <a:buChar char="-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обладать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опытом проверки сочинений (изложений) в выпускных классах образовательных организаций, реализующих программы среднего общего образования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12.2.3. </a:t>
            </a:r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Владение содержанием основного общего и среднего общего образования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которое находит отражение в федеральном компоненте государственного стандарта общего образования (приказ Минобразования России от 05.03.2004 № 1089), примерных образовательных программах, учебников, включенных в федеральный перечень учебников, рекомендованных (или допущенных) Министерством образования и науки Российской Федерации к использованию в образовательном процессе в образовательных организациях.</a:t>
            </a:r>
          </a:p>
          <a:p>
            <a:pPr marL="342900" indent="-342900">
              <a:buFontTx/>
              <a:buChar char="-"/>
            </a:pP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05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Шаблон презентации &quot;Тетрадь в линеечку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2179" y="-219476"/>
            <a:ext cx="9436630" cy="7077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Требования, предъявляемые к экспертам, участвующим в проверке итогового сочинения (изложения)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24744"/>
            <a:ext cx="799288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12.2.4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Владение компетенциями, необходимыми для проверки сочинения (изложения):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	знание общих научно-методических подходов к проверке и оцениванию сочинения (изложения);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	умение объективно оценивать сочинения (изложения) обучающихся;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	умение применять установленные критерии и нормативы оценки;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	</a:t>
            </a:r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умение разграничивать ошибки и недочеты различного типа; </a:t>
            </a:r>
          </a:p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	</a:t>
            </a:r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умение выявлять в работе обучающегося однотипные и негрубые ошибки; </a:t>
            </a:r>
          </a:p>
          <a:p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	умение классифицировать ошибки в сочинениях (изложениях);</a:t>
            </a:r>
          </a:p>
          <a:p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	умение оформлять результаты проверки, соблюдая установленные требования;</a:t>
            </a:r>
          </a:p>
          <a:p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	умение обобщать результаты.</a:t>
            </a:r>
          </a:p>
          <a:p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46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2345</Words>
  <Application>Microsoft Office PowerPoint</Application>
  <PresentationFormat>Экран (4:3)</PresentationFormat>
  <Paragraphs>276</Paragraphs>
  <Slides>39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СГО</cp:lastModifiedBy>
  <cp:revision>212</cp:revision>
  <dcterms:created xsi:type="dcterms:W3CDTF">2017-11-08T12:52:00Z</dcterms:created>
  <dcterms:modified xsi:type="dcterms:W3CDTF">2021-04-12T09:20:21Z</dcterms:modified>
</cp:coreProperties>
</file>